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42"/>
  </p:notesMasterIdLst>
  <p:sldIdLst>
    <p:sldId id="256" r:id="rId4"/>
    <p:sldId id="600" r:id="rId5"/>
    <p:sldId id="269" r:id="rId6"/>
    <p:sldId id="605" r:id="rId7"/>
    <p:sldId id="604" r:id="rId8"/>
    <p:sldId id="609" r:id="rId9"/>
    <p:sldId id="608" r:id="rId10"/>
    <p:sldId id="607" r:id="rId11"/>
    <p:sldId id="606" r:id="rId12"/>
    <p:sldId id="622" r:id="rId13"/>
    <p:sldId id="271" r:id="rId14"/>
    <p:sldId id="603" r:id="rId15"/>
    <p:sldId id="602" r:id="rId16"/>
    <p:sldId id="623" r:id="rId17"/>
    <p:sldId id="570" r:id="rId18"/>
    <p:sldId id="598" r:id="rId19"/>
    <p:sldId id="610" r:id="rId20"/>
    <p:sldId id="613" r:id="rId21"/>
    <p:sldId id="614" r:id="rId22"/>
    <p:sldId id="615" r:id="rId23"/>
    <p:sldId id="616" r:id="rId24"/>
    <p:sldId id="617" r:id="rId25"/>
    <p:sldId id="618" r:id="rId26"/>
    <p:sldId id="625" r:id="rId27"/>
    <p:sldId id="619" r:id="rId28"/>
    <p:sldId id="620" r:id="rId29"/>
    <p:sldId id="611" r:id="rId30"/>
    <p:sldId id="612" r:id="rId31"/>
    <p:sldId id="281" r:id="rId32"/>
    <p:sldId id="626" r:id="rId33"/>
    <p:sldId id="621" r:id="rId34"/>
    <p:sldId id="278" r:id="rId35"/>
    <p:sldId id="280" r:id="rId36"/>
    <p:sldId id="592" r:id="rId37"/>
    <p:sldId id="395" r:id="rId38"/>
    <p:sldId id="268" r:id="rId39"/>
    <p:sldId id="564" r:id="rId40"/>
    <p:sldId id="628" r:id="rId41"/>
  </p:sldIdLst>
  <p:sldSz cx="12192000" cy="6858000"/>
  <p:notesSz cx="9866313" cy="6735763"/>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489"/>
    <a:srgbClr val="2E80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ējs stils 2 - izcēlum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Vidējs stils 2 - izcēlum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Vidējs stils 1 - izcēlum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Gaišs stils 2 - izcēlums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5556" autoAdjust="0"/>
  </p:normalViewPr>
  <p:slideViewPr>
    <p:cSldViewPr snapToGrid="0">
      <p:cViewPr varScale="1">
        <p:scale>
          <a:sx n="109" d="100"/>
          <a:sy n="109" d="100"/>
        </p:scale>
        <p:origin x="636" y="114"/>
      </p:cViewPr>
      <p:guideLst/>
    </p:cSldViewPr>
  </p:slideViewPr>
  <p:outlineViewPr>
    <p:cViewPr>
      <p:scale>
        <a:sx n="33" d="100"/>
        <a:sy n="33" d="100"/>
      </p:scale>
      <p:origin x="0" y="-23754"/>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7EBEAE-DF1E-4FA6-A112-117F49402CF9}" type="doc">
      <dgm:prSet loTypeId="urn:microsoft.com/office/officeart/2005/8/layout/chevron2" loCatId="process" qsTypeId="urn:microsoft.com/office/officeart/2005/8/quickstyle/simple1" qsCatId="simple" csTypeId="urn:microsoft.com/office/officeart/2005/8/colors/colorful5" csCatId="colorful" phldr="1"/>
      <dgm:spPr/>
      <dgm:t>
        <a:bodyPr/>
        <a:lstStyle/>
        <a:p>
          <a:endParaRPr lang="lv-LV"/>
        </a:p>
      </dgm:t>
    </dgm:pt>
    <dgm:pt modelId="{9BB813F5-FEBE-4DA8-9E71-57F66DCEBC2A}">
      <dgm:prSet phldrT="[Text]" custT="1"/>
      <dgm:spPr/>
      <dgm:t>
        <a:bodyPr/>
        <a:lstStyle/>
        <a:p>
          <a:r>
            <a:rPr lang="lv-LV" sz="1400" b="1" dirty="0">
              <a:solidFill>
                <a:sysClr val="windowText" lastClr="000000"/>
              </a:solidFill>
            </a:rPr>
            <a:t>1 </a:t>
          </a:r>
        </a:p>
        <a:p>
          <a:r>
            <a:rPr lang="lv-LV" sz="1400" b="1" dirty="0">
              <a:solidFill>
                <a:sysClr val="windowText" lastClr="000000"/>
              </a:solidFill>
            </a:rPr>
            <a:t>mēnesis</a:t>
          </a:r>
        </a:p>
      </dgm:t>
    </dgm:pt>
    <dgm:pt modelId="{35DF70C2-1459-43E2-BCF1-CA1DAF4D9025}" type="parTrans" cxnId="{47EDB3D7-FD86-465D-914C-629DA67C227A}">
      <dgm:prSet/>
      <dgm:spPr/>
      <dgm:t>
        <a:bodyPr/>
        <a:lstStyle/>
        <a:p>
          <a:endParaRPr lang="lv-LV"/>
        </a:p>
      </dgm:t>
    </dgm:pt>
    <dgm:pt modelId="{FDAA3586-066C-4A2F-AEA2-12B2AC6458DD}" type="sibTrans" cxnId="{47EDB3D7-FD86-465D-914C-629DA67C227A}">
      <dgm:prSet/>
      <dgm:spPr/>
      <dgm:t>
        <a:bodyPr/>
        <a:lstStyle/>
        <a:p>
          <a:endParaRPr lang="lv-LV"/>
        </a:p>
      </dgm:t>
    </dgm:pt>
    <dgm:pt modelId="{7854A238-A526-4577-9356-86E51F4220D5}">
      <dgm:prSet phldrT="[Text]" custT="1"/>
      <dgm:spPr/>
      <dgm:t>
        <a:bodyPr/>
        <a:lstStyle/>
        <a:p>
          <a:r>
            <a:rPr lang="lv-LV" sz="1600" b="1" dirty="0"/>
            <a:t>No 10.februāra līdz 10.martam </a:t>
          </a:r>
          <a:r>
            <a:rPr lang="lv-LV" sz="1600" dirty="0"/>
            <a:t>pieņem LEADER projektu iesniegumus.</a:t>
          </a:r>
        </a:p>
      </dgm:t>
    </dgm:pt>
    <dgm:pt modelId="{B20F4B75-96ED-477A-BAAF-148D5107D0CF}" type="parTrans" cxnId="{4F8321DF-EB69-4955-B05B-C1E984620237}">
      <dgm:prSet/>
      <dgm:spPr/>
      <dgm:t>
        <a:bodyPr/>
        <a:lstStyle/>
        <a:p>
          <a:endParaRPr lang="lv-LV"/>
        </a:p>
      </dgm:t>
    </dgm:pt>
    <dgm:pt modelId="{0CF5BE18-0B11-455B-AA2F-31479E835775}" type="sibTrans" cxnId="{4F8321DF-EB69-4955-B05B-C1E984620237}">
      <dgm:prSet/>
      <dgm:spPr/>
      <dgm:t>
        <a:bodyPr/>
        <a:lstStyle/>
        <a:p>
          <a:endParaRPr lang="lv-LV"/>
        </a:p>
      </dgm:t>
    </dgm:pt>
    <dgm:pt modelId="{AFB1E928-16A5-4A3C-A1DF-FEEE0C87F8B2}">
      <dgm:prSet phldrT="[Text]" custT="1"/>
      <dgm:spPr/>
      <dgm:t>
        <a:bodyPr/>
        <a:lstStyle/>
        <a:p>
          <a:r>
            <a:rPr lang="lv-LV" sz="1400" b="1" dirty="0">
              <a:solidFill>
                <a:sysClr val="windowText" lastClr="000000"/>
              </a:solidFill>
            </a:rPr>
            <a:t>1 mēnesis</a:t>
          </a:r>
        </a:p>
      </dgm:t>
    </dgm:pt>
    <dgm:pt modelId="{FF64946E-2547-456E-84D0-992F78B1B219}" type="parTrans" cxnId="{B990358A-CFF9-4AC3-B01E-F51D7C97D279}">
      <dgm:prSet/>
      <dgm:spPr/>
      <dgm:t>
        <a:bodyPr/>
        <a:lstStyle/>
        <a:p>
          <a:endParaRPr lang="lv-LV"/>
        </a:p>
      </dgm:t>
    </dgm:pt>
    <dgm:pt modelId="{BC935195-23E7-4FF9-AA05-538E07FBC292}" type="sibTrans" cxnId="{B990358A-CFF9-4AC3-B01E-F51D7C97D279}">
      <dgm:prSet/>
      <dgm:spPr/>
      <dgm:t>
        <a:bodyPr/>
        <a:lstStyle/>
        <a:p>
          <a:endParaRPr lang="lv-LV"/>
        </a:p>
      </dgm:t>
    </dgm:pt>
    <dgm:pt modelId="{A29709DD-4380-4AED-9F4A-992097D6273B}">
      <dgm:prSet phldrT="[Text]" custT="1"/>
      <dgm:spPr/>
      <dgm:t>
        <a:bodyPr/>
        <a:lstStyle/>
        <a:p>
          <a:r>
            <a:rPr lang="lv-LV" sz="1400" b="1" dirty="0">
              <a:solidFill>
                <a:sysClr val="windowText" lastClr="000000"/>
              </a:solidFill>
            </a:rPr>
            <a:t>3 </a:t>
          </a:r>
        </a:p>
        <a:p>
          <a:r>
            <a:rPr lang="lv-LV" sz="1400" b="1" dirty="0">
              <a:solidFill>
                <a:sysClr val="windowText" lastClr="000000"/>
              </a:solidFill>
            </a:rPr>
            <a:t>mēneši</a:t>
          </a:r>
        </a:p>
      </dgm:t>
    </dgm:pt>
    <dgm:pt modelId="{533FD413-D50D-42BC-A7EC-E802B16B4040}" type="parTrans" cxnId="{0834681C-74AB-4BA6-A759-50185333902C}">
      <dgm:prSet/>
      <dgm:spPr/>
      <dgm:t>
        <a:bodyPr/>
        <a:lstStyle/>
        <a:p>
          <a:endParaRPr lang="lv-LV"/>
        </a:p>
      </dgm:t>
    </dgm:pt>
    <dgm:pt modelId="{3D95325E-2FD3-4CF4-818B-FE5B27914357}" type="sibTrans" cxnId="{0834681C-74AB-4BA6-A759-50185333902C}">
      <dgm:prSet/>
      <dgm:spPr/>
      <dgm:t>
        <a:bodyPr/>
        <a:lstStyle/>
        <a:p>
          <a:endParaRPr lang="lv-LV"/>
        </a:p>
      </dgm:t>
    </dgm:pt>
    <dgm:pt modelId="{2B933C2C-1D68-41F8-8E2A-C86C17DE10A5}">
      <dgm:prSet custT="1"/>
      <dgm:spPr/>
      <dgm:t>
        <a:bodyPr/>
        <a:lstStyle/>
        <a:p>
          <a:r>
            <a:rPr lang="lv-LV" sz="1400" b="0" dirty="0"/>
            <a:t>MNF </a:t>
          </a:r>
          <a:r>
            <a:rPr lang="lv-LV" sz="1600" b="0" dirty="0"/>
            <a:t>projektu atbilstību SVVA stratēģijai</a:t>
          </a:r>
          <a:r>
            <a:rPr lang="lv-LV" sz="1400" b="0" dirty="0"/>
            <a:t> </a:t>
          </a:r>
          <a:r>
            <a:rPr lang="lv-LV" sz="1600" b="0" dirty="0"/>
            <a:t>vērtē no 11.marta līdz 11.aprīlim.</a:t>
          </a:r>
          <a:endParaRPr lang="lv-LV" sz="1600" b="1" dirty="0"/>
        </a:p>
      </dgm:t>
    </dgm:pt>
    <dgm:pt modelId="{6DDC97A9-14D1-499C-A637-163DC835EA91}" type="parTrans" cxnId="{4F2673B0-FA35-432C-8BCF-83359F5539E3}">
      <dgm:prSet/>
      <dgm:spPr/>
      <dgm:t>
        <a:bodyPr/>
        <a:lstStyle/>
        <a:p>
          <a:endParaRPr lang="lv-LV"/>
        </a:p>
      </dgm:t>
    </dgm:pt>
    <dgm:pt modelId="{BE1B1D8A-3013-4558-8E92-7D7F7B7F5576}" type="sibTrans" cxnId="{4F2673B0-FA35-432C-8BCF-83359F5539E3}">
      <dgm:prSet/>
      <dgm:spPr/>
      <dgm:t>
        <a:bodyPr/>
        <a:lstStyle/>
        <a:p>
          <a:endParaRPr lang="lv-LV"/>
        </a:p>
      </dgm:t>
    </dgm:pt>
    <dgm:pt modelId="{ED2D63A2-8E9E-4CF4-8D31-F9B59E4D2147}">
      <dgm:prSet custT="1"/>
      <dgm:spPr/>
      <dgm:t>
        <a:bodyPr/>
        <a:lstStyle/>
        <a:p>
          <a:r>
            <a:rPr lang="lv-LV" sz="1600" b="0" dirty="0"/>
            <a:t>LAD projektu atbilstību vērtē no 15.aprīļa </a:t>
          </a:r>
          <a:r>
            <a:rPr lang="lv-LV" sz="1600" b="1" dirty="0"/>
            <a:t>līdz 15.jūlijam. Ja lūgta papildu informācija, ilgāk</a:t>
          </a:r>
          <a:r>
            <a:rPr lang="lv-LV" sz="1600" b="0" dirty="0"/>
            <a:t>.</a:t>
          </a:r>
        </a:p>
      </dgm:t>
    </dgm:pt>
    <dgm:pt modelId="{4F11AA24-66B7-4749-94A9-955F0702EA9B}" type="parTrans" cxnId="{8153AFE6-DDAF-46F8-9C1B-72FA0D5974FC}">
      <dgm:prSet/>
      <dgm:spPr/>
      <dgm:t>
        <a:bodyPr/>
        <a:lstStyle/>
        <a:p>
          <a:endParaRPr lang="lv-LV"/>
        </a:p>
      </dgm:t>
    </dgm:pt>
    <dgm:pt modelId="{DA1B7A2F-B70E-4539-8FBD-6EC45006FCE8}" type="sibTrans" cxnId="{8153AFE6-DDAF-46F8-9C1B-72FA0D5974FC}">
      <dgm:prSet/>
      <dgm:spPr/>
      <dgm:t>
        <a:bodyPr/>
        <a:lstStyle/>
        <a:p>
          <a:endParaRPr lang="lv-LV"/>
        </a:p>
      </dgm:t>
    </dgm:pt>
    <dgm:pt modelId="{8D301C7E-3A5A-4A60-A4A2-3A79D4E814B6}">
      <dgm:prSet phldrT="[Text]" custT="1"/>
      <dgm:spPr/>
      <dgm:t>
        <a:bodyPr/>
        <a:lstStyle/>
        <a:p>
          <a:r>
            <a:rPr lang="lv-LV" sz="1400" b="1" dirty="0">
              <a:solidFill>
                <a:sysClr val="windowText" lastClr="000000"/>
              </a:solidFill>
            </a:rPr>
            <a:t>12 vai 24 mēneši</a:t>
          </a:r>
        </a:p>
      </dgm:t>
    </dgm:pt>
    <dgm:pt modelId="{4FC0B172-8E04-4E82-AB19-08A81D44B055}" type="sibTrans" cxnId="{7F86EB7F-1061-4432-BEE3-40EA15D0CA45}">
      <dgm:prSet/>
      <dgm:spPr/>
      <dgm:t>
        <a:bodyPr/>
        <a:lstStyle/>
        <a:p>
          <a:endParaRPr lang="lv-LV"/>
        </a:p>
      </dgm:t>
    </dgm:pt>
    <dgm:pt modelId="{53112E84-E6D7-414A-96A3-579C94F0C6D9}" type="parTrans" cxnId="{7F86EB7F-1061-4432-BEE3-40EA15D0CA45}">
      <dgm:prSet/>
      <dgm:spPr/>
      <dgm:t>
        <a:bodyPr/>
        <a:lstStyle/>
        <a:p>
          <a:endParaRPr lang="lv-LV"/>
        </a:p>
      </dgm:t>
    </dgm:pt>
    <dgm:pt modelId="{1BA31E32-3D18-486A-A8EB-1A4402CDEA58}">
      <dgm:prSet custT="1"/>
      <dgm:spPr>
        <a:solidFill>
          <a:srgbClr val="FFC000">
            <a:alpha val="90000"/>
          </a:srgbClr>
        </a:solidFill>
      </dgm:spPr>
      <dgm:t>
        <a:bodyPr/>
        <a:lstStyle/>
        <a:p>
          <a:pPr>
            <a:spcAft>
              <a:spcPct val="15000"/>
            </a:spcAft>
          </a:pPr>
          <a:r>
            <a:rPr lang="lv-LV" sz="1600" b="1" dirty="0">
              <a:solidFill>
                <a:schemeClr val="tx1"/>
              </a:solidFill>
            </a:rPr>
            <a:t>LEADER projektu īstenošanas laiks</a:t>
          </a:r>
          <a:r>
            <a:rPr lang="lv-LV" sz="1600" b="0" dirty="0">
              <a:solidFill>
                <a:schemeClr val="tx1"/>
              </a:solidFill>
            </a:rPr>
            <a:t> – 1 gads, būvniecības gadījumā – 2 gadi, saistītais personāls + vēl viens gads. </a:t>
          </a:r>
          <a:r>
            <a:rPr lang="lv-LV" sz="1600" b="0" dirty="0">
              <a:solidFill>
                <a:srgbClr val="FF0000"/>
              </a:solidFill>
            </a:rPr>
            <a:t>I</a:t>
          </a:r>
          <a:r>
            <a:rPr lang="lv-LV" sz="1600" dirty="0">
              <a:solidFill>
                <a:srgbClr val="FF0000"/>
              </a:solidFill>
            </a:rPr>
            <a:t>esniegumā norādām pilnu laiku (1, 2, 3 gadus)!!!, lai nenoslogotu sevi un LAD ar saraksti, prasot pagarinājumu!!!</a:t>
          </a:r>
          <a:endParaRPr lang="lv-LV" sz="1600" b="0" dirty="0">
            <a:solidFill>
              <a:srgbClr val="FF0000"/>
            </a:solidFill>
          </a:endParaRPr>
        </a:p>
      </dgm:t>
    </dgm:pt>
    <dgm:pt modelId="{6E2D04F1-F89F-41C4-B586-D81BD45ED4E9}" type="parTrans" cxnId="{736964CF-2A42-4444-BB7E-C6B079ACCA80}">
      <dgm:prSet/>
      <dgm:spPr/>
      <dgm:t>
        <a:bodyPr/>
        <a:lstStyle/>
        <a:p>
          <a:endParaRPr lang="lv-LV"/>
        </a:p>
      </dgm:t>
    </dgm:pt>
    <dgm:pt modelId="{4A4CF791-499B-43F9-8C37-2A1E96CAE06D}" type="sibTrans" cxnId="{736964CF-2A42-4444-BB7E-C6B079ACCA80}">
      <dgm:prSet/>
      <dgm:spPr/>
      <dgm:t>
        <a:bodyPr/>
        <a:lstStyle/>
        <a:p>
          <a:endParaRPr lang="lv-LV"/>
        </a:p>
      </dgm:t>
    </dgm:pt>
    <dgm:pt modelId="{351FD3F9-6422-433D-901B-5CE659916F16}">
      <dgm:prSet phldrT="[Text]" custT="1"/>
      <dgm:spPr/>
      <dgm:t>
        <a:bodyPr/>
        <a:lstStyle/>
        <a:p>
          <a:r>
            <a:rPr lang="lv-LV" sz="1400" b="1" dirty="0">
              <a:solidFill>
                <a:sysClr val="windowText" lastClr="000000"/>
              </a:solidFill>
            </a:rPr>
            <a:t>3 gadi</a:t>
          </a:r>
        </a:p>
      </dgm:t>
    </dgm:pt>
    <dgm:pt modelId="{AC703512-C249-42CB-AF4B-401D19EA6B3A}" type="parTrans" cxnId="{5C8B2DEA-3F51-4BF3-8E03-2B67B9D84800}">
      <dgm:prSet/>
      <dgm:spPr/>
      <dgm:t>
        <a:bodyPr/>
        <a:lstStyle/>
        <a:p>
          <a:endParaRPr lang="lv-LV"/>
        </a:p>
      </dgm:t>
    </dgm:pt>
    <dgm:pt modelId="{38948695-816A-4D0E-B35D-25CA94948EFA}" type="sibTrans" cxnId="{5C8B2DEA-3F51-4BF3-8E03-2B67B9D84800}">
      <dgm:prSet/>
      <dgm:spPr/>
      <dgm:t>
        <a:bodyPr/>
        <a:lstStyle/>
        <a:p>
          <a:endParaRPr lang="lv-LV"/>
        </a:p>
      </dgm:t>
    </dgm:pt>
    <dgm:pt modelId="{AD347371-D010-4EE5-81B8-2FB3C40D31AD}">
      <dgm:prSet custT="1"/>
      <dgm:spPr/>
      <dgm:t>
        <a:bodyPr/>
        <a:lstStyle/>
        <a:p>
          <a:r>
            <a:rPr lang="lv-LV" sz="1600" b="0" dirty="0"/>
            <a:t>3.1.rīcībā projektam uzraudzība 3 gadi.</a:t>
          </a:r>
        </a:p>
      </dgm:t>
    </dgm:pt>
    <dgm:pt modelId="{EE4CE4C2-394A-4A95-983E-4E8529F69DA3}" type="parTrans" cxnId="{9D5D055B-15E6-4EA5-93D4-7912106D53D4}">
      <dgm:prSet/>
      <dgm:spPr/>
      <dgm:t>
        <a:bodyPr/>
        <a:lstStyle/>
        <a:p>
          <a:endParaRPr lang="lv-LV"/>
        </a:p>
      </dgm:t>
    </dgm:pt>
    <dgm:pt modelId="{738DFEF6-AD52-4A07-B45F-A56B08F43063}" type="sibTrans" cxnId="{9D5D055B-15E6-4EA5-93D4-7912106D53D4}">
      <dgm:prSet/>
      <dgm:spPr/>
      <dgm:t>
        <a:bodyPr/>
        <a:lstStyle/>
        <a:p>
          <a:endParaRPr lang="lv-LV"/>
        </a:p>
      </dgm:t>
    </dgm:pt>
    <dgm:pt modelId="{1C7597D8-DCFC-40D1-B85B-78A5B45B4C7C}">
      <dgm:prSet phldrT="[Text]" custT="1"/>
      <dgm:spPr/>
      <dgm:t>
        <a:bodyPr/>
        <a:lstStyle/>
        <a:p>
          <a:r>
            <a:rPr lang="lv-LV" sz="1400" b="1" dirty="0">
              <a:solidFill>
                <a:sysClr val="windowText" lastClr="000000"/>
              </a:solidFill>
            </a:rPr>
            <a:t>1</a:t>
          </a:r>
          <a:r>
            <a:rPr lang="lv-LV" sz="1400" b="1" dirty="0"/>
            <a:t> </a:t>
          </a:r>
          <a:r>
            <a:rPr lang="lv-LV" sz="1400" b="1" dirty="0">
              <a:solidFill>
                <a:sysClr val="windowText" lastClr="000000"/>
              </a:solidFill>
            </a:rPr>
            <a:t>mēnesis</a:t>
          </a:r>
        </a:p>
      </dgm:t>
    </dgm:pt>
    <dgm:pt modelId="{DB0515D6-E39F-4C13-BBDA-45C2C2636BEB}" type="sibTrans" cxnId="{D7E96FB6-F663-4E9A-BB2C-AC7843BFAAFE}">
      <dgm:prSet/>
      <dgm:spPr/>
      <dgm:t>
        <a:bodyPr/>
        <a:lstStyle/>
        <a:p>
          <a:endParaRPr lang="lv-LV"/>
        </a:p>
      </dgm:t>
    </dgm:pt>
    <dgm:pt modelId="{E1555AE1-6295-434A-9FBB-F3D5208C4D1A}" type="parTrans" cxnId="{D7E96FB6-F663-4E9A-BB2C-AC7843BFAAFE}">
      <dgm:prSet/>
      <dgm:spPr/>
      <dgm:t>
        <a:bodyPr/>
        <a:lstStyle/>
        <a:p>
          <a:endParaRPr lang="lv-LV"/>
        </a:p>
      </dgm:t>
    </dgm:pt>
    <dgm:pt modelId="{BBF53A9D-2E13-429F-901B-759489B9EF09}">
      <dgm:prSet phldrT="[Text]" custT="1"/>
      <dgm:spPr/>
      <dgm:t>
        <a:bodyPr/>
        <a:lstStyle/>
        <a:p>
          <a:r>
            <a:rPr lang="lv-LV" sz="1600" b="0" dirty="0"/>
            <a:t> Sludinājums 10.janvārī</a:t>
          </a:r>
          <a:r>
            <a:rPr lang="lv-LV" sz="1600" dirty="0"/>
            <a:t> www.mnf.lv.</a:t>
          </a:r>
        </a:p>
      </dgm:t>
    </dgm:pt>
    <dgm:pt modelId="{077C1B45-E33A-4128-A219-E24DC2A1EDC4}" type="sibTrans" cxnId="{13B55997-BCD4-41C7-9A3E-067CE3CFAB5B}">
      <dgm:prSet/>
      <dgm:spPr/>
      <dgm:t>
        <a:bodyPr/>
        <a:lstStyle/>
        <a:p>
          <a:endParaRPr lang="lv-LV"/>
        </a:p>
      </dgm:t>
    </dgm:pt>
    <dgm:pt modelId="{58F51D8F-830F-41CA-9AA7-548953D4DEE3}" type="parTrans" cxnId="{13B55997-BCD4-41C7-9A3E-067CE3CFAB5B}">
      <dgm:prSet/>
      <dgm:spPr/>
      <dgm:t>
        <a:bodyPr/>
        <a:lstStyle/>
        <a:p>
          <a:endParaRPr lang="lv-LV"/>
        </a:p>
      </dgm:t>
    </dgm:pt>
    <dgm:pt modelId="{095D05DA-B564-4288-AEF2-2E136E830A9C}">
      <dgm:prSet custT="1"/>
      <dgm:spPr>
        <a:solidFill>
          <a:srgbClr val="FFC000">
            <a:alpha val="90000"/>
          </a:srgbClr>
        </a:solidFill>
      </dgm:spPr>
      <dgm:t>
        <a:bodyPr/>
        <a:lstStyle/>
        <a:p>
          <a:pPr>
            <a:spcAft>
              <a:spcPts val="0"/>
            </a:spcAft>
          </a:pPr>
          <a:r>
            <a:rPr lang="lv-LV" sz="1600" b="1" dirty="0">
              <a:solidFill>
                <a:schemeClr val="tx1"/>
              </a:solidFill>
            </a:rPr>
            <a:t>Piecas darba dienas pirms mācībām informē MNF un LAD par norises vietu un laiku.</a:t>
          </a:r>
        </a:p>
      </dgm:t>
    </dgm:pt>
    <dgm:pt modelId="{691FBAF9-9013-424F-A7BC-0D36F11E2A6D}" type="parTrans" cxnId="{4E85AC7D-F0F4-4914-8CEB-DFCC574BB4BE}">
      <dgm:prSet/>
      <dgm:spPr/>
      <dgm:t>
        <a:bodyPr/>
        <a:lstStyle/>
        <a:p>
          <a:endParaRPr lang="lv-LV"/>
        </a:p>
      </dgm:t>
    </dgm:pt>
    <dgm:pt modelId="{968F0CAE-5888-45AB-A914-9CE358C8DEAB}" type="sibTrans" cxnId="{4E85AC7D-F0F4-4914-8CEB-DFCC574BB4BE}">
      <dgm:prSet/>
      <dgm:spPr/>
      <dgm:t>
        <a:bodyPr/>
        <a:lstStyle/>
        <a:p>
          <a:endParaRPr lang="lv-LV"/>
        </a:p>
      </dgm:t>
    </dgm:pt>
    <dgm:pt modelId="{218D26C8-11E3-4F14-9204-9C1E22FA2CB7}">
      <dgm:prSet custT="1"/>
      <dgm:spPr/>
      <dgm:t>
        <a:bodyPr/>
        <a:lstStyle/>
        <a:p>
          <a:r>
            <a:rPr lang="lv-LV" sz="1600" b="0" dirty="0"/>
            <a:t>3.4.rīcībā projektam nav uzraudzības perioda.</a:t>
          </a:r>
        </a:p>
      </dgm:t>
    </dgm:pt>
    <dgm:pt modelId="{DAC93D2C-5589-43DE-8ADA-254422BF030C}" type="parTrans" cxnId="{CE4ABED0-7B2B-40D4-B23E-FF3B114937CF}">
      <dgm:prSet/>
      <dgm:spPr/>
      <dgm:t>
        <a:bodyPr/>
        <a:lstStyle/>
        <a:p>
          <a:endParaRPr lang="lv-LV"/>
        </a:p>
      </dgm:t>
    </dgm:pt>
    <dgm:pt modelId="{C66059A8-56F9-4DA8-A6BB-31DBB306E116}" type="sibTrans" cxnId="{CE4ABED0-7B2B-40D4-B23E-FF3B114937CF}">
      <dgm:prSet/>
      <dgm:spPr/>
      <dgm:t>
        <a:bodyPr/>
        <a:lstStyle/>
        <a:p>
          <a:endParaRPr lang="lv-LV"/>
        </a:p>
      </dgm:t>
    </dgm:pt>
    <dgm:pt modelId="{87EC1AF1-CB3C-4691-BB89-CB0E2E0E0854}">
      <dgm:prSet custT="1"/>
      <dgm:spPr>
        <a:solidFill>
          <a:srgbClr val="FFC000">
            <a:alpha val="90000"/>
          </a:srgbClr>
        </a:solidFill>
      </dgm:spPr>
      <dgm:t>
        <a:bodyPr/>
        <a:lstStyle/>
        <a:p>
          <a:pPr>
            <a:spcAft>
              <a:spcPct val="15000"/>
            </a:spcAft>
          </a:pPr>
          <a:r>
            <a:rPr lang="lv-LV" sz="1600" b="0" dirty="0">
              <a:solidFill>
                <a:schemeClr val="tx1"/>
              </a:solidFill>
            </a:rPr>
            <a:t>6 mēnešu laikā no LAD lēmuma par finansējuma piešķiršanu jāuzsāk projekta īstenošana, periodā iekļauta priekšapmaksas pieprasījuma sagatavošana un iesniegšana LAD.</a:t>
          </a:r>
        </a:p>
      </dgm:t>
    </dgm:pt>
    <dgm:pt modelId="{9B5571AC-A208-4476-BE68-7CAA7D5EDD11}" type="parTrans" cxnId="{8780B339-F9B4-4459-B5B5-AFC3C78144AE}">
      <dgm:prSet/>
      <dgm:spPr/>
    </dgm:pt>
    <dgm:pt modelId="{3F13356A-52FA-40B2-9555-7BDDE97A62FB}" type="sibTrans" cxnId="{8780B339-F9B4-4459-B5B5-AFC3C78144AE}">
      <dgm:prSet/>
      <dgm:spPr/>
    </dgm:pt>
    <dgm:pt modelId="{145D8710-F4A5-4E2F-B030-758816C7D96B}" type="pres">
      <dgm:prSet presAssocID="{5E7EBEAE-DF1E-4FA6-A112-117F49402CF9}" presName="linearFlow" presStyleCnt="0">
        <dgm:presLayoutVars>
          <dgm:dir/>
          <dgm:animLvl val="lvl"/>
          <dgm:resizeHandles val="exact"/>
        </dgm:presLayoutVars>
      </dgm:prSet>
      <dgm:spPr/>
    </dgm:pt>
    <dgm:pt modelId="{5205218C-A319-4304-AB7E-441E45A56291}" type="pres">
      <dgm:prSet presAssocID="{1C7597D8-DCFC-40D1-B85B-78A5B45B4C7C}" presName="composite" presStyleCnt="0"/>
      <dgm:spPr/>
    </dgm:pt>
    <dgm:pt modelId="{D93E9D18-ABDC-4B81-90E5-4CD9E8E8239E}" type="pres">
      <dgm:prSet presAssocID="{1C7597D8-DCFC-40D1-B85B-78A5B45B4C7C}" presName="parentText" presStyleLbl="alignNode1" presStyleIdx="0" presStyleCnt="6">
        <dgm:presLayoutVars>
          <dgm:chMax val="1"/>
          <dgm:bulletEnabled val="1"/>
        </dgm:presLayoutVars>
      </dgm:prSet>
      <dgm:spPr/>
    </dgm:pt>
    <dgm:pt modelId="{2F50A536-B383-498F-A1CF-04B3CB9AF373}" type="pres">
      <dgm:prSet presAssocID="{1C7597D8-DCFC-40D1-B85B-78A5B45B4C7C}" presName="descendantText" presStyleLbl="alignAcc1" presStyleIdx="0" presStyleCnt="6">
        <dgm:presLayoutVars>
          <dgm:bulletEnabled val="1"/>
        </dgm:presLayoutVars>
      </dgm:prSet>
      <dgm:spPr/>
    </dgm:pt>
    <dgm:pt modelId="{19560EE5-E6CF-424D-8853-981D19CE0CF0}" type="pres">
      <dgm:prSet presAssocID="{DB0515D6-E39F-4C13-BBDA-45C2C2636BEB}" presName="sp" presStyleCnt="0"/>
      <dgm:spPr/>
    </dgm:pt>
    <dgm:pt modelId="{E599A3C2-620E-4446-8417-214F86E41DAD}" type="pres">
      <dgm:prSet presAssocID="{9BB813F5-FEBE-4DA8-9E71-57F66DCEBC2A}" presName="composite" presStyleCnt="0"/>
      <dgm:spPr/>
    </dgm:pt>
    <dgm:pt modelId="{B6EED9DA-8DDB-47C3-BA9B-0DEF3E65E53E}" type="pres">
      <dgm:prSet presAssocID="{9BB813F5-FEBE-4DA8-9E71-57F66DCEBC2A}" presName="parentText" presStyleLbl="alignNode1" presStyleIdx="1" presStyleCnt="6">
        <dgm:presLayoutVars>
          <dgm:chMax val="1"/>
          <dgm:bulletEnabled val="1"/>
        </dgm:presLayoutVars>
      </dgm:prSet>
      <dgm:spPr/>
    </dgm:pt>
    <dgm:pt modelId="{DE5340A6-8F28-4E6B-A28B-1C8CAA273C6D}" type="pres">
      <dgm:prSet presAssocID="{9BB813F5-FEBE-4DA8-9E71-57F66DCEBC2A}" presName="descendantText" presStyleLbl="alignAcc1" presStyleIdx="1" presStyleCnt="6" custScaleY="97843" custLinFactNeighborX="0" custLinFactNeighborY="9107">
        <dgm:presLayoutVars>
          <dgm:bulletEnabled val="1"/>
        </dgm:presLayoutVars>
      </dgm:prSet>
      <dgm:spPr/>
    </dgm:pt>
    <dgm:pt modelId="{9F2ADDCC-557E-4A65-8210-68116519F3D5}" type="pres">
      <dgm:prSet presAssocID="{FDAA3586-066C-4A2F-AEA2-12B2AC6458DD}" presName="sp" presStyleCnt="0"/>
      <dgm:spPr/>
    </dgm:pt>
    <dgm:pt modelId="{2CC13A8B-8A1B-48B0-A78D-9BD5A5398F0C}" type="pres">
      <dgm:prSet presAssocID="{AFB1E928-16A5-4A3C-A1DF-FEEE0C87F8B2}" presName="composite" presStyleCnt="0"/>
      <dgm:spPr/>
    </dgm:pt>
    <dgm:pt modelId="{4625E8B6-1368-464F-9274-C31BAD55F580}" type="pres">
      <dgm:prSet presAssocID="{AFB1E928-16A5-4A3C-A1DF-FEEE0C87F8B2}" presName="parentText" presStyleLbl="alignNode1" presStyleIdx="2" presStyleCnt="6">
        <dgm:presLayoutVars>
          <dgm:chMax val="1"/>
          <dgm:bulletEnabled val="1"/>
        </dgm:presLayoutVars>
      </dgm:prSet>
      <dgm:spPr/>
    </dgm:pt>
    <dgm:pt modelId="{9EB92347-7A09-484C-932C-6477454C468C}" type="pres">
      <dgm:prSet presAssocID="{AFB1E928-16A5-4A3C-A1DF-FEEE0C87F8B2}" presName="descendantText" presStyleLbl="alignAcc1" presStyleIdx="2" presStyleCnt="6" custLinFactNeighborX="0" custLinFactNeighborY="9501">
        <dgm:presLayoutVars>
          <dgm:bulletEnabled val="1"/>
        </dgm:presLayoutVars>
      </dgm:prSet>
      <dgm:spPr/>
    </dgm:pt>
    <dgm:pt modelId="{78DE52ED-C056-437E-ADE9-53FE641A9E3C}" type="pres">
      <dgm:prSet presAssocID="{BC935195-23E7-4FF9-AA05-538E07FBC292}" presName="sp" presStyleCnt="0"/>
      <dgm:spPr/>
    </dgm:pt>
    <dgm:pt modelId="{70BBC19D-DF14-4048-B55A-BED898D837B0}" type="pres">
      <dgm:prSet presAssocID="{A29709DD-4380-4AED-9F4A-992097D6273B}" presName="composite" presStyleCnt="0"/>
      <dgm:spPr/>
    </dgm:pt>
    <dgm:pt modelId="{7DFBB03A-06DB-4C91-BA93-76B45C63F6FF}" type="pres">
      <dgm:prSet presAssocID="{A29709DD-4380-4AED-9F4A-992097D6273B}" presName="parentText" presStyleLbl="alignNode1" presStyleIdx="3" presStyleCnt="6">
        <dgm:presLayoutVars>
          <dgm:chMax val="1"/>
          <dgm:bulletEnabled val="1"/>
        </dgm:presLayoutVars>
      </dgm:prSet>
      <dgm:spPr/>
    </dgm:pt>
    <dgm:pt modelId="{D3ABEA65-2080-4B12-8545-7DDF5780518D}" type="pres">
      <dgm:prSet presAssocID="{A29709DD-4380-4AED-9F4A-992097D6273B}" presName="descendantText" presStyleLbl="alignAcc1" presStyleIdx="3" presStyleCnt="6" custScaleY="102278" custLinFactNeighborY="3999">
        <dgm:presLayoutVars>
          <dgm:bulletEnabled val="1"/>
        </dgm:presLayoutVars>
      </dgm:prSet>
      <dgm:spPr/>
    </dgm:pt>
    <dgm:pt modelId="{BCC64F35-83D3-4C62-9BB9-65B3B0DC9BA5}" type="pres">
      <dgm:prSet presAssocID="{3D95325E-2FD3-4CF4-818B-FE5B27914357}" presName="sp" presStyleCnt="0"/>
      <dgm:spPr/>
    </dgm:pt>
    <dgm:pt modelId="{3B58F566-38C1-4871-9F15-D7AC7ED7F5ED}" type="pres">
      <dgm:prSet presAssocID="{8D301C7E-3A5A-4A60-A4A2-3A79D4E814B6}" presName="composite" presStyleCnt="0"/>
      <dgm:spPr/>
    </dgm:pt>
    <dgm:pt modelId="{825CCCBF-2C58-49FC-90B5-AD23592638C1}" type="pres">
      <dgm:prSet presAssocID="{8D301C7E-3A5A-4A60-A4A2-3A79D4E814B6}" presName="parentText" presStyleLbl="alignNode1" presStyleIdx="4" presStyleCnt="6" custLinFactNeighborX="1207" custLinFactNeighborY="-8364">
        <dgm:presLayoutVars>
          <dgm:chMax val="1"/>
          <dgm:bulletEnabled val="1"/>
        </dgm:presLayoutVars>
      </dgm:prSet>
      <dgm:spPr/>
    </dgm:pt>
    <dgm:pt modelId="{FF17E87A-8363-4D3E-9929-18B039BAC32C}" type="pres">
      <dgm:prSet presAssocID="{8D301C7E-3A5A-4A60-A4A2-3A79D4E814B6}" presName="descendantText" presStyleLbl="alignAcc1" presStyleIdx="4" presStyleCnt="6" custScaleY="205960" custLinFactNeighborX="0" custLinFactNeighborY="-22598">
        <dgm:presLayoutVars>
          <dgm:bulletEnabled val="1"/>
        </dgm:presLayoutVars>
      </dgm:prSet>
      <dgm:spPr/>
    </dgm:pt>
    <dgm:pt modelId="{3FC51CB7-49E5-4AA2-973D-091710FB9BB7}" type="pres">
      <dgm:prSet presAssocID="{4FC0B172-8E04-4E82-AB19-08A81D44B055}" presName="sp" presStyleCnt="0"/>
      <dgm:spPr/>
    </dgm:pt>
    <dgm:pt modelId="{436C4F9D-6E25-485F-878C-CB12BD0339EC}" type="pres">
      <dgm:prSet presAssocID="{351FD3F9-6422-433D-901B-5CE659916F16}" presName="composite" presStyleCnt="0"/>
      <dgm:spPr/>
    </dgm:pt>
    <dgm:pt modelId="{F40A0FD9-36AB-4A77-978D-E49A37A6D471}" type="pres">
      <dgm:prSet presAssocID="{351FD3F9-6422-433D-901B-5CE659916F16}" presName="parentText" presStyleLbl="alignNode1" presStyleIdx="5" presStyleCnt="6">
        <dgm:presLayoutVars>
          <dgm:chMax val="1"/>
          <dgm:bulletEnabled val="1"/>
        </dgm:presLayoutVars>
      </dgm:prSet>
      <dgm:spPr/>
    </dgm:pt>
    <dgm:pt modelId="{48CBC844-3D80-4C5A-86B3-BD4EE2153E0B}" type="pres">
      <dgm:prSet presAssocID="{351FD3F9-6422-433D-901B-5CE659916F16}" presName="descendantText" presStyleLbl="alignAcc1" presStyleIdx="5" presStyleCnt="6" custScaleY="92314" custLinFactNeighborX="0" custLinFactNeighborY="7147">
        <dgm:presLayoutVars>
          <dgm:bulletEnabled val="1"/>
        </dgm:presLayoutVars>
      </dgm:prSet>
      <dgm:spPr/>
    </dgm:pt>
  </dgm:ptLst>
  <dgm:cxnLst>
    <dgm:cxn modelId="{32F8A80C-FFBB-425E-BE1F-7DDD5D8D75D7}" type="presOf" srcId="{2B933C2C-1D68-41F8-8E2A-C86C17DE10A5}" destId="{9EB92347-7A09-484C-932C-6477454C468C}" srcOrd="0" destOrd="0" presId="urn:microsoft.com/office/officeart/2005/8/layout/chevron2"/>
    <dgm:cxn modelId="{B2DB4D13-16BB-4952-8D12-7F73CCBF2FC8}" type="presOf" srcId="{AFB1E928-16A5-4A3C-A1DF-FEEE0C87F8B2}" destId="{4625E8B6-1368-464F-9274-C31BAD55F580}" srcOrd="0" destOrd="0" presId="urn:microsoft.com/office/officeart/2005/8/layout/chevron2"/>
    <dgm:cxn modelId="{6988B818-5627-429E-A48B-9A9F2C3587BA}" type="presOf" srcId="{9BB813F5-FEBE-4DA8-9E71-57F66DCEBC2A}" destId="{B6EED9DA-8DDB-47C3-BA9B-0DEF3E65E53E}" srcOrd="0" destOrd="0" presId="urn:microsoft.com/office/officeart/2005/8/layout/chevron2"/>
    <dgm:cxn modelId="{0834681C-74AB-4BA6-A759-50185333902C}" srcId="{5E7EBEAE-DF1E-4FA6-A112-117F49402CF9}" destId="{A29709DD-4380-4AED-9F4A-992097D6273B}" srcOrd="3" destOrd="0" parTransId="{533FD413-D50D-42BC-A7EC-E802B16B4040}" sibTransId="{3D95325E-2FD3-4CF4-818B-FE5B27914357}"/>
    <dgm:cxn modelId="{3968A439-DB1B-4313-B93C-5D6D5A7C746E}" type="presOf" srcId="{ED2D63A2-8E9E-4CF4-8D31-F9B59E4D2147}" destId="{D3ABEA65-2080-4B12-8545-7DDF5780518D}" srcOrd="0" destOrd="0" presId="urn:microsoft.com/office/officeart/2005/8/layout/chevron2"/>
    <dgm:cxn modelId="{8780B339-F9B4-4459-B5B5-AFC3C78144AE}" srcId="{8D301C7E-3A5A-4A60-A4A2-3A79D4E814B6}" destId="{87EC1AF1-CB3C-4691-BB89-CB0E2E0E0854}" srcOrd="1" destOrd="0" parTransId="{9B5571AC-A208-4476-BE68-7CAA7D5EDD11}" sibTransId="{3F13356A-52FA-40B2-9555-7BDDE97A62FB}"/>
    <dgm:cxn modelId="{9D5D055B-15E6-4EA5-93D4-7912106D53D4}" srcId="{351FD3F9-6422-433D-901B-5CE659916F16}" destId="{AD347371-D010-4EE5-81B8-2FB3C40D31AD}" srcOrd="0" destOrd="0" parTransId="{EE4CE4C2-394A-4A95-983E-4E8529F69DA3}" sibTransId="{738DFEF6-AD52-4A07-B45F-A56B08F43063}"/>
    <dgm:cxn modelId="{7B0BB469-6882-405F-9550-E799A3328F71}" type="presOf" srcId="{8D301C7E-3A5A-4A60-A4A2-3A79D4E814B6}" destId="{825CCCBF-2C58-49FC-90B5-AD23592638C1}" srcOrd="0" destOrd="0" presId="urn:microsoft.com/office/officeart/2005/8/layout/chevron2"/>
    <dgm:cxn modelId="{5B890D73-7AFF-49AF-9B22-720EB05E4E7B}" type="presOf" srcId="{87EC1AF1-CB3C-4691-BB89-CB0E2E0E0854}" destId="{FF17E87A-8363-4D3E-9929-18B039BAC32C}" srcOrd="0" destOrd="1" presId="urn:microsoft.com/office/officeart/2005/8/layout/chevron2"/>
    <dgm:cxn modelId="{C3DDFF55-E52E-4A80-A879-E20B842A2D31}" type="presOf" srcId="{351FD3F9-6422-433D-901B-5CE659916F16}" destId="{F40A0FD9-36AB-4A77-978D-E49A37A6D471}" srcOrd="0" destOrd="0" presId="urn:microsoft.com/office/officeart/2005/8/layout/chevron2"/>
    <dgm:cxn modelId="{ECA15378-845E-441C-8546-FADF301B37E0}" type="presOf" srcId="{5E7EBEAE-DF1E-4FA6-A112-117F49402CF9}" destId="{145D8710-F4A5-4E2F-B030-758816C7D96B}" srcOrd="0" destOrd="0" presId="urn:microsoft.com/office/officeart/2005/8/layout/chevron2"/>
    <dgm:cxn modelId="{4E85AC7D-F0F4-4914-8CEB-DFCC574BB4BE}" srcId="{8D301C7E-3A5A-4A60-A4A2-3A79D4E814B6}" destId="{095D05DA-B564-4288-AEF2-2E136E830A9C}" srcOrd="2" destOrd="0" parTransId="{691FBAF9-9013-424F-A7BC-0D36F11E2A6D}" sibTransId="{968F0CAE-5888-45AB-A914-9CE358C8DEAB}"/>
    <dgm:cxn modelId="{A7DA367E-80CB-4AA0-9A9E-5B41AFDD5E34}" type="presOf" srcId="{BBF53A9D-2E13-429F-901B-759489B9EF09}" destId="{2F50A536-B383-498F-A1CF-04B3CB9AF373}" srcOrd="0" destOrd="0" presId="urn:microsoft.com/office/officeart/2005/8/layout/chevron2"/>
    <dgm:cxn modelId="{7F86EB7F-1061-4432-BEE3-40EA15D0CA45}" srcId="{5E7EBEAE-DF1E-4FA6-A112-117F49402CF9}" destId="{8D301C7E-3A5A-4A60-A4A2-3A79D4E814B6}" srcOrd="4" destOrd="0" parTransId="{53112E84-E6D7-414A-96A3-579C94F0C6D9}" sibTransId="{4FC0B172-8E04-4E82-AB19-08A81D44B055}"/>
    <dgm:cxn modelId="{B990358A-CFF9-4AC3-B01E-F51D7C97D279}" srcId="{5E7EBEAE-DF1E-4FA6-A112-117F49402CF9}" destId="{AFB1E928-16A5-4A3C-A1DF-FEEE0C87F8B2}" srcOrd="2" destOrd="0" parTransId="{FF64946E-2547-456E-84D0-992F78B1B219}" sibTransId="{BC935195-23E7-4FF9-AA05-538E07FBC292}"/>
    <dgm:cxn modelId="{13B55997-BCD4-41C7-9A3E-067CE3CFAB5B}" srcId="{1C7597D8-DCFC-40D1-B85B-78A5B45B4C7C}" destId="{BBF53A9D-2E13-429F-901B-759489B9EF09}" srcOrd="0" destOrd="0" parTransId="{58F51D8F-830F-41CA-9AA7-548953D4DEE3}" sibTransId="{077C1B45-E33A-4128-A219-E24DC2A1EDC4}"/>
    <dgm:cxn modelId="{4DC75B9D-2452-44FE-8BCE-269FBAA15815}" type="presOf" srcId="{1C7597D8-DCFC-40D1-B85B-78A5B45B4C7C}" destId="{D93E9D18-ABDC-4B81-90E5-4CD9E8E8239E}" srcOrd="0" destOrd="0" presId="urn:microsoft.com/office/officeart/2005/8/layout/chevron2"/>
    <dgm:cxn modelId="{4F2673B0-FA35-432C-8BCF-83359F5539E3}" srcId="{AFB1E928-16A5-4A3C-A1DF-FEEE0C87F8B2}" destId="{2B933C2C-1D68-41F8-8E2A-C86C17DE10A5}" srcOrd="0" destOrd="0" parTransId="{6DDC97A9-14D1-499C-A637-163DC835EA91}" sibTransId="{BE1B1D8A-3013-4558-8E92-7D7F7B7F5576}"/>
    <dgm:cxn modelId="{D7E96FB6-F663-4E9A-BB2C-AC7843BFAAFE}" srcId="{5E7EBEAE-DF1E-4FA6-A112-117F49402CF9}" destId="{1C7597D8-DCFC-40D1-B85B-78A5B45B4C7C}" srcOrd="0" destOrd="0" parTransId="{E1555AE1-6295-434A-9FBB-F3D5208C4D1A}" sibTransId="{DB0515D6-E39F-4C13-BBDA-45C2C2636BEB}"/>
    <dgm:cxn modelId="{736964CF-2A42-4444-BB7E-C6B079ACCA80}" srcId="{8D301C7E-3A5A-4A60-A4A2-3A79D4E814B6}" destId="{1BA31E32-3D18-486A-A8EB-1A4402CDEA58}" srcOrd="0" destOrd="0" parTransId="{6E2D04F1-F89F-41C4-B586-D81BD45ED4E9}" sibTransId="{4A4CF791-499B-43F9-8C37-2A1E96CAE06D}"/>
    <dgm:cxn modelId="{CE4ABED0-7B2B-40D4-B23E-FF3B114937CF}" srcId="{351FD3F9-6422-433D-901B-5CE659916F16}" destId="{218D26C8-11E3-4F14-9204-9C1E22FA2CB7}" srcOrd="1" destOrd="0" parTransId="{DAC93D2C-5589-43DE-8ADA-254422BF030C}" sibTransId="{C66059A8-56F9-4DA8-A6BB-31DBB306E116}"/>
    <dgm:cxn modelId="{1C68CAD0-6245-4A08-AFC5-F1B10A06B922}" type="presOf" srcId="{AD347371-D010-4EE5-81B8-2FB3C40D31AD}" destId="{48CBC844-3D80-4C5A-86B3-BD4EE2153E0B}" srcOrd="0" destOrd="0" presId="urn:microsoft.com/office/officeart/2005/8/layout/chevron2"/>
    <dgm:cxn modelId="{71F3FDD6-92A5-494C-977C-9D49D92E3FAB}" type="presOf" srcId="{218D26C8-11E3-4F14-9204-9C1E22FA2CB7}" destId="{48CBC844-3D80-4C5A-86B3-BD4EE2153E0B}" srcOrd="0" destOrd="1" presId="urn:microsoft.com/office/officeart/2005/8/layout/chevron2"/>
    <dgm:cxn modelId="{47EDB3D7-FD86-465D-914C-629DA67C227A}" srcId="{5E7EBEAE-DF1E-4FA6-A112-117F49402CF9}" destId="{9BB813F5-FEBE-4DA8-9E71-57F66DCEBC2A}" srcOrd="1" destOrd="0" parTransId="{35DF70C2-1459-43E2-BCF1-CA1DAF4D9025}" sibTransId="{FDAA3586-066C-4A2F-AEA2-12B2AC6458DD}"/>
    <dgm:cxn modelId="{118129DE-1214-4EDE-9F47-EC5C8DCA3A69}" type="presOf" srcId="{7854A238-A526-4577-9356-86E51F4220D5}" destId="{DE5340A6-8F28-4E6B-A28B-1C8CAA273C6D}" srcOrd="0" destOrd="0" presId="urn:microsoft.com/office/officeart/2005/8/layout/chevron2"/>
    <dgm:cxn modelId="{4F8321DF-EB69-4955-B05B-C1E984620237}" srcId="{9BB813F5-FEBE-4DA8-9E71-57F66DCEBC2A}" destId="{7854A238-A526-4577-9356-86E51F4220D5}" srcOrd="0" destOrd="0" parTransId="{B20F4B75-96ED-477A-BAAF-148D5107D0CF}" sibTransId="{0CF5BE18-0B11-455B-AA2F-31479E835775}"/>
    <dgm:cxn modelId="{8153AFE6-DDAF-46F8-9C1B-72FA0D5974FC}" srcId="{A29709DD-4380-4AED-9F4A-992097D6273B}" destId="{ED2D63A2-8E9E-4CF4-8D31-F9B59E4D2147}" srcOrd="0" destOrd="0" parTransId="{4F11AA24-66B7-4749-94A9-955F0702EA9B}" sibTransId="{DA1B7A2F-B70E-4539-8FBD-6EC45006FCE8}"/>
    <dgm:cxn modelId="{5C8B2DEA-3F51-4BF3-8E03-2B67B9D84800}" srcId="{5E7EBEAE-DF1E-4FA6-A112-117F49402CF9}" destId="{351FD3F9-6422-433D-901B-5CE659916F16}" srcOrd="5" destOrd="0" parTransId="{AC703512-C249-42CB-AF4B-401D19EA6B3A}" sibTransId="{38948695-816A-4D0E-B35D-25CA94948EFA}"/>
    <dgm:cxn modelId="{05241AF6-C0B5-4768-B6D5-11D5A39301D9}" type="presOf" srcId="{1BA31E32-3D18-486A-A8EB-1A4402CDEA58}" destId="{FF17E87A-8363-4D3E-9929-18B039BAC32C}" srcOrd="0" destOrd="0" presId="urn:microsoft.com/office/officeart/2005/8/layout/chevron2"/>
    <dgm:cxn modelId="{CB9AB7F8-DC3B-41A9-B83D-97D383BE2594}" type="presOf" srcId="{095D05DA-B564-4288-AEF2-2E136E830A9C}" destId="{FF17E87A-8363-4D3E-9929-18B039BAC32C}" srcOrd="0" destOrd="2" presId="urn:microsoft.com/office/officeart/2005/8/layout/chevron2"/>
    <dgm:cxn modelId="{622A39FD-9D93-43AA-A347-7736CBDD6DA7}" type="presOf" srcId="{A29709DD-4380-4AED-9F4A-992097D6273B}" destId="{7DFBB03A-06DB-4C91-BA93-76B45C63F6FF}" srcOrd="0" destOrd="0" presId="urn:microsoft.com/office/officeart/2005/8/layout/chevron2"/>
    <dgm:cxn modelId="{BF9EB566-E9A0-464D-8210-38C3234CA368}" type="presParOf" srcId="{145D8710-F4A5-4E2F-B030-758816C7D96B}" destId="{5205218C-A319-4304-AB7E-441E45A56291}" srcOrd="0" destOrd="0" presId="urn:microsoft.com/office/officeart/2005/8/layout/chevron2"/>
    <dgm:cxn modelId="{C1D33842-E6DA-4C3A-9536-C99AD91CC988}" type="presParOf" srcId="{5205218C-A319-4304-AB7E-441E45A56291}" destId="{D93E9D18-ABDC-4B81-90E5-4CD9E8E8239E}" srcOrd="0" destOrd="0" presId="urn:microsoft.com/office/officeart/2005/8/layout/chevron2"/>
    <dgm:cxn modelId="{BBA6C3B3-E800-4762-ADDD-49F5E596B512}" type="presParOf" srcId="{5205218C-A319-4304-AB7E-441E45A56291}" destId="{2F50A536-B383-498F-A1CF-04B3CB9AF373}" srcOrd="1" destOrd="0" presId="urn:microsoft.com/office/officeart/2005/8/layout/chevron2"/>
    <dgm:cxn modelId="{F77A05A8-B082-4C66-B09A-8742613A6939}" type="presParOf" srcId="{145D8710-F4A5-4E2F-B030-758816C7D96B}" destId="{19560EE5-E6CF-424D-8853-981D19CE0CF0}" srcOrd="1" destOrd="0" presId="urn:microsoft.com/office/officeart/2005/8/layout/chevron2"/>
    <dgm:cxn modelId="{FECE28C8-788B-4517-B1B7-96B69DEA87F8}" type="presParOf" srcId="{145D8710-F4A5-4E2F-B030-758816C7D96B}" destId="{E599A3C2-620E-4446-8417-214F86E41DAD}" srcOrd="2" destOrd="0" presId="urn:microsoft.com/office/officeart/2005/8/layout/chevron2"/>
    <dgm:cxn modelId="{0CC43EA7-BF5E-4A98-BE05-5F27DDB8C443}" type="presParOf" srcId="{E599A3C2-620E-4446-8417-214F86E41DAD}" destId="{B6EED9DA-8DDB-47C3-BA9B-0DEF3E65E53E}" srcOrd="0" destOrd="0" presId="urn:microsoft.com/office/officeart/2005/8/layout/chevron2"/>
    <dgm:cxn modelId="{D6CC722D-A4EB-4244-9FDE-9A562B747601}" type="presParOf" srcId="{E599A3C2-620E-4446-8417-214F86E41DAD}" destId="{DE5340A6-8F28-4E6B-A28B-1C8CAA273C6D}" srcOrd="1" destOrd="0" presId="urn:microsoft.com/office/officeart/2005/8/layout/chevron2"/>
    <dgm:cxn modelId="{6C34957F-9A3D-40CD-BDA1-3B306058A73D}" type="presParOf" srcId="{145D8710-F4A5-4E2F-B030-758816C7D96B}" destId="{9F2ADDCC-557E-4A65-8210-68116519F3D5}" srcOrd="3" destOrd="0" presId="urn:microsoft.com/office/officeart/2005/8/layout/chevron2"/>
    <dgm:cxn modelId="{FF6B3220-AD04-41AB-AD8D-0D6F982D714E}" type="presParOf" srcId="{145D8710-F4A5-4E2F-B030-758816C7D96B}" destId="{2CC13A8B-8A1B-48B0-A78D-9BD5A5398F0C}" srcOrd="4" destOrd="0" presId="urn:microsoft.com/office/officeart/2005/8/layout/chevron2"/>
    <dgm:cxn modelId="{C9408F27-E1CE-41FD-800B-67B1195F8523}" type="presParOf" srcId="{2CC13A8B-8A1B-48B0-A78D-9BD5A5398F0C}" destId="{4625E8B6-1368-464F-9274-C31BAD55F580}" srcOrd="0" destOrd="0" presId="urn:microsoft.com/office/officeart/2005/8/layout/chevron2"/>
    <dgm:cxn modelId="{0A3F395F-2946-4831-8D49-5D504E9E3283}" type="presParOf" srcId="{2CC13A8B-8A1B-48B0-A78D-9BD5A5398F0C}" destId="{9EB92347-7A09-484C-932C-6477454C468C}" srcOrd="1" destOrd="0" presId="urn:microsoft.com/office/officeart/2005/8/layout/chevron2"/>
    <dgm:cxn modelId="{DC55C2BE-0BFC-40CC-8E53-A032BB9ECD5A}" type="presParOf" srcId="{145D8710-F4A5-4E2F-B030-758816C7D96B}" destId="{78DE52ED-C056-437E-ADE9-53FE641A9E3C}" srcOrd="5" destOrd="0" presId="urn:microsoft.com/office/officeart/2005/8/layout/chevron2"/>
    <dgm:cxn modelId="{81B46CDF-D224-4E17-8831-56A5269AF471}" type="presParOf" srcId="{145D8710-F4A5-4E2F-B030-758816C7D96B}" destId="{70BBC19D-DF14-4048-B55A-BED898D837B0}" srcOrd="6" destOrd="0" presId="urn:microsoft.com/office/officeart/2005/8/layout/chevron2"/>
    <dgm:cxn modelId="{817AAC02-9531-4E3A-9E15-DA51D9F930A1}" type="presParOf" srcId="{70BBC19D-DF14-4048-B55A-BED898D837B0}" destId="{7DFBB03A-06DB-4C91-BA93-76B45C63F6FF}" srcOrd="0" destOrd="0" presId="urn:microsoft.com/office/officeart/2005/8/layout/chevron2"/>
    <dgm:cxn modelId="{25A2B3FE-78EC-44F6-920A-00DB3C479E42}" type="presParOf" srcId="{70BBC19D-DF14-4048-B55A-BED898D837B0}" destId="{D3ABEA65-2080-4B12-8545-7DDF5780518D}" srcOrd="1" destOrd="0" presId="urn:microsoft.com/office/officeart/2005/8/layout/chevron2"/>
    <dgm:cxn modelId="{3B353276-3D22-4667-BB0E-8641F1AD6826}" type="presParOf" srcId="{145D8710-F4A5-4E2F-B030-758816C7D96B}" destId="{BCC64F35-83D3-4C62-9BB9-65B3B0DC9BA5}" srcOrd="7" destOrd="0" presId="urn:microsoft.com/office/officeart/2005/8/layout/chevron2"/>
    <dgm:cxn modelId="{81307C11-FDD8-4B1F-B98B-962971B9CC9D}" type="presParOf" srcId="{145D8710-F4A5-4E2F-B030-758816C7D96B}" destId="{3B58F566-38C1-4871-9F15-D7AC7ED7F5ED}" srcOrd="8" destOrd="0" presId="urn:microsoft.com/office/officeart/2005/8/layout/chevron2"/>
    <dgm:cxn modelId="{7CA17FC5-78C5-422F-9AF0-BF872DB5D36B}" type="presParOf" srcId="{3B58F566-38C1-4871-9F15-D7AC7ED7F5ED}" destId="{825CCCBF-2C58-49FC-90B5-AD23592638C1}" srcOrd="0" destOrd="0" presId="urn:microsoft.com/office/officeart/2005/8/layout/chevron2"/>
    <dgm:cxn modelId="{0DE0AA6D-E9F7-4C52-8C52-F05F55144A1A}" type="presParOf" srcId="{3B58F566-38C1-4871-9F15-D7AC7ED7F5ED}" destId="{FF17E87A-8363-4D3E-9929-18B039BAC32C}" srcOrd="1" destOrd="0" presId="urn:microsoft.com/office/officeart/2005/8/layout/chevron2"/>
    <dgm:cxn modelId="{F093ADC9-1CFF-44CA-8D85-6468E4A5D6F1}" type="presParOf" srcId="{145D8710-F4A5-4E2F-B030-758816C7D96B}" destId="{3FC51CB7-49E5-4AA2-973D-091710FB9BB7}" srcOrd="9" destOrd="0" presId="urn:microsoft.com/office/officeart/2005/8/layout/chevron2"/>
    <dgm:cxn modelId="{5C9B7F7F-FBAC-4469-9FC2-30CEAA86CA52}" type="presParOf" srcId="{145D8710-F4A5-4E2F-B030-758816C7D96B}" destId="{436C4F9D-6E25-485F-878C-CB12BD0339EC}" srcOrd="10" destOrd="0" presId="urn:microsoft.com/office/officeart/2005/8/layout/chevron2"/>
    <dgm:cxn modelId="{5D17C44B-69F5-4A95-B667-4915EBDBACB2}" type="presParOf" srcId="{436C4F9D-6E25-485F-878C-CB12BD0339EC}" destId="{F40A0FD9-36AB-4A77-978D-E49A37A6D471}" srcOrd="0" destOrd="0" presId="urn:microsoft.com/office/officeart/2005/8/layout/chevron2"/>
    <dgm:cxn modelId="{5D2360F3-E4F0-47F7-8BC2-2D36EA7FAF27}" type="presParOf" srcId="{436C4F9D-6E25-485F-878C-CB12BD0339EC}" destId="{48CBC844-3D80-4C5A-86B3-BD4EE2153E0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3E9D18-ABDC-4B81-90E5-4CD9E8E8239E}">
      <dsp:nvSpPr>
        <dsp:cNvPr id="0" name=""/>
        <dsp:cNvSpPr/>
      </dsp:nvSpPr>
      <dsp:spPr>
        <a:xfrm rot="5400000">
          <a:off x="-159194" y="175657"/>
          <a:ext cx="1061297" cy="742908"/>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lv-LV" sz="1400" b="1" kern="1200" dirty="0">
              <a:solidFill>
                <a:sysClr val="windowText" lastClr="000000"/>
              </a:solidFill>
            </a:rPr>
            <a:t>1</a:t>
          </a:r>
          <a:r>
            <a:rPr lang="lv-LV" sz="1400" b="1" kern="1200" dirty="0"/>
            <a:t> </a:t>
          </a:r>
          <a:r>
            <a:rPr lang="lv-LV" sz="1400" b="1" kern="1200" dirty="0">
              <a:solidFill>
                <a:sysClr val="windowText" lastClr="000000"/>
              </a:solidFill>
            </a:rPr>
            <a:t>mēnesis</a:t>
          </a:r>
        </a:p>
      </dsp:txBody>
      <dsp:txXfrm rot="-5400000">
        <a:off x="1" y="387916"/>
        <a:ext cx="742908" cy="318389"/>
      </dsp:txXfrm>
    </dsp:sp>
    <dsp:sp modelId="{2F50A536-B383-498F-A1CF-04B3CB9AF373}">
      <dsp:nvSpPr>
        <dsp:cNvPr id="0" name=""/>
        <dsp:cNvSpPr/>
      </dsp:nvSpPr>
      <dsp:spPr>
        <a:xfrm rot="5400000">
          <a:off x="5363282" y="-4603911"/>
          <a:ext cx="690206" cy="9930954"/>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lv-LV" sz="1600" b="0" kern="1200" dirty="0"/>
            <a:t> Sludinājums 10.janvārī</a:t>
          </a:r>
          <a:r>
            <a:rPr lang="lv-LV" sz="1600" kern="1200" dirty="0"/>
            <a:t> www.mnf.lv.</a:t>
          </a:r>
        </a:p>
      </dsp:txBody>
      <dsp:txXfrm rot="-5400000">
        <a:off x="742909" y="50155"/>
        <a:ext cx="9897261" cy="622820"/>
      </dsp:txXfrm>
    </dsp:sp>
    <dsp:sp modelId="{B6EED9DA-8DDB-47C3-BA9B-0DEF3E65E53E}">
      <dsp:nvSpPr>
        <dsp:cNvPr id="0" name=""/>
        <dsp:cNvSpPr/>
      </dsp:nvSpPr>
      <dsp:spPr>
        <a:xfrm rot="5400000">
          <a:off x="-159194" y="1147065"/>
          <a:ext cx="1061297" cy="742908"/>
        </a:xfrm>
        <a:prstGeom prst="chevron">
          <a:avLst/>
        </a:prstGeom>
        <a:solidFill>
          <a:schemeClr val="accent5">
            <a:hueOff val="-1986775"/>
            <a:satOff val="7962"/>
            <a:lumOff val="1726"/>
            <a:alphaOff val="0"/>
          </a:schemeClr>
        </a:solidFill>
        <a:ln w="25400" cap="flat" cmpd="sng" algn="ctr">
          <a:solidFill>
            <a:schemeClr val="accent5">
              <a:hueOff val="-1986775"/>
              <a:satOff val="7962"/>
              <a:lumOff val="172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lv-LV" sz="1400" b="1" kern="1200" dirty="0">
              <a:solidFill>
                <a:sysClr val="windowText" lastClr="000000"/>
              </a:solidFill>
            </a:rPr>
            <a:t>1 </a:t>
          </a:r>
        </a:p>
        <a:p>
          <a:pPr marL="0" lvl="0" indent="0" algn="ctr" defTabSz="622300">
            <a:lnSpc>
              <a:spcPct val="90000"/>
            </a:lnSpc>
            <a:spcBef>
              <a:spcPct val="0"/>
            </a:spcBef>
            <a:spcAft>
              <a:spcPct val="35000"/>
            </a:spcAft>
            <a:buNone/>
          </a:pPr>
          <a:r>
            <a:rPr lang="lv-LV" sz="1400" b="1" kern="1200" dirty="0">
              <a:solidFill>
                <a:sysClr val="windowText" lastClr="000000"/>
              </a:solidFill>
            </a:rPr>
            <a:t>mēnesis</a:t>
          </a:r>
        </a:p>
      </dsp:txBody>
      <dsp:txXfrm rot="-5400000">
        <a:off x="1" y="1359324"/>
        <a:ext cx="742908" cy="318389"/>
      </dsp:txXfrm>
    </dsp:sp>
    <dsp:sp modelId="{DE5340A6-8F28-4E6B-A28B-1C8CAA273C6D}">
      <dsp:nvSpPr>
        <dsp:cNvPr id="0" name=""/>
        <dsp:cNvSpPr/>
      </dsp:nvSpPr>
      <dsp:spPr>
        <a:xfrm rot="5400000">
          <a:off x="5370903" y="-3569860"/>
          <a:ext cx="674963" cy="9930954"/>
        </a:xfrm>
        <a:prstGeom prst="round2SameRect">
          <a:avLst/>
        </a:prstGeom>
        <a:solidFill>
          <a:schemeClr val="lt1">
            <a:alpha val="90000"/>
            <a:hueOff val="0"/>
            <a:satOff val="0"/>
            <a:lumOff val="0"/>
            <a:alphaOff val="0"/>
          </a:schemeClr>
        </a:solidFill>
        <a:ln w="25400" cap="flat" cmpd="sng" algn="ctr">
          <a:solidFill>
            <a:schemeClr val="accent5">
              <a:hueOff val="-1986775"/>
              <a:satOff val="7962"/>
              <a:lumOff val="17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lv-LV" sz="1600" b="1" kern="1200" dirty="0"/>
            <a:t>No 10.februāra līdz 10.martam </a:t>
          </a:r>
          <a:r>
            <a:rPr lang="lv-LV" sz="1600" kern="1200" dirty="0"/>
            <a:t>pieņem LEADER projektu iesniegumus.</a:t>
          </a:r>
        </a:p>
      </dsp:txBody>
      <dsp:txXfrm rot="-5400000">
        <a:off x="742908" y="1091084"/>
        <a:ext cx="9898005" cy="609065"/>
      </dsp:txXfrm>
    </dsp:sp>
    <dsp:sp modelId="{4625E8B6-1368-464F-9274-C31BAD55F580}">
      <dsp:nvSpPr>
        <dsp:cNvPr id="0" name=""/>
        <dsp:cNvSpPr/>
      </dsp:nvSpPr>
      <dsp:spPr>
        <a:xfrm rot="5400000">
          <a:off x="-159194" y="2118473"/>
          <a:ext cx="1061297" cy="742908"/>
        </a:xfrm>
        <a:prstGeom prst="chevron">
          <a:avLst/>
        </a:prstGeom>
        <a:solidFill>
          <a:schemeClr val="accent5">
            <a:hueOff val="-3973551"/>
            <a:satOff val="15924"/>
            <a:lumOff val="3451"/>
            <a:alphaOff val="0"/>
          </a:schemeClr>
        </a:solidFill>
        <a:ln w="25400" cap="flat" cmpd="sng" algn="ctr">
          <a:solidFill>
            <a:schemeClr val="accent5">
              <a:hueOff val="-3973551"/>
              <a:satOff val="15924"/>
              <a:lumOff val="345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lv-LV" sz="1400" b="1" kern="1200" dirty="0">
              <a:solidFill>
                <a:sysClr val="windowText" lastClr="000000"/>
              </a:solidFill>
            </a:rPr>
            <a:t>1 mēnesis</a:t>
          </a:r>
        </a:p>
      </dsp:txBody>
      <dsp:txXfrm rot="-5400000">
        <a:off x="1" y="2330732"/>
        <a:ext cx="742908" cy="318389"/>
      </dsp:txXfrm>
    </dsp:sp>
    <dsp:sp modelId="{9EB92347-7A09-484C-932C-6477454C468C}">
      <dsp:nvSpPr>
        <dsp:cNvPr id="0" name=""/>
        <dsp:cNvSpPr/>
      </dsp:nvSpPr>
      <dsp:spPr>
        <a:xfrm rot="5400000">
          <a:off x="5363463" y="-2595734"/>
          <a:ext cx="689843" cy="9930954"/>
        </a:xfrm>
        <a:prstGeom prst="round2SameRect">
          <a:avLst/>
        </a:prstGeom>
        <a:solidFill>
          <a:schemeClr val="lt1">
            <a:alpha val="90000"/>
            <a:hueOff val="0"/>
            <a:satOff val="0"/>
            <a:lumOff val="0"/>
            <a:alphaOff val="0"/>
          </a:schemeClr>
        </a:solidFill>
        <a:ln w="25400" cap="flat" cmpd="sng" algn="ctr">
          <a:solidFill>
            <a:schemeClr val="accent5">
              <a:hueOff val="-3973551"/>
              <a:satOff val="15924"/>
              <a:lumOff val="345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lv-LV" sz="1400" b="0" kern="1200" dirty="0"/>
            <a:t>MNF </a:t>
          </a:r>
          <a:r>
            <a:rPr lang="lv-LV" sz="1600" b="0" kern="1200" dirty="0"/>
            <a:t>projektu atbilstību SVVA stratēģijai</a:t>
          </a:r>
          <a:r>
            <a:rPr lang="lv-LV" sz="1400" b="0" kern="1200" dirty="0"/>
            <a:t> </a:t>
          </a:r>
          <a:r>
            <a:rPr lang="lv-LV" sz="1600" b="0" kern="1200" dirty="0"/>
            <a:t>vērtē no 11.marta līdz 11.aprīlim.</a:t>
          </a:r>
          <a:endParaRPr lang="lv-LV" sz="1600" b="1" kern="1200" dirty="0"/>
        </a:p>
      </dsp:txBody>
      <dsp:txXfrm rot="-5400000">
        <a:off x="742908" y="2058496"/>
        <a:ext cx="9897279" cy="622493"/>
      </dsp:txXfrm>
    </dsp:sp>
    <dsp:sp modelId="{7DFBB03A-06DB-4C91-BA93-76B45C63F6FF}">
      <dsp:nvSpPr>
        <dsp:cNvPr id="0" name=""/>
        <dsp:cNvSpPr/>
      </dsp:nvSpPr>
      <dsp:spPr>
        <a:xfrm rot="5400000">
          <a:off x="-159194" y="3097738"/>
          <a:ext cx="1061297" cy="742908"/>
        </a:xfrm>
        <a:prstGeom prst="chevron">
          <a:avLst/>
        </a:prstGeom>
        <a:solidFill>
          <a:schemeClr val="accent5">
            <a:hueOff val="-5960326"/>
            <a:satOff val="23887"/>
            <a:lumOff val="5177"/>
            <a:alphaOff val="0"/>
          </a:schemeClr>
        </a:solidFill>
        <a:ln w="25400" cap="flat" cmpd="sng" algn="ctr">
          <a:solidFill>
            <a:schemeClr val="accent5">
              <a:hueOff val="-5960326"/>
              <a:satOff val="23887"/>
              <a:lumOff val="51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lv-LV" sz="1400" b="1" kern="1200" dirty="0">
              <a:solidFill>
                <a:sysClr val="windowText" lastClr="000000"/>
              </a:solidFill>
            </a:rPr>
            <a:t>3 </a:t>
          </a:r>
        </a:p>
        <a:p>
          <a:pPr marL="0" lvl="0" indent="0" algn="ctr" defTabSz="622300">
            <a:lnSpc>
              <a:spcPct val="90000"/>
            </a:lnSpc>
            <a:spcBef>
              <a:spcPct val="0"/>
            </a:spcBef>
            <a:spcAft>
              <a:spcPct val="35000"/>
            </a:spcAft>
            <a:buNone/>
          </a:pPr>
          <a:r>
            <a:rPr lang="lv-LV" sz="1400" b="1" kern="1200" dirty="0">
              <a:solidFill>
                <a:sysClr val="windowText" lastClr="000000"/>
              </a:solidFill>
            </a:rPr>
            <a:t>mēneši</a:t>
          </a:r>
        </a:p>
      </dsp:txBody>
      <dsp:txXfrm rot="-5400000">
        <a:off x="1" y="3309997"/>
        <a:ext cx="742908" cy="318389"/>
      </dsp:txXfrm>
    </dsp:sp>
    <dsp:sp modelId="{D3ABEA65-2080-4B12-8545-7DDF5780518D}">
      <dsp:nvSpPr>
        <dsp:cNvPr id="0" name=""/>
        <dsp:cNvSpPr/>
      </dsp:nvSpPr>
      <dsp:spPr>
        <a:xfrm rot="5400000">
          <a:off x="5355606" y="-1654424"/>
          <a:ext cx="705558" cy="9930954"/>
        </a:xfrm>
        <a:prstGeom prst="round2SameRect">
          <a:avLst/>
        </a:prstGeom>
        <a:solidFill>
          <a:schemeClr val="lt1">
            <a:alpha val="90000"/>
            <a:hueOff val="0"/>
            <a:satOff val="0"/>
            <a:lumOff val="0"/>
            <a:alphaOff val="0"/>
          </a:schemeClr>
        </a:solidFill>
        <a:ln w="25400" cap="flat" cmpd="sng" algn="ctr">
          <a:solidFill>
            <a:schemeClr val="accent5">
              <a:hueOff val="-5960326"/>
              <a:satOff val="23887"/>
              <a:lumOff val="517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lv-LV" sz="1600" b="0" kern="1200" dirty="0"/>
            <a:t>LAD projektu atbilstību vērtē no 15.aprīļa </a:t>
          </a:r>
          <a:r>
            <a:rPr lang="lv-LV" sz="1600" b="1" kern="1200" dirty="0"/>
            <a:t>līdz 15.jūlijam. Ja lūgta papildu informācija, ilgāk</a:t>
          </a:r>
          <a:r>
            <a:rPr lang="lv-LV" sz="1600" b="0" kern="1200" dirty="0"/>
            <a:t>.</a:t>
          </a:r>
        </a:p>
      </dsp:txBody>
      <dsp:txXfrm rot="-5400000">
        <a:off x="742909" y="2992716"/>
        <a:ext cx="9896511" cy="636672"/>
      </dsp:txXfrm>
    </dsp:sp>
    <dsp:sp modelId="{825CCCBF-2C58-49FC-90B5-AD23592638C1}">
      <dsp:nvSpPr>
        <dsp:cNvPr id="0" name=""/>
        <dsp:cNvSpPr/>
      </dsp:nvSpPr>
      <dsp:spPr>
        <a:xfrm rot="5400000">
          <a:off x="-150227" y="4345859"/>
          <a:ext cx="1061297" cy="742908"/>
        </a:xfrm>
        <a:prstGeom prst="chevron">
          <a:avLst/>
        </a:prstGeom>
        <a:solidFill>
          <a:schemeClr val="accent5">
            <a:hueOff val="-7947101"/>
            <a:satOff val="31849"/>
            <a:lumOff val="6902"/>
            <a:alphaOff val="0"/>
          </a:schemeClr>
        </a:solidFill>
        <a:ln w="25400" cap="flat" cmpd="sng" algn="ctr">
          <a:solidFill>
            <a:schemeClr val="accent5">
              <a:hueOff val="-7947101"/>
              <a:satOff val="31849"/>
              <a:lumOff val="690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lv-LV" sz="1400" b="1" kern="1200" dirty="0">
              <a:solidFill>
                <a:sysClr val="windowText" lastClr="000000"/>
              </a:solidFill>
            </a:rPr>
            <a:t>12 vai 24 mēneši</a:t>
          </a:r>
        </a:p>
      </dsp:txBody>
      <dsp:txXfrm rot="-5400000">
        <a:off x="8968" y="4558118"/>
        <a:ext cx="742908" cy="318389"/>
      </dsp:txXfrm>
    </dsp:sp>
    <dsp:sp modelId="{FF17E87A-8363-4D3E-9929-18B039BAC32C}">
      <dsp:nvSpPr>
        <dsp:cNvPr id="0" name=""/>
        <dsp:cNvSpPr/>
      </dsp:nvSpPr>
      <dsp:spPr>
        <a:xfrm rot="5400000">
          <a:off x="4997984" y="-501014"/>
          <a:ext cx="1420801" cy="9930954"/>
        </a:xfrm>
        <a:prstGeom prst="round2SameRect">
          <a:avLst/>
        </a:prstGeom>
        <a:solidFill>
          <a:srgbClr val="FFC000">
            <a:alpha val="90000"/>
          </a:srgbClr>
        </a:solidFill>
        <a:ln w="25400" cap="flat" cmpd="sng" algn="ctr">
          <a:solidFill>
            <a:schemeClr val="accent5">
              <a:hueOff val="-7947101"/>
              <a:satOff val="31849"/>
              <a:lumOff val="690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lv-LV" sz="1600" b="1" kern="1200" dirty="0">
              <a:solidFill>
                <a:schemeClr val="tx1"/>
              </a:solidFill>
            </a:rPr>
            <a:t>LEADER projektu īstenošanas laiks</a:t>
          </a:r>
          <a:r>
            <a:rPr lang="lv-LV" sz="1600" b="0" kern="1200" dirty="0">
              <a:solidFill>
                <a:schemeClr val="tx1"/>
              </a:solidFill>
            </a:rPr>
            <a:t> – 1 gads, būvniecības gadījumā – 2 gadi, saistītais personāls + vēl viens gads. </a:t>
          </a:r>
          <a:r>
            <a:rPr lang="lv-LV" sz="1600" b="0" kern="1200" dirty="0">
              <a:solidFill>
                <a:srgbClr val="FF0000"/>
              </a:solidFill>
            </a:rPr>
            <a:t>I</a:t>
          </a:r>
          <a:r>
            <a:rPr lang="lv-LV" sz="1600" kern="1200" dirty="0">
              <a:solidFill>
                <a:srgbClr val="FF0000"/>
              </a:solidFill>
            </a:rPr>
            <a:t>esniegumā norādām pilnu laiku (1, 2, 3 gadus)!!!, lai nenoslogotu sevi un LAD ar saraksti, prasot pagarinājumu!!!</a:t>
          </a:r>
          <a:endParaRPr lang="lv-LV" sz="1600" b="0" kern="1200" dirty="0">
            <a:solidFill>
              <a:srgbClr val="FF0000"/>
            </a:solidFill>
          </a:endParaRPr>
        </a:p>
        <a:p>
          <a:pPr marL="171450" lvl="1" indent="-171450" algn="l" defTabSz="711200">
            <a:lnSpc>
              <a:spcPct val="90000"/>
            </a:lnSpc>
            <a:spcBef>
              <a:spcPct val="0"/>
            </a:spcBef>
            <a:spcAft>
              <a:spcPct val="15000"/>
            </a:spcAft>
            <a:buChar char="•"/>
          </a:pPr>
          <a:r>
            <a:rPr lang="lv-LV" sz="1600" b="0" kern="1200" dirty="0">
              <a:solidFill>
                <a:schemeClr val="tx1"/>
              </a:solidFill>
            </a:rPr>
            <a:t>6 mēnešu laikā no LAD lēmuma par finansējuma piešķiršanu jāuzsāk projekta īstenošana, periodā iekļauta priekšapmaksas pieprasījuma sagatavošana un iesniegšana LAD.</a:t>
          </a:r>
        </a:p>
        <a:p>
          <a:pPr marL="171450" lvl="1" indent="-171450" algn="l" defTabSz="711200">
            <a:lnSpc>
              <a:spcPct val="90000"/>
            </a:lnSpc>
            <a:spcBef>
              <a:spcPct val="0"/>
            </a:spcBef>
            <a:spcAft>
              <a:spcPts val="0"/>
            </a:spcAft>
            <a:buChar char="•"/>
          </a:pPr>
          <a:r>
            <a:rPr lang="lv-LV" sz="1600" b="1" kern="1200" dirty="0">
              <a:solidFill>
                <a:schemeClr val="tx1"/>
              </a:solidFill>
            </a:rPr>
            <a:t>Piecas darba dienas pirms mācībām informē MNF un LAD par norises vietu un laiku.</a:t>
          </a:r>
        </a:p>
      </dsp:txBody>
      <dsp:txXfrm rot="-5400000">
        <a:off x="742908" y="3823420"/>
        <a:ext cx="9861596" cy="1282085"/>
      </dsp:txXfrm>
    </dsp:sp>
    <dsp:sp modelId="{F40A0FD9-36AB-4A77-978D-E49A37A6D471}">
      <dsp:nvSpPr>
        <dsp:cNvPr id="0" name=""/>
        <dsp:cNvSpPr/>
      </dsp:nvSpPr>
      <dsp:spPr>
        <a:xfrm rot="5400000">
          <a:off x="-159194" y="5406034"/>
          <a:ext cx="1061297" cy="742908"/>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lv-LV" sz="1400" b="1" kern="1200" dirty="0">
              <a:solidFill>
                <a:sysClr val="windowText" lastClr="000000"/>
              </a:solidFill>
            </a:rPr>
            <a:t>3 gadi</a:t>
          </a:r>
        </a:p>
      </dsp:txBody>
      <dsp:txXfrm rot="-5400000">
        <a:off x="1" y="5618293"/>
        <a:ext cx="742908" cy="318389"/>
      </dsp:txXfrm>
    </dsp:sp>
    <dsp:sp modelId="{48CBC844-3D80-4C5A-86B3-BD4EE2153E0B}">
      <dsp:nvSpPr>
        <dsp:cNvPr id="0" name=""/>
        <dsp:cNvSpPr/>
      </dsp:nvSpPr>
      <dsp:spPr>
        <a:xfrm rot="5400000">
          <a:off x="5389974" y="675587"/>
          <a:ext cx="636822" cy="9930954"/>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lv-LV" sz="1600" b="0" kern="1200" dirty="0"/>
            <a:t>3.1.rīcībā projektam uzraudzība 3 gadi.</a:t>
          </a:r>
        </a:p>
        <a:p>
          <a:pPr marL="171450" lvl="1" indent="-171450" algn="l" defTabSz="711200">
            <a:lnSpc>
              <a:spcPct val="90000"/>
            </a:lnSpc>
            <a:spcBef>
              <a:spcPct val="0"/>
            </a:spcBef>
            <a:spcAft>
              <a:spcPct val="15000"/>
            </a:spcAft>
            <a:buChar char="•"/>
          </a:pPr>
          <a:r>
            <a:rPr lang="lv-LV" sz="1600" b="0" kern="1200" dirty="0"/>
            <a:t>3.4.rīcībā projektam nav uzraudzības perioda.</a:t>
          </a:r>
        </a:p>
      </dsp:txBody>
      <dsp:txXfrm rot="-5400000">
        <a:off x="742909" y="5353740"/>
        <a:ext cx="9899867" cy="57464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1" y="0"/>
            <a:ext cx="4276255" cy="338143"/>
          </a:xfrm>
          <a:prstGeom prst="rect">
            <a:avLst/>
          </a:prstGeom>
        </p:spPr>
        <p:txBody>
          <a:bodyPr vert="horz" lIns="91440" tIns="45720" rIns="91440" bIns="45720" rtlCol="0"/>
          <a:lstStyle>
            <a:lvl1pPr algn="l">
              <a:defRPr sz="1200"/>
            </a:lvl1pPr>
          </a:lstStyle>
          <a:p>
            <a:endParaRPr lang="lv-LV"/>
          </a:p>
        </p:txBody>
      </p:sp>
      <p:sp>
        <p:nvSpPr>
          <p:cNvPr id="3" name="Datuma vietturis 2"/>
          <p:cNvSpPr>
            <a:spLocks noGrp="1"/>
          </p:cNvSpPr>
          <p:nvPr>
            <p:ph type="dt" idx="1"/>
          </p:nvPr>
        </p:nvSpPr>
        <p:spPr>
          <a:xfrm>
            <a:off x="5587733" y="0"/>
            <a:ext cx="4276254" cy="338143"/>
          </a:xfrm>
          <a:prstGeom prst="rect">
            <a:avLst/>
          </a:prstGeom>
        </p:spPr>
        <p:txBody>
          <a:bodyPr vert="horz" lIns="91440" tIns="45720" rIns="91440" bIns="45720" rtlCol="0"/>
          <a:lstStyle>
            <a:lvl1pPr algn="r">
              <a:defRPr sz="1200"/>
            </a:lvl1pPr>
          </a:lstStyle>
          <a:p>
            <a:fld id="{0EEC990E-E551-4F31-8ADC-C0E63EE5446F}" type="datetimeFigureOut">
              <a:rPr lang="lv-LV" smtClean="0"/>
              <a:t>06.01.2025</a:t>
            </a:fld>
            <a:endParaRPr lang="lv-LV"/>
          </a:p>
        </p:txBody>
      </p:sp>
      <p:sp>
        <p:nvSpPr>
          <p:cNvPr id="4" name="Slaida attēla vietturis 3"/>
          <p:cNvSpPr>
            <a:spLocks noGrp="1" noRot="1" noChangeAspect="1"/>
          </p:cNvSpPr>
          <p:nvPr>
            <p:ph type="sldImg" idx="2"/>
          </p:nvPr>
        </p:nvSpPr>
        <p:spPr>
          <a:xfrm>
            <a:off x="2913063" y="841375"/>
            <a:ext cx="4040187" cy="2273300"/>
          </a:xfrm>
          <a:prstGeom prst="rect">
            <a:avLst/>
          </a:prstGeom>
          <a:noFill/>
          <a:ln w="12700">
            <a:solidFill>
              <a:prstClr val="black"/>
            </a:solidFill>
          </a:ln>
        </p:spPr>
        <p:txBody>
          <a:bodyPr vert="horz" lIns="91440" tIns="45720" rIns="91440" bIns="45720" rtlCol="0" anchor="ctr"/>
          <a:lstStyle/>
          <a:p>
            <a:endParaRPr lang="lv-LV"/>
          </a:p>
        </p:txBody>
      </p:sp>
      <p:sp>
        <p:nvSpPr>
          <p:cNvPr id="5" name="Piezīmju vietturis 4"/>
          <p:cNvSpPr>
            <a:spLocks noGrp="1"/>
          </p:cNvSpPr>
          <p:nvPr>
            <p:ph type="body" sz="quarter" idx="3"/>
          </p:nvPr>
        </p:nvSpPr>
        <p:spPr>
          <a:xfrm>
            <a:off x="985934" y="3241620"/>
            <a:ext cx="7894446" cy="2652037"/>
          </a:xfrm>
          <a:prstGeom prst="rect">
            <a:avLst/>
          </a:prstGeom>
        </p:spPr>
        <p:txBody>
          <a:bodyPr vert="horz" lIns="91440" tIns="45720" rIns="91440" bIns="45720" rtlCol="0"/>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6" name="Kājenes vietturis 5"/>
          <p:cNvSpPr>
            <a:spLocks noGrp="1"/>
          </p:cNvSpPr>
          <p:nvPr>
            <p:ph type="ftr" sz="quarter" idx="4"/>
          </p:nvPr>
        </p:nvSpPr>
        <p:spPr>
          <a:xfrm>
            <a:off x="1" y="6397620"/>
            <a:ext cx="4276255" cy="338143"/>
          </a:xfrm>
          <a:prstGeom prst="rect">
            <a:avLst/>
          </a:prstGeom>
        </p:spPr>
        <p:txBody>
          <a:bodyPr vert="horz" lIns="91440" tIns="45720" rIns="91440" bIns="45720" rtlCol="0" anchor="b"/>
          <a:lstStyle>
            <a:lvl1pPr algn="l">
              <a:defRPr sz="1200"/>
            </a:lvl1pPr>
          </a:lstStyle>
          <a:p>
            <a:endParaRPr lang="lv-LV"/>
          </a:p>
        </p:txBody>
      </p:sp>
      <p:sp>
        <p:nvSpPr>
          <p:cNvPr id="7" name="Slaida numura vietturis 6"/>
          <p:cNvSpPr>
            <a:spLocks noGrp="1"/>
          </p:cNvSpPr>
          <p:nvPr>
            <p:ph type="sldNum" sz="quarter" idx="5"/>
          </p:nvPr>
        </p:nvSpPr>
        <p:spPr>
          <a:xfrm>
            <a:off x="5587733" y="6397620"/>
            <a:ext cx="4276254" cy="338143"/>
          </a:xfrm>
          <a:prstGeom prst="rect">
            <a:avLst/>
          </a:prstGeom>
        </p:spPr>
        <p:txBody>
          <a:bodyPr vert="horz" lIns="91440" tIns="45720" rIns="91440" bIns="45720" rtlCol="0" anchor="b"/>
          <a:lstStyle>
            <a:lvl1pPr algn="r">
              <a:defRPr sz="1200"/>
            </a:lvl1pPr>
          </a:lstStyle>
          <a:p>
            <a:fld id="{FB5A8256-2152-43AB-A4A6-BC285F9D7699}" type="slidenum">
              <a:rPr lang="lv-LV" smtClean="0"/>
              <a:t>‹#›</a:t>
            </a:fld>
            <a:endParaRPr lang="lv-LV"/>
          </a:p>
        </p:txBody>
      </p:sp>
    </p:spTree>
    <p:extLst>
      <p:ext uri="{BB962C8B-B14F-4D97-AF65-F5344CB8AC3E}">
        <p14:creationId xmlns:p14="http://schemas.microsoft.com/office/powerpoint/2010/main" val="2239613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CE6929EF-5F44-34FE-A9D2-0A1936A3DF58}"/>
              </a:ext>
            </a:extLst>
          </p:cNvPr>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a:extLst>
              <a:ext uri="{FF2B5EF4-FFF2-40B4-BE49-F238E27FC236}">
                <a16:creationId xmlns:a16="http://schemas.microsoft.com/office/drawing/2014/main" id="{062C6EC7-39C9-74AA-6081-8039AEE640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p>
        </p:txBody>
      </p:sp>
      <p:sp>
        <p:nvSpPr>
          <p:cNvPr id="4" name="Datuma vietturis 3">
            <a:extLst>
              <a:ext uri="{FF2B5EF4-FFF2-40B4-BE49-F238E27FC236}">
                <a16:creationId xmlns:a16="http://schemas.microsoft.com/office/drawing/2014/main" id="{D6BE3FB4-6B03-281D-3919-CBE547E6FF9E}"/>
              </a:ext>
            </a:extLst>
          </p:cNvPr>
          <p:cNvSpPr>
            <a:spLocks noGrp="1"/>
          </p:cNvSpPr>
          <p:nvPr>
            <p:ph type="dt" sz="half" idx="10"/>
          </p:nvPr>
        </p:nvSpPr>
        <p:spPr/>
        <p:txBody>
          <a:bodyPr/>
          <a:lstStyle/>
          <a:p>
            <a:fld id="{C086929B-F264-4140-B81E-47B52CC643C7}" type="datetime1">
              <a:rPr lang="lv-LV" smtClean="0"/>
              <a:t>06.01.2025</a:t>
            </a:fld>
            <a:endParaRPr lang="lv-LV"/>
          </a:p>
        </p:txBody>
      </p:sp>
      <p:sp>
        <p:nvSpPr>
          <p:cNvPr id="5" name="Kājenes vietturis 4">
            <a:extLst>
              <a:ext uri="{FF2B5EF4-FFF2-40B4-BE49-F238E27FC236}">
                <a16:creationId xmlns:a16="http://schemas.microsoft.com/office/drawing/2014/main" id="{A64617DE-2FC8-0BAE-6D59-6DC8FCB6C47B}"/>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1078ABA4-316B-3C86-D057-A3E11D9CD09E}"/>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402722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294C65D-B3B6-B929-7059-899251854DD7}"/>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A6E7C693-5FB9-19CC-63BB-240E537CC2BB}"/>
              </a:ext>
            </a:extLst>
          </p:cNvPr>
          <p:cNvSpPr>
            <a:spLocks noGrp="1"/>
          </p:cNvSpPr>
          <p:nvPr>
            <p:ph idx="1"/>
          </p:nvPr>
        </p:nvSpPr>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E295F8DE-8BF1-C75D-BA3C-B2DC1DA27D2E}"/>
              </a:ext>
            </a:extLst>
          </p:cNvPr>
          <p:cNvSpPr>
            <a:spLocks noGrp="1"/>
          </p:cNvSpPr>
          <p:nvPr>
            <p:ph type="dt" sz="half" idx="10"/>
          </p:nvPr>
        </p:nvSpPr>
        <p:spPr/>
        <p:txBody>
          <a:bodyPr/>
          <a:lstStyle/>
          <a:p>
            <a:fld id="{0014AE60-A2CC-455A-92CD-9BD8BE74C0B7}" type="datetime1">
              <a:rPr lang="lv-LV" smtClean="0"/>
              <a:t>06.01.2025</a:t>
            </a:fld>
            <a:endParaRPr lang="lv-LV"/>
          </a:p>
        </p:txBody>
      </p:sp>
      <p:sp>
        <p:nvSpPr>
          <p:cNvPr id="5" name="Kājenes vietturis 4">
            <a:extLst>
              <a:ext uri="{FF2B5EF4-FFF2-40B4-BE49-F238E27FC236}">
                <a16:creationId xmlns:a16="http://schemas.microsoft.com/office/drawing/2014/main" id="{1CE7CF24-D0EE-A874-C5EB-ECD7E049A919}"/>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7A814CB4-919A-C632-D2C9-83B93363BCD1}"/>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1605717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ECA83C4-8C4C-D74B-9650-491C8CC70948}"/>
              </a:ext>
            </a:extLst>
          </p:cNvPr>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p>
        </p:txBody>
      </p:sp>
      <p:sp>
        <p:nvSpPr>
          <p:cNvPr id="3" name="Teksta vietturis 2">
            <a:extLst>
              <a:ext uri="{FF2B5EF4-FFF2-40B4-BE49-F238E27FC236}">
                <a16:creationId xmlns:a16="http://schemas.microsoft.com/office/drawing/2014/main" id="{ABF2C17B-5D53-7620-124F-8A6B842706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Noklikšķiniet, lai rediģētu šablona teksta stilus</a:t>
            </a:r>
          </a:p>
        </p:txBody>
      </p:sp>
      <p:sp>
        <p:nvSpPr>
          <p:cNvPr id="4" name="Datuma vietturis 3">
            <a:extLst>
              <a:ext uri="{FF2B5EF4-FFF2-40B4-BE49-F238E27FC236}">
                <a16:creationId xmlns:a16="http://schemas.microsoft.com/office/drawing/2014/main" id="{E90E769D-6132-E252-6CBF-E48BC630E511}"/>
              </a:ext>
            </a:extLst>
          </p:cNvPr>
          <p:cNvSpPr>
            <a:spLocks noGrp="1"/>
          </p:cNvSpPr>
          <p:nvPr>
            <p:ph type="dt" sz="half" idx="10"/>
          </p:nvPr>
        </p:nvSpPr>
        <p:spPr/>
        <p:txBody>
          <a:bodyPr/>
          <a:lstStyle/>
          <a:p>
            <a:fld id="{FA1D2A4A-6C0C-4A32-BD96-14F8B686337D}" type="datetime1">
              <a:rPr lang="lv-LV" smtClean="0"/>
              <a:t>06.01.2025</a:t>
            </a:fld>
            <a:endParaRPr lang="lv-LV"/>
          </a:p>
        </p:txBody>
      </p:sp>
      <p:sp>
        <p:nvSpPr>
          <p:cNvPr id="5" name="Kājenes vietturis 4">
            <a:extLst>
              <a:ext uri="{FF2B5EF4-FFF2-40B4-BE49-F238E27FC236}">
                <a16:creationId xmlns:a16="http://schemas.microsoft.com/office/drawing/2014/main" id="{8C08DA6E-66BB-C9BE-EBBD-DF1FE0CB2BD0}"/>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7AF61ED1-8606-D5FC-9971-FF04FA683E33}"/>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2384004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7D3DD752-0DCE-7793-EB53-35095D4A9649}"/>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D56F16EB-B0F5-D7F7-0C8A-FF5AD16A5743}"/>
              </a:ext>
            </a:extLst>
          </p:cNvPr>
          <p:cNvSpPr>
            <a:spLocks noGrp="1"/>
          </p:cNvSpPr>
          <p:nvPr>
            <p:ph sz="half" idx="1"/>
          </p:nvPr>
        </p:nvSpPr>
        <p:spPr>
          <a:xfrm>
            <a:off x="838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a:extLst>
              <a:ext uri="{FF2B5EF4-FFF2-40B4-BE49-F238E27FC236}">
                <a16:creationId xmlns:a16="http://schemas.microsoft.com/office/drawing/2014/main" id="{9E4B3606-A6DE-65F8-6922-6F19C2359D1E}"/>
              </a:ext>
            </a:extLst>
          </p:cNvPr>
          <p:cNvSpPr>
            <a:spLocks noGrp="1"/>
          </p:cNvSpPr>
          <p:nvPr>
            <p:ph sz="half" idx="2"/>
          </p:nvPr>
        </p:nvSpPr>
        <p:spPr>
          <a:xfrm>
            <a:off x="6172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Datuma vietturis 4">
            <a:extLst>
              <a:ext uri="{FF2B5EF4-FFF2-40B4-BE49-F238E27FC236}">
                <a16:creationId xmlns:a16="http://schemas.microsoft.com/office/drawing/2014/main" id="{439D36E3-6C4B-7214-7E66-2916A44E352F}"/>
              </a:ext>
            </a:extLst>
          </p:cNvPr>
          <p:cNvSpPr>
            <a:spLocks noGrp="1"/>
          </p:cNvSpPr>
          <p:nvPr>
            <p:ph type="dt" sz="half" idx="10"/>
          </p:nvPr>
        </p:nvSpPr>
        <p:spPr/>
        <p:txBody>
          <a:bodyPr/>
          <a:lstStyle/>
          <a:p>
            <a:fld id="{51F108C6-5282-4E8C-9E43-586310FDC47F}" type="datetime1">
              <a:rPr lang="lv-LV" smtClean="0"/>
              <a:t>06.01.2025</a:t>
            </a:fld>
            <a:endParaRPr lang="lv-LV"/>
          </a:p>
        </p:txBody>
      </p:sp>
      <p:sp>
        <p:nvSpPr>
          <p:cNvPr id="6" name="Kājenes vietturis 5">
            <a:extLst>
              <a:ext uri="{FF2B5EF4-FFF2-40B4-BE49-F238E27FC236}">
                <a16:creationId xmlns:a16="http://schemas.microsoft.com/office/drawing/2014/main" id="{4A02A2FC-10B3-E023-DF88-FF1F3EE8316C}"/>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560DC1DE-F35A-5299-C558-B5A08C5E3309}"/>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3131408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4918E8A-AD6F-06E8-2033-95FDA529E71F}"/>
              </a:ext>
            </a:extLst>
          </p:cNvPr>
          <p:cNvSpPr>
            <a:spLocks noGrp="1"/>
          </p:cNvSpPr>
          <p:nvPr>
            <p:ph type="title"/>
          </p:nvPr>
        </p:nvSpPr>
        <p:spPr>
          <a:xfrm>
            <a:off x="839788" y="365125"/>
            <a:ext cx="10515600" cy="1325563"/>
          </a:xfrm>
        </p:spPr>
        <p:txBody>
          <a:bodyPr/>
          <a:lstStyle/>
          <a:p>
            <a:r>
              <a:rPr lang="lv-LV"/>
              <a:t>Rediģēt šablona virsraksta stilu</a:t>
            </a:r>
          </a:p>
        </p:txBody>
      </p:sp>
      <p:sp>
        <p:nvSpPr>
          <p:cNvPr id="3" name="Teksta vietturis 2">
            <a:extLst>
              <a:ext uri="{FF2B5EF4-FFF2-40B4-BE49-F238E27FC236}">
                <a16:creationId xmlns:a16="http://schemas.microsoft.com/office/drawing/2014/main" id="{9F51B30A-B556-A5A2-55A5-3FFCADCE39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4" name="Satura vietturis 3">
            <a:extLst>
              <a:ext uri="{FF2B5EF4-FFF2-40B4-BE49-F238E27FC236}">
                <a16:creationId xmlns:a16="http://schemas.microsoft.com/office/drawing/2014/main" id="{90504574-C1AD-29AD-64D9-5E08C96659D5}"/>
              </a:ext>
            </a:extLst>
          </p:cNvPr>
          <p:cNvSpPr>
            <a:spLocks noGrp="1"/>
          </p:cNvSpPr>
          <p:nvPr>
            <p:ph sz="half" idx="2"/>
          </p:nvPr>
        </p:nvSpPr>
        <p:spPr>
          <a:xfrm>
            <a:off x="839788" y="2505075"/>
            <a:ext cx="5157787"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Teksta vietturis 4">
            <a:extLst>
              <a:ext uri="{FF2B5EF4-FFF2-40B4-BE49-F238E27FC236}">
                <a16:creationId xmlns:a16="http://schemas.microsoft.com/office/drawing/2014/main" id="{EFCE0C29-7972-0EB0-0713-66319FDFCC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6" name="Satura vietturis 5">
            <a:extLst>
              <a:ext uri="{FF2B5EF4-FFF2-40B4-BE49-F238E27FC236}">
                <a16:creationId xmlns:a16="http://schemas.microsoft.com/office/drawing/2014/main" id="{2AE11E2B-A033-CBB0-6B55-614B1AA7D8DF}"/>
              </a:ext>
            </a:extLst>
          </p:cNvPr>
          <p:cNvSpPr>
            <a:spLocks noGrp="1"/>
          </p:cNvSpPr>
          <p:nvPr>
            <p:ph sz="quarter" idx="4"/>
          </p:nvPr>
        </p:nvSpPr>
        <p:spPr>
          <a:xfrm>
            <a:off x="6172200" y="2505075"/>
            <a:ext cx="5183188"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uma vietturis 6">
            <a:extLst>
              <a:ext uri="{FF2B5EF4-FFF2-40B4-BE49-F238E27FC236}">
                <a16:creationId xmlns:a16="http://schemas.microsoft.com/office/drawing/2014/main" id="{1519B965-3568-8BDE-AF22-BDFF136874DA}"/>
              </a:ext>
            </a:extLst>
          </p:cNvPr>
          <p:cNvSpPr>
            <a:spLocks noGrp="1"/>
          </p:cNvSpPr>
          <p:nvPr>
            <p:ph type="dt" sz="half" idx="10"/>
          </p:nvPr>
        </p:nvSpPr>
        <p:spPr/>
        <p:txBody>
          <a:bodyPr/>
          <a:lstStyle/>
          <a:p>
            <a:fld id="{5E430CA5-E4CE-4D2E-AEE7-BE6013D7B32D}" type="datetime1">
              <a:rPr lang="lv-LV" smtClean="0"/>
              <a:t>06.01.2025</a:t>
            </a:fld>
            <a:endParaRPr lang="lv-LV"/>
          </a:p>
        </p:txBody>
      </p:sp>
      <p:sp>
        <p:nvSpPr>
          <p:cNvPr id="8" name="Kājenes vietturis 7">
            <a:extLst>
              <a:ext uri="{FF2B5EF4-FFF2-40B4-BE49-F238E27FC236}">
                <a16:creationId xmlns:a16="http://schemas.microsoft.com/office/drawing/2014/main" id="{214FBB50-8CCF-A550-BB7A-290CF410CAD8}"/>
              </a:ext>
            </a:extLst>
          </p:cNvPr>
          <p:cNvSpPr>
            <a:spLocks noGrp="1"/>
          </p:cNvSpPr>
          <p:nvPr>
            <p:ph type="ftr" sz="quarter" idx="11"/>
          </p:nvPr>
        </p:nvSpPr>
        <p:spPr/>
        <p:txBody>
          <a:bodyPr/>
          <a:lstStyle/>
          <a:p>
            <a:endParaRPr lang="lv-LV"/>
          </a:p>
        </p:txBody>
      </p:sp>
      <p:sp>
        <p:nvSpPr>
          <p:cNvPr id="9" name="Slaida numura vietturis 8">
            <a:extLst>
              <a:ext uri="{FF2B5EF4-FFF2-40B4-BE49-F238E27FC236}">
                <a16:creationId xmlns:a16="http://schemas.microsoft.com/office/drawing/2014/main" id="{282371E7-A1BA-EEFA-24FB-A7EB05ED4F92}"/>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4281875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FAA2C93B-14A5-F685-254A-F47448728B0A}"/>
              </a:ext>
            </a:extLst>
          </p:cNvPr>
          <p:cNvSpPr>
            <a:spLocks noGrp="1"/>
          </p:cNvSpPr>
          <p:nvPr>
            <p:ph type="title"/>
          </p:nvPr>
        </p:nvSpPr>
        <p:spPr/>
        <p:txBody>
          <a:bodyPr/>
          <a:lstStyle/>
          <a:p>
            <a:r>
              <a:rPr lang="lv-LV"/>
              <a:t>Rediģēt šablona virsraksta stilu</a:t>
            </a:r>
          </a:p>
        </p:txBody>
      </p:sp>
      <p:sp>
        <p:nvSpPr>
          <p:cNvPr id="3" name="Datuma vietturis 2">
            <a:extLst>
              <a:ext uri="{FF2B5EF4-FFF2-40B4-BE49-F238E27FC236}">
                <a16:creationId xmlns:a16="http://schemas.microsoft.com/office/drawing/2014/main" id="{1604FCBF-59CE-C068-AFF9-70F9E75799D5}"/>
              </a:ext>
            </a:extLst>
          </p:cNvPr>
          <p:cNvSpPr>
            <a:spLocks noGrp="1"/>
          </p:cNvSpPr>
          <p:nvPr>
            <p:ph type="dt" sz="half" idx="10"/>
          </p:nvPr>
        </p:nvSpPr>
        <p:spPr/>
        <p:txBody>
          <a:bodyPr/>
          <a:lstStyle/>
          <a:p>
            <a:fld id="{163D312C-264A-4B92-B35F-A884C5F403D7}" type="datetime1">
              <a:rPr lang="lv-LV" smtClean="0"/>
              <a:t>06.01.2025</a:t>
            </a:fld>
            <a:endParaRPr lang="lv-LV"/>
          </a:p>
        </p:txBody>
      </p:sp>
      <p:sp>
        <p:nvSpPr>
          <p:cNvPr id="4" name="Kājenes vietturis 3">
            <a:extLst>
              <a:ext uri="{FF2B5EF4-FFF2-40B4-BE49-F238E27FC236}">
                <a16:creationId xmlns:a16="http://schemas.microsoft.com/office/drawing/2014/main" id="{3A6927AA-D958-133E-4CBB-FA2D458C5564}"/>
              </a:ext>
            </a:extLst>
          </p:cNvPr>
          <p:cNvSpPr>
            <a:spLocks noGrp="1"/>
          </p:cNvSpPr>
          <p:nvPr>
            <p:ph type="ftr" sz="quarter" idx="11"/>
          </p:nvPr>
        </p:nvSpPr>
        <p:spPr/>
        <p:txBody>
          <a:bodyPr/>
          <a:lstStyle/>
          <a:p>
            <a:endParaRPr lang="lv-LV"/>
          </a:p>
        </p:txBody>
      </p:sp>
      <p:sp>
        <p:nvSpPr>
          <p:cNvPr id="5" name="Slaida numura vietturis 4">
            <a:extLst>
              <a:ext uri="{FF2B5EF4-FFF2-40B4-BE49-F238E27FC236}">
                <a16:creationId xmlns:a16="http://schemas.microsoft.com/office/drawing/2014/main" id="{691769E3-1E88-B40D-22F6-088C3DEF7D24}"/>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1555456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a:extLst>
              <a:ext uri="{FF2B5EF4-FFF2-40B4-BE49-F238E27FC236}">
                <a16:creationId xmlns:a16="http://schemas.microsoft.com/office/drawing/2014/main" id="{C91286EA-AEFF-5830-7B72-DD57A5A7139B}"/>
              </a:ext>
            </a:extLst>
          </p:cNvPr>
          <p:cNvSpPr>
            <a:spLocks noGrp="1"/>
          </p:cNvSpPr>
          <p:nvPr>
            <p:ph type="dt" sz="half" idx="10"/>
          </p:nvPr>
        </p:nvSpPr>
        <p:spPr/>
        <p:txBody>
          <a:bodyPr/>
          <a:lstStyle/>
          <a:p>
            <a:fld id="{D5979B38-7226-4BF5-9F8D-B8F1674A7269}" type="datetime1">
              <a:rPr lang="lv-LV" smtClean="0"/>
              <a:t>06.01.2025</a:t>
            </a:fld>
            <a:endParaRPr lang="lv-LV"/>
          </a:p>
        </p:txBody>
      </p:sp>
      <p:sp>
        <p:nvSpPr>
          <p:cNvPr id="3" name="Kājenes vietturis 2">
            <a:extLst>
              <a:ext uri="{FF2B5EF4-FFF2-40B4-BE49-F238E27FC236}">
                <a16:creationId xmlns:a16="http://schemas.microsoft.com/office/drawing/2014/main" id="{F1011F64-9989-1B40-93DB-7635393D653A}"/>
              </a:ext>
            </a:extLst>
          </p:cNvPr>
          <p:cNvSpPr>
            <a:spLocks noGrp="1"/>
          </p:cNvSpPr>
          <p:nvPr>
            <p:ph type="ftr" sz="quarter" idx="11"/>
          </p:nvPr>
        </p:nvSpPr>
        <p:spPr/>
        <p:txBody>
          <a:bodyPr/>
          <a:lstStyle/>
          <a:p>
            <a:endParaRPr lang="lv-LV"/>
          </a:p>
        </p:txBody>
      </p:sp>
      <p:sp>
        <p:nvSpPr>
          <p:cNvPr id="4" name="Slaida numura vietturis 3">
            <a:extLst>
              <a:ext uri="{FF2B5EF4-FFF2-40B4-BE49-F238E27FC236}">
                <a16:creationId xmlns:a16="http://schemas.microsoft.com/office/drawing/2014/main" id="{B4F1C876-8326-35D1-B04B-6DAA763FE386}"/>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987970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33F8709-8B59-B98E-94FE-B6E868B0CBA0}"/>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Satura vietturis 2">
            <a:extLst>
              <a:ext uri="{FF2B5EF4-FFF2-40B4-BE49-F238E27FC236}">
                <a16:creationId xmlns:a16="http://schemas.microsoft.com/office/drawing/2014/main" id="{385EC36E-F295-B234-6F99-983604A309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Teksta vietturis 3">
            <a:extLst>
              <a:ext uri="{FF2B5EF4-FFF2-40B4-BE49-F238E27FC236}">
                <a16:creationId xmlns:a16="http://schemas.microsoft.com/office/drawing/2014/main" id="{248969D0-8E39-5546-2046-1F710A3B8F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63FA674E-61D7-9A68-69BA-3AD8E23483D0}"/>
              </a:ext>
            </a:extLst>
          </p:cNvPr>
          <p:cNvSpPr>
            <a:spLocks noGrp="1"/>
          </p:cNvSpPr>
          <p:nvPr>
            <p:ph type="dt" sz="half" idx="10"/>
          </p:nvPr>
        </p:nvSpPr>
        <p:spPr/>
        <p:txBody>
          <a:bodyPr/>
          <a:lstStyle/>
          <a:p>
            <a:fld id="{D6A2F2E5-6728-4CF2-A9E5-28E1A1EEAE97}" type="datetime1">
              <a:rPr lang="lv-LV" smtClean="0"/>
              <a:t>06.01.2025</a:t>
            </a:fld>
            <a:endParaRPr lang="lv-LV"/>
          </a:p>
        </p:txBody>
      </p:sp>
      <p:sp>
        <p:nvSpPr>
          <p:cNvPr id="6" name="Kājenes vietturis 5">
            <a:extLst>
              <a:ext uri="{FF2B5EF4-FFF2-40B4-BE49-F238E27FC236}">
                <a16:creationId xmlns:a16="http://schemas.microsoft.com/office/drawing/2014/main" id="{BB365D45-EE6B-5216-20B1-EF1FA325BCF4}"/>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DCCF4C86-0348-4420-9A25-8E758808B351}"/>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91778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8161949-C41F-38B0-F0CB-296EC2DA20FD}"/>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Attēla vietturis 2">
            <a:extLst>
              <a:ext uri="{FF2B5EF4-FFF2-40B4-BE49-F238E27FC236}">
                <a16:creationId xmlns:a16="http://schemas.microsoft.com/office/drawing/2014/main" id="{7FC932AE-CF06-ACE2-FBAD-E3B523CF1B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a:extLst>
              <a:ext uri="{FF2B5EF4-FFF2-40B4-BE49-F238E27FC236}">
                <a16:creationId xmlns:a16="http://schemas.microsoft.com/office/drawing/2014/main" id="{283C96EF-EDD1-8ADF-A7BE-D1A08A1094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69AB7313-7F7E-5C1E-5554-AE793FDA150B}"/>
              </a:ext>
            </a:extLst>
          </p:cNvPr>
          <p:cNvSpPr>
            <a:spLocks noGrp="1"/>
          </p:cNvSpPr>
          <p:nvPr>
            <p:ph type="dt" sz="half" idx="10"/>
          </p:nvPr>
        </p:nvSpPr>
        <p:spPr/>
        <p:txBody>
          <a:bodyPr/>
          <a:lstStyle/>
          <a:p>
            <a:fld id="{EB592F68-7A36-45EB-8126-FFC54F0E3003}" type="datetime1">
              <a:rPr lang="lv-LV" smtClean="0"/>
              <a:t>06.01.2025</a:t>
            </a:fld>
            <a:endParaRPr lang="lv-LV"/>
          </a:p>
        </p:txBody>
      </p:sp>
      <p:sp>
        <p:nvSpPr>
          <p:cNvPr id="6" name="Kājenes vietturis 5">
            <a:extLst>
              <a:ext uri="{FF2B5EF4-FFF2-40B4-BE49-F238E27FC236}">
                <a16:creationId xmlns:a16="http://schemas.microsoft.com/office/drawing/2014/main" id="{A4B63C6B-AAB3-A3DB-C454-E40DFA7D657C}"/>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CFA8B256-CB11-3A72-FDED-7BCE3484195A}"/>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1006447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98062764-FE17-0729-B9DA-4C04CE5E28A7}"/>
              </a:ext>
            </a:extLst>
          </p:cNvPr>
          <p:cNvSpPr>
            <a:spLocks noGrp="1"/>
          </p:cNvSpPr>
          <p:nvPr>
            <p:ph type="title"/>
          </p:nvPr>
        </p:nvSpPr>
        <p:spPr/>
        <p:txBody>
          <a:bodyPr/>
          <a:lstStyle/>
          <a:p>
            <a:r>
              <a:rPr lang="lv-LV"/>
              <a:t>Rediģēt šablona virsraksta stilu</a:t>
            </a:r>
          </a:p>
        </p:txBody>
      </p:sp>
      <p:sp>
        <p:nvSpPr>
          <p:cNvPr id="3" name="Vertikāls teksta vietturis 2">
            <a:extLst>
              <a:ext uri="{FF2B5EF4-FFF2-40B4-BE49-F238E27FC236}">
                <a16:creationId xmlns:a16="http://schemas.microsoft.com/office/drawing/2014/main" id="{6785852D-FC20-D1BE-0254-23A29E5DF0C3}"/>
              </a:ext>
            </a:extLst>
          </p:cNvPr>
          <p:cNvSpPr>
            <a:spLocks noGrp="1"/>
          </p:cNvSpPr>
          <p:nvPr>
            <p:ph type="body" orient="vert" idx="1"/>
          </p:nvPr>
        </p:nvSpPr>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3B8E8BD2-3C1B-9AAC-CBEA-44E7143BF83B}"/>
              </a:ext>
            </a:extLst>
          </p:cNvPr>
          <p:cNvSpPr>
            <a:spLocks noGrp="1"/>
          </p:cNvSpPr>
          <p:nvPr>
            <p:ph type="dt" sz="half" idx="10"/>
          </p:nvPr>
        </p:nvSpPr>
        <p:spPr/>
        <p:txBody>
          <a:bodyPr/>
          <a:lstStyle/>
          <a:p>
            <a:fld id="{B6544D11-1902-4954-8754-DA2E318F1B63}" type="datetime1">
              <a:rPr lang="lv-LV" smtClean="0"/>
              <a:t>06.01.2025</a:t>
            </a:fld>
            <a:endParaRPr lang="lv-LV"/>
          </a:p>
        </p:txBody>
      </p:sp>
      <p:sp>
        <p:nvSpPr>
          <p:cNvPr id="5" name="Kājenes vietturis 4">
            <a:extLst>
              <a:ext uri="{FF2B5EF4-FFF2-40B4-BE49-F238E27FC236}">
                <a16:creationId xmlns:a16="http://schemas.microsoft.com/office/drawing/2014/main" id="{8EBE3E9A-066F-A6F5-F73E-340DDFB9AFC3}"/>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F6D0F1EE-4F0F-C8DD-716A-A046EEA96F68}"/>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19030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a:extLst>
              <a:ext uri="{FF2B5EF4-FFF2-40B4-BE49-F238E27FC236}">
                <a16:creationId xmlns:a16="http://schemas.microsoft.com/office/drawing/2014/main" id="{B0572E8E-0FF3-AF74-1C2F-BD2B68403857}"/>
              </a:ext>
            </a:extLst>
          </p:cNvPr>
          <p:cNvSpPr>
            <a:spLocks noGrp="1"/>
          </p:cNvSpPr>
          <p:nvPr>
            <p:ph type="title" orient="vert"/>
          </p:nvPr>
        </p:nvSpPr>
        <p:spPr>
          <a:xfrm>
            <a:off x="8724900" y="365125"/>
            <a:ext cx="2628900" cy="5811838"/>
          </a:xfrm>
        </p:spPr>
        <p:txBody>
          <a:bodyPr vert="eaVert"/>
          <a:lstStyle/>
          <a:p>
            <a:r>
              <a:rPr lang="lv-LV"/>
              <a:t>Rediģēt šablona virsraksta stilu</a:t>
            </a:r>
          </a:p>
        </p:txBody>
      </p:sp>
      <p:sp>
        <p:nvSpPr>
          <p:cNvPr id="3" name="Vertikāls teksta vietturis 2">
            <a:extLst>
              <a:ext uri="{FF2B5EF4-FFF2-40B4-BE49-F238E27FC236}">
                <a16:creationId xmlns:a16="http://schemas.microsoft.com/office/drawing/2014/main" id="{D01C04FF-4AC4-F7C9-036C-42D49906C6CF}"/>
              </a:ext>
            </a:extLst>
          </p:cNvPr>
          <p:cNvSpPr>
            <a:spLocks noGrp="1"/>
          </p:cNvSpPr>
          <p:nvPr>
            <p:ph type="body" orient="vert" idx="1"/>
          </p:nvPr>
        </p:nvSpPr>
        <p:spPr>
          <a:xfrm>
            <a:off x="838200" y="365125"/>
            <a:ext cx="7734300" cy="5811838"/>
          </a:xfrm>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FCD0BCCE-C38E-E73D-D9D0-3248D432D79F}"/>
              </a:ext>
            </a:extLst>
          </p:cNvPr>
          <p:cNvSpPr>
            <a:spLocks noGrp="1"/>
          </p:cNvSpPr>
          <p:nvPr>
            <p:ph type="dt" sz="half" idx="10"/>
          </p:nvPr>
        </p:nvSpPr>
        <p:spPr/>
        <p:txBody>
          <a:bodyPr/>
          <a:lstStyle/>
          <a:p>
            <a:fld id="{4898CEDC-CE6F-4461-9821-E2B2C61783E0}" type="datetime1">
              <a:rPr lang="lv-LV" smtClean="0"/>
              <a:t>06.01.2025</a:t>
            </a:fld>
            <a:endParaRPr lang="lv-LV"/>
          </a:p>
        </p:txBody>
      </p:sp>
      <p:sp>
        <p:nvSpPr>
          <p:cNvPr id="5" name="Kājenes vietturis 4">
            <a:extLst>
              <a:ext uri="{FF2B5EF4-FFF2-40B4-BE49-F238E27FC236}">
                <a16:creationId xmlns:a16="http://schemas.microsoft.com/office/drawing/2014/main" id="{19ADB007-DD38-7626-9B09-BDCB61FDD2E4}"/>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D682A20F-BEF3-6CED-C990-D14EF618F731}"/>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2360500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4DADB1D-18F2-430A-98FA-6CE30E7BC6DD}" type="datetime1">
              <a:rPr lang="lv-LV" smtClean="0"/>
              <a:t>06.01.2025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7414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6AF92B-826A-49D8-8125-3EDA274932EC}" type="datetime1">
              <a:rPr lang="lv-LV" smtClean="0"/>
              <a:t>06.01.2025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916755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1E1B23-0824-40F6-9F36-A0F0059305FE}" type="datetime1">
              <a:rPr lang="lv-LV" smtClean="0"/>
              <a:t>06.01.2025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116612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5F98A7-8106-4E42-827B-33EF0E4C7A27}" type="datetime1">
              <a:rPr lang="lv-LV" smtClean="0"/>
              <a:t>06.01.2025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866191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16C5935-CE22-40A7-A1AC-E9AE0C39A67B}" type="datetime1">
              <a:rPr lang="lv-LV" smtClean="0"/>
              <a:t>06.01.2025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96425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68A96FF-B880-4DB6-A09E-FE15731A4E22}" type="datetime1">
              <a:rPr lang="lv-LV" smtClean="0"/>
              <a:t>06.01.2025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780367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5C68CC-77C4-4A96-B0EB-A88D6B4444C4}" type="datetime1">
              <a:rPr lang="lv-LV" smtClean="0"/>
              <a:t>06.01.2025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534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32E2B5-B74F-44C5-BA8F-0CBC3CF5A628}" type="datetime1">
              <a:rPr lang="lv-LV" smtClean="0"/>
              <a:t>06.01.2025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88480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30B547-9E88-46BE-B7DA-C02ECFF58022}" type="datetime1">
              <a:rPr lang="lv-LV" smtClean="0"/>
              <a:t>06.01.2025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639493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3DF200-B635-469C-B654-5F9E4566CC3B}" type="datetime1">
              <a:rPr lang="lv-LV" smtClean="0"/>
              <a:t>06.01.2025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947667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BD4A3A-4C13-406A-B66A-721DFB2540C8}" type="datetime1">
              <a:rPr lang="lv-LV" smtClean="0"/>
              <a:t>06.01.2025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926813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A2D5216-1D0B-32E9-5F78-1D56788C1208}"/>
              </a:ext>
            </a:extLst>
          </p:cNvPr>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a:extLst>
              <a:ext uri="{FF2B5EF4-FFF2-40B4-BE49-F238E27FC236}">
                <a16:creationId xmlns:a16="http://schemas.microsoft.com/office/drawing/2014/main" id="{EF11696F-C7FB-57D8-1944-BE3C3122EC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p>
        </p:txBody>
      </p:sp>
      <p:sp>
        <p:nvSpPr>
          <p:cNvPr id="4" name="Datuma vietturis 3">
            <a:extLst>
              <a:ext uri="{FF2B5EF4-FFF2-40B4-BE49-F238E27FC236}">
                <a16:creationId xmlns:a16="http://schemas.microsoft.com/office/drawing/2014/main" id="{3AFE1544-6FD6-748D-BFDA-CBD0773BB61D}"/>
              </a:ext>
            </a:extLst>
          </p:cNvPr>
          <p:cNvSpPr>
            <a:spLocks noGrp="1"/>
          </p:cNvSpPr>
          <p:nvPr>
            <p:ph type="dt" sz="half" idx="10"/>
          </p:nvPr>
        </p:nvSpPr>
        <p:spPr/>
        <p:txBody>
          <a:bodyPr/>
          <a:lstStyle/>
          <a:p>
            <a:fld id="{E8CA38C2-7FD7-402D-BD79-C11C06C6D96E}" type="datetimeFigureOut">
              <a:rPr lang="lv-LV" smtClean="0"/>
              <a:t>06.01.2025</a:t>
            </a:fld>
            <a:endParaRPr lang="lv-LV"/>
          </a:p>
        </p:txBody>
      </p:sp>
      <p:sp>
        <p:nvSpPr>
          <p:cNvPr id="5" name="Kājenes vietturis 4">
            <a:extLst>
              <a:ext uri="{FF2B5EF4-FFF2-40B4-BE49-F238E27FC236}">
                <a16:creationId xmlns:a16="http://schemas.microsoft.com/office/drawing/2014/main" id="{5CDD9123-E942-E353-1B1C-983021E8505C}"/>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E2D56F02-0F38-6F40-3548-3F964E75A686}"/>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42321624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94D99C3E-1961-9ED3-303D-708ED8F6EA1F}"/>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16E65C8B-7F2E-DC3E-8441-82688654DBA6}"/>
              </a:ext>
            </a:extLst>
          </p:cNvPr>
          <p:cNvSpPr>
            <a:spLocks noGrp="1"/>
          </p:cNvSpPr>
          <p:nvPr>
            <p:ph idx="1"/>
          </p:nvPr>
        </p:nvSpPr>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80FCE070-3FF0-4D14-F1F2-B97E5CE168B0}"/>
              </a:ext>
            </a:extLst>
          </p:cNvPr>
          <p:cNvSpPr>
            <a:spLocks noGrp="1"/>
          </p:cNvSpPr>
          <p:nvPr>
            <p:ph type="dt" sz="half" idx="10"/>
          </p:nvPr>
        </p:nvSpPr>
        <p:spPr/>
        <p:txBody>
          <a:bodyPr/>
          <a:lstStyle/>
          <a:p>
            <a:fld id="{E8CA38C2-7FD7-402D-BD79-C11C06C6D96E}" type="datetimeFigureOut">
              <a:rPr lang="lv-LV" smtClean="0"/>
              <a:t>06.01.2025</a:t>
            </a:fld>
            <a:endParaRPr lang="lv-LV"/>
          </a:p>
        </p:txBody>
      </p:sp>
      <p:sp>
        <p:nvSpPr>
          <p:cNvPr id="5" name="Kājenes vietturis 4">
            <a:extLst>
              <a:ext uri="{FF2B5EF4-FFF2-40B4-BE49-F238E27FC236}">
                <a16:creationId xmlns:a16="http://schemas.microsoft.com/office/drawing/2014/main" id="{7DC7D776-AD84-A779-89D3-FF41A3A505F1}"/>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7E1BE214-FBCB-9168-E765-359A460EA697}"/>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30433540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249E288-1493-AB63-72B6-EB3911F90B72}"/>
              </a:ext>
            </a:extLst>
          </p:cNvPr>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p>
        </p:txBody>
      </p:sp>
      <p:sp>
        <p:nvSpPr>
          <p:cNvPr id="3" name="Teksta vietturis 2">
            <a:extLst>
              <a:ext uri="{FF2B5EF4-FFF2-40B4-BE49-F238E27FC236}">
                <a16:creationId xmlns:a16="http://schemas.microsoft.com/office/drawing/2014/main" id="{63758897-90A8-45FE-C458-DF690D0F46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Noklikšķiniet, lai rediģētu šablona teksta stilus</a:t>
            </a:r>
          </a:p>
        </p:txBody>
      </p:sp>
      <p:sp>
        <p:nvSpPr>
          <p:cNvPr id="4" name="Datuma vietturis 3">
            <a:extLst>
              <a:ext uri="{FF2B5EF4-FFF2-40B4-BE49-F238E27FC236}">
                <a16:creationId xmlns:a16="http://schemas.microsoft.com/office/drawing/2014/main" id="{F8E8F6ED-1DD3-686E-298F-D343B3D5FEF2}"/>
              </a:ext>
            </a:extLst>
          </p:cNvPr>
          <p:cNvSpPr>
            <a:spLocks noGrp="1"/>
          </p:cNvSpPr>
          <p:nvPr>
            <p:ph type="dt" sz="half" idx="10"/>
          </p:nvPr>
        </p:nvSpPr>
        <p:spPr/>
        <p:txBody>
          <a:bodyPr/>
          <a:lstStyle/>
          <a:p>
            <a:fld id="{E8CA38C2-7FD7-402D-BD79-C11C06C6D96E}" type="datetimeFigureOut">
              <a:rPr lang="lv-LV" smtClean="0"/>
              <a:t>06.01.2025</a:t>
            </a:fld>
            <a:endParaRPr lang="lv-LV"/>
          </a:p>
        </p:txBody>
      </p:sp>
      <p:sp>
        <p:nvSpPr>
          <p:cNvPr id="5" name="Kājenes vietturis 4">
            <a:extLst>
              <a:ext uri="{FF2B5EF4-FFF2-40B4-BE49-F238E27FC236}">
                <a16:creationId xmlns:a16="http://schemas.microsoft.com/office/drawing/2014/main" id="{409CD565-D557-224D-49A0-1A608237C580}"/>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7DB021EA-B027-082F-6C7C-DCFFE8463A2F}"/>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17946957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9C07B5EA-3855-A598-4FA6-C3D15AE97081}"/>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E98ACDD5-B991-BDEE-7BBE-93EDAB059630}"/>
              </a:ext>
            </a:extLst>
          </p:cNvPr>
          <p:cNvSpPr>
            <a:spLocks noGrp="1"/>
          </p:cNvSpPr>
          <p:nvPr>
            <p:ph sz="half" idx="1"/>
          </p:nvPr>
        </p:nvSpPr>
        <p:spPr>
          <a:xfrm>
            <a:off x="838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a:extLst>
              <a:ext uri="{FF2B5EF4-FFF2-40B4-BE49-F238E27FC236}">
                <a16:creationId xmlns:a16="http://schemas.microsoft.com/office/drawing/2014/main" id="{9843AC32-BA6D-B17D-4435-A299164AB00F}"/>
              </a:ext>
            </a:extLst>
          </p:cNvPr>
          <p:cNvSpPr>
            <a:spLocks noGrp="1"/>
          </p:cNvSpPr>
          <p:nvPr>
            <p:ph sz="half" idx="2"/>
          </p:nvPr>
        </p:nvSpPr>
        <p:spPr>
          <a:xfrm>
            <a:off x="6172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Datuma vietturis 4">
            <a:extLst>
              <a:ext uri="{FF2B5EF4-FFF2-40B4-BE49-F238E27FC236}">
                <a16:creationId xmlns:a16="http://schemas.microsoft.com/office/drawing/2014/main" id="{8B56D343-7DC0-33D6-C4F7-A2547D0308AD}"/>
              </a:ext>
            </a:extLst>
          </p:cNvPr>
          <p:cNvSpPr>
            <a:spLocks noGrp="1"/>
          </p:cNvSpPr>
          <p:nvPr>
            <p:ph type="dt" sz="half" idx="10"/>
          </p:nvPr>
        </p:nvSpPr>
        <p:spPr/>
        <p:txBody>
          <a:bodyPr/>
          <a:lstStyle/>
          <a:p>
            <a:fld id="{E8CA38C2-7FD7-402D-BD79-C11C06C6D96E}" type="datetimeFigureOut">
              <a:rPr lang="lv-LV" smtClean="0"/>
              <a:t>06.01.2025</a:t>
            </a:fld>
            <a:endParaRPr lang="lv-LV"/>
          </a:p>
        </p:txBody>
      </p:sp>
      <p:sp>
        <p:nvSpPr>
          <p:cNvPr id="6" name="Kājenes vietturis 5">
            <a:extLst>
              <a:ext uri="{FF2B5EF4-FFF2-40B4-BE49-F238E27FC236}">
                <a16:creationId xmlns:a16="http://schemas.microsoft.com/office/drawing/2014/main" id="{EB23FE2C-751D-93D5-85D9-C94CAB463456}"/>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29F34101-E196-B0EC-9993-47C0397DB1EB}"/>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38021313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8B118B2-AF40-EC12-DF82-2B8ABC25A1F9}"/>
              </a:ext>
            </a:extLst>
          </p:cNvPr>
          <p:cNvSpPr>
            <a:spLocks noGrp="1"/>
          </p:cNvSpPr>
          <p:nvPr>
            <p:ph type="title"/>
          </p:nvPr>
        </p:nvSpPr>
        <p:spPr>
          <a:xfrm>
            <a:off x="839788" y="365125"/>
            <a:ext cx="10515600" cy="1325563"/>
          </a:xfrm>
        </p:spPr>
        <p:txBody>
          <a:bodyPr/>
          <a:lstStyle/>
          <a:p>
            <a:r>
              <a:rPr lang="lv-LV"/>
              <a:t>Rediģēt šablona virsraksta stilu</a:t>
            </a:r>
          </a:p>
        </p:txBody>
      </p:sp>
      <p:sp>
        <p:nvSpPr>
          <p:cNvPr id="3" name="Teksta vietturis 2">
            <a:extLst>
              <a:ext uri="{FF2B5EF4-FFF2-40B4-BE49-F238E27FC236}">
                <a16:creationId xmlns:a16="http://schemas.microsoft.com/office/drawing/2014/main" id="{0CEA1DEF-68A7-EF53-29B2-A41C3A8640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4" name="Satura vietturis 3">
            <a:extLst>
              <a:ext uri="{FF2B5EF4-FFF2-40B4-BE49-F238E27FC236}">
                <a16:creationId xmlns:a16="http://schemas.microsoft.com/office/drawing/2014/main" id="{50DDBE7E-8E47-99BC-A7FD-210910CD5BA1}"/>
              </a:ext>
            </a:extLst>
          </p:cNvPr>
          <p:cNvSpPr>
            <a:spLocks noGrp="1"/>
          </p:cNvSpPr>
          <p:nvPr>
            <p:ph sz="half" idx="2"/>
          </p:nvPr>
        </p:nvSpPr>
        <p:spPr>
          <a:xfrm>
            <a:off x="839788" y="2505075"/>
            <a:ext cx="5157787"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Teksta vietturis 4">
            <a:extLst>
              <a:ext uri="{FF2B5EF4-FFF2-40B4-BE49-F238E27FC236}">
                <a16:creationId xmlns:a16="http://schemas.microsoft.com/office/drawing/2014/main" id="{DBDC654B-5287-2A5B-D8FF-1B0FF4AB9B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6" name="Satura vietturis 5">
            <a:extLst>
              <a:ext uri="{FF2B5EF4-FFF2-40B4-BE49-F238E27FC236}">
                <a16:creationId xmlns:a16="http://schemas.microsoft.com/office/drawing/2014/main" id="{4EC90076-E255-E7FD-6C2F-177D3630C013}"/>
              </a:ext>
            </a:extLst>
          </p:cNvPr>
          <p:cNvSpPr>
            <a:spLocks noGrp="1"/>
          </p:cNvSpPr>
          <p:nvPr>
            <p:ph sz="quarter" idx="4"/>
          </p:nvPr>
        </p:nvSpPr>
        <p:spPr>
          <a:xfrm>
            <a:off x="6172200" y="2505075"/>
            <a:ext cx="5183188"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uma vietturis 6">
            <a:extLst>
              <a:ext uri="{FF2B5EF4-FFF2-40B4-BE49-F238E27FC236}">
                <a16:creationId xmlns:a16="http://schemas.microsoft.com/office/drawing/2014/main" id="{3454FE43-9A82-1E35-FBAE-57BEE55DA0CD}"/>
              </a:ext>
            </a:extLst>
          </p:cNvPr>
          <p:cNvSpPr>
            <a:spLocks noGrp="1"/>
          </p:cNvSpPr>
          <p:nvPr>
            <p:ph type="dt" sz="half" idx="10"/>
          </p:nvPr>
        </p:nvSpPr>
        <p:spPr/>
        <p:txBody>
          <a:bodyPr/>
          <a:lstStyle/>
          <a:p>
            <a:fld id="{E8CA38C2-7FD7-402D-BD79-C11C06C6D96E}" type="datetimeFigureOut">
              <a:rPr lang="lv-LV" smtClean="0"/>
              <a:t>06.01.2025</a:t>
            </a:fld>
            <a:endParaRPr lang="lv-LV"/>
          </a:p>
        </p:txBody>
      </p:sp>
      <p:sp>
        <p:nvSpPr>
          <p:cNvPr id="8" name="Kājenes vietturis 7">
            <a:extLst>
              <a:ext uri="{FF2B5EF4-FFF2-40B4-BE49-F238E27FC236}">
                <a16:creationId xmlns:a16="http://schemas.microsoft.com/office/drawing/2014/main" id="{827313F7-9890-79A2-41FF-FBC719B9B69E}"/>
              </a:ext>
            </a:extLst>
          </p:cNvPr>
          <p:cNvSpPr>
            <a:spLocks noGrp="1"/>
          </p:cNvSpPr>
          <p:nvPr>
            <p:ph type="ftr" sz="quarter" idx="11"/>
          </p:nvPr>
        </p:nvSpPr>
        <p:spPr/>
        <p:txBody>
          <a:bodyPr/>
          <a:lstStyle/>
          <a:p>
            <a:endParaRPr lang="lv-LV"/>
          </a:p>
        </p:txBody>
      </p:sp>
      <p:sp>
        <p:nvSpPr>
          <p:cNvPr id="9" name="Slaida numura vietturis 8">
            <a:extLst>
              <a:ext uri="{FF2B5EF4-FFF2-40B4-BE49-F238E27FC236}">
                <a16:creationId xmlns:a16="http://schemas.microsoft.com/office/drawing/2014/main" id="{6662AE0B-6AEA-2DD5-2C0B-61AD127ECAC3}"/>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22326614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8346FAB1-BDC5-6895-C8A6-DF3E2552EFF0}"/>
              </a:ext>
            </a:extLst>
          </p:cNvPr>
          <p:cNvSpPr>
            <a:spLocks noGrp="1"/>
          </p:cNvSpPr>
          <p:nvPr>
            <p:ph type="title"/>
          </p:nvPr>
        </p:nvSpPr>
        <p:spPr/>
        <p:txBody>
          <a:bodyPr/>
          <a:lstStyle/>
          <a:p>
            <a:r>
              <a:rPr lang="lv-LV"/>
              <a:t>Rediģēt šablona virsraksta stilu</a:t>
            </a:r>
          </a:p>
        </p:txBody>
      </p:sp>
      <p:sp>
        <p:nvSpPr>
          <p:cNvPr id="3" name="Datuma vietturis 2">
            <a:extLst>
              <a:ext uri="{FF2B5EF4-FFF2-40B4-BE49-F238E27FC236}">
                <a16:creationId xmlns:a16="http://schemas.microsoft.com/office/drawing/2014/main" id="{9DC86B02-5384-51DB-A587-E474627545B2}"/>
              </a:ext>
            </a:extLst>
          </p:cNvPr>
          <p:cNvSpPr>
            <a:spLocks noGrp="1"/>
          </p:cNvSpPr>
          <p:nvPr>
            <p:ph type="dt" sz="half" idx="10"/>
          </p:nvPr>
        </p:nvSpPr>
        <p:spPr/>
        <p:txBody>
          <a:bodyPr/>
          <a:lstStyle/>
          <a:p>
            <a:fld id="{E8CA38C2-7FD7-402D-BD79-C11C06C6D96E}" type="datetimeFigureOut">
              <a:rPr lang="lv-LV" smtClean="0"/>
              <a:t>06.01.2025</a:t>
            </a:fld>
            <a:endParaRPr lang="lv-LV"/>
          </a:p>
        </p:txBody>
      </p:sp>
      <p:sp>
        <p:nvSpPr>
          <p:cNvPr id="4" name="Kājenes vietturis 3">
            <a:extLst>
              <a:ext uri="{FF2B5EF4-FFF2-40B4-BE49-F238E27FC236}">
                <a16:creationId xmlns:a16="http://schemas.microsoft.com/office/drawing/2014/main" id="{37C21AFE-74B1-6C49-9D8B-62BE5830EB06}"/>
              </a:ext>
            </a:extLst>
          </p:cNvPr>
          <p:cNvSpPr>
            <a:spLocks noGrp="1"/>
          </p:cNvSpPr>
          <p:nvPr>
            <p:ph type="ftr" sz="quarter" idx="11"/>
          </p:nvPr>
        </p:nvSpPr>
        <p:spPr/>
        <p:txBody>
          <a:bodyPr/>
          <a:lstStyle/>
          <a:p>
            <a:endParaRPr lang="lv-LV"/>
          </a:p>
        </p:txBody>
      </p:sp>
      <p:sp>
        <p:nvSpPr>
          <p:cNvPr id="5" name="Slaida numura vietturis 4">
            <a:extLst>
              <a:ext uri="{FF2B5EF4-FFF2-40B4-BE49-F238E27FC236}">
                <a16:creationId xmlns:a16="http://schemas.microsoft.com/office/drawing/2014/main" id="{57F0AA3F-F0A2-8D97-260E-7F7475250D20}"/>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39585731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a:extLst>
              <a:ext uri="{FF2B5EF4-FFF2-40B4-BE49-F238E27FC236}">
                <a16:creationId xmlns:a16="http://schemas.microsoft.com/office/drawing/2014/main" id="{823E0318-E707-B5F1-4483-979F546B65A3}"/>
              </a:ext>
            </a:extLst>
          </p:cNvPr>
          <p:cNvSpPr>
            <a:spLocks noGrp="1"/>
          </p:cNvSpPr>
          <p:nvPr>
            <p:ph type="dt" sz="half" idx="10"/>
          </p:nvPr>
        </p:nvSpPr>
        <p:spPr/>
        <p:txBody>
          <a:bodyPr/>
          <a:lstStyle/>
          <a:p>
            <a:fld id="{E8CA38C2-7FD7-402D-BD79-C11C06C6D96E}" type="datetimeFigureOut">
              <a:rPr lang="lv-LV" smtClean="0"/>
              <a:t>06.01.2025</a:t>
            </a:fld>
            <a:endParaRPr lang="lv-LV"/>
          </a:p>
        </p:txBody>
      </p:sp>
      <p:sp>
        <p:nvSpPr>
          <p:cNvPr id="3" name="Kājenes vietturis 2">
            <a:extLst>
              <a:ext uri="{FF2B5EF4-FFF2-40B4-BE49-F238E27FC236}">
                <a16:creationId xmlns:a16="http://schemas.microsoft.com/office/drawing/2014/main" id="{390B798D-A3A2-739A-2852-D63CCD234E5B}"/>
              </a:ext>
            </a:extLst>
          </p:cNvPr>
          <p:cNvSpPr>
            <a:spLocks noGrp="1"/>
          </p:cNvSpPr>
          <p:nvPr>
            <p:ph type="ftr" sz="quarter" idx="11"/>
          </p:nvPr>
        </p:nvSpPr>
        <p:spPr/>
        <p:txBody>
          <a:bodyPr/>
          <a:lstStyle/>
          <a:p>
            <a:endParaRPr lang="lv-LV"/>
          </a:p>
        </p:txBody>
      </p:sp>
      <p:sp>
        <p:nvSpPr>
          <p:cNvPr id="4" name="Slaida numura vietturis 3">
            <a:extLst>
              <a:ext uri="{FF2B5EF4-FFF2-40B4-BE49-F238E27FC236}">
                <a16:creationId xmlns:a16="http://schemas.microsoft.com/office/drawing/2014/main" id="{F5441D0E-F24C-A885-DC26-5F9133BAC1D8}"/>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29572799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C1B8F9DB-62A2-3C5A-1C8B-F0DAD5B44F68}"/>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Satura vietturis 2">
            <a:extLst>
              <a:ext uri="{FF2B5EF4-FFF2-40B4-BE49-F238E27FC236}">
                <a16:creationId xmlns:a16="http://schemas.microsoft.com/office/drawing/2014/main" id="{72169879-9CE1-00C0-412A-EA19DA166B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Teksta vietturis 3">
            <a:extLst>
              <a:ext uri="{FF2B5EF4-FFF2-40B4-BE49-F238E27FC236}">
                <a16:creationId xmlns:a16="http://schemas.microsoft.com/office/drawing/2014/main" id="{5997C52A-9DDD-0AD1-B6FF-CE71E22CA1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EE8CBF2B-4B81-DB0E-F863-2F491AED90B7}"/>
              </a:ext>
            </a:extLst>
          </p:cNvPr>
          <p:cNvSpPr>
            <a:spLocks noGrp="1"/>
          </p:cNvSpPr>
          <p:nvPr>
            <p:ph type="dt" sz="half" idx="10"/>
          </p:nvPr>
        </p:nvSpPr>
        <p:spPr/>
        <p:txBody>
          <a:bodyPr/>
          <a:lstStyle/>
          <a:p>
            <a:fld id="{E8CA38C2-7FD7-402D-BD79-C11C06C6D96E}" type="datetimeFigureOut">
              <a:rPr lang="lv-LV" smtClean="0"/>
              <a:t>06.01.2025</a:t>
            </a:fld>
            <a:endParaRPr lang="lv-LV"/>
          </a:p>
        </p:txBody>
      </p:sp>
      <p:sp>
        <p:nvSpPr>
          <p:cNvPr id="6" name="Kājenes vietturis 5">
            <a:extLst>
              <a:ext uri="{FF2B5EF4-FFF2-40B4-BE49-F238E27FC236}">
                <a16:creationId xmlns:a16="http://schemas.microsoft.com/office/drawing/2014/main" id="{D08D9462-2E24-0F96-4E38-F0E0C50FA168}"/>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7A55C23A-C0EA-F4BA-38A7-28A7DE07B3D2}"/>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7991735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FCEE87F-BA9C-1BC2-66BC-F2A98EDAC9BC}"/>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Attēla vietturis 2">
            <a:extLst>
              <a:ext uri="{FF2B5EF4-FFF2-40B4-BE49-F238E27FC236}">
                <a16:creationId xmlns:a16="http://schemas.microsoft.com/office/drawing/2014/main" id="{9237D17C-218B-5A41-F5FA-E4E6476311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a:extLst>
              <a:ext uri="{FF2B5EF4-FFF2-40B4-BE49-F238E27FC236}">
                <a16:creationId xmlns:a16="http://schemas.microsoft.com/office/drawing/2014/main" id="{932FE156-C988-7BF1-39F2-22327A08D5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5B841912-4192-EB43-0BD5-7731F2AECEF8}"/>
              </a:ext>
            </a:extLst>
          </p:cNvPr>
          <p:cNvSpPr>
            <a:spLocks noGrp="1"/>
          </p:cNvSpPr>
          <p:nvPr>
            <p:ph type="dt" sz="half" idx="10"/>
          </p:nvPr>
        </p:nvSpPr>
        <p:spPr/>
        <p:txBody>
          <a:bodyPr/>
          <a:lstStyle/>
          <a:p>
            <a:fld id="{E8CA38C2-7FD7-402D-BD79-C11C06C6D96E}" type="datetimeFigureOut">
              <a:rPr lang="lv-LV" smtClean="0"/>
              <a:t>06.01.2025</a:t>
            </a:fld>
            <a:endParaRPr lang="lv-LV"/>
          </a:p>
        </p:txBody>
      </p:sp>
      <p:sp>
        <p:nvSpPr>
          <p:cNvPr id="6" name="Kājenes vietturis 5">
            <a:extLst>
              <a:ext uri="{FF2B5EF4-FFF2-40B4-BE49-F238E27FC236}">
                <a16:creationId xmlns:a16="http://schemas.microsoft.com/office/drawing/2014/main" id="{9C68529B-E9EA-192D-9CB2-C86EAF38E8EF}"/>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40032C4E-C4EE-8341-4097-96C9A1990DB8}"/>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346582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AB9EA85A-7D5F-7D64-6059-D0C8DFBA3FB3}"/>
              </a:ext>
            </a:extLst>
          </p:cNvPr>
          <p:cNvSpPr>
            <a:spLocks noGrp="1"/>
          </p:cNvSpPr>
          <p:nvPr>
            <p:ph type="title"/>
          </p:nvPr>
        </p:nvSpPr>
        <p:spPr/>
        <p:txBody>
          <a:bodyPr/>
          <a:lstStyle/>
          <a:p>
            <a:r>
              <a:rPr lang="lv-LV"/>
              <a:t>Rediģēt šablona virsraksta stilu</a:t>
            </a:r>
          </a:p>
        </p:txBody>
      </p:sp>
      <p:sp>
        <p:nvSpPr>
          <p:cNvPr id="3" name="Vertikāls teksta vietturis 2">
            <a:extLst>
              <a:ext uri="{FF2B5EF4-FFF2-40B4-BE49-F238E27FC236}">
                <a16:creationId xmlns:a16="http://schemas.microsoft.com/office/drawing/2014/main" id="{4FC1DE1F-7497-22E2-D1A8-A8903D33CD98}"/>
              </a:ext>
            </a:extLst>
          </p:cNvPr>
          <p:cNvSpPr>
            <a:spLocks noGrp="1"/>
          </p:cNvSpPr>
          <p:nvPr>
            <p:ph type="body" orient="vert" idx="1"/>
          </p:nvPr>
        </p:nvSpPr>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E1A1249B-36DD-0F6C-C6F5-840DA61CCA25}"/>
              </a:ext>
            </a:extLst>
          </p:cNvPr>
          <p:cNvSpPr>
            <a:spLocks noGrp="1"/>
          </p:cNvSpPr>
          <p:nvPr>
            <p:ph type="dt" sz="half" idx="10"/>
          </p:nvPr>
        </p:nvSpPr>
        <p:spPr/>
        <p:txBody>
          <a:bodyPr/>
          <a:lstStyle/>
          <a:p>
            <a:fld id="{E8CA38C2-7FD7-402D-BD79-C11C06C6D96E}" type="datetimeFigureOut">
              <a:rPr lang="lv-LV" smtClean="0"/>
              <a:t>06.01.2025</a:t>
            </a:fld>
            <a:endParaRPr lang="lv-LV"/>
          </a:p>
        </p:txBody>
      </p:sp>
      <p:sp>
        <p:nvSpPr>
          <p:cNvPr id="5" name="Kājenes vietturis 4">
            <a:extLst>
              <a:ext uri="{FF2B5EF4-FFF2-40B4-BE49-F238E27FC236}">
                <a16:creationId xmlns:a16="http://schemas.microsoft.com/office/drawing/2014/main" id="{A629C35A-8BE3-719B-349D-4FD9E5F4F850}"/>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AE852450-AB23-CF21-FD41-8FA70200E6AD}"/>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24794775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a:extLst>
              <a:ext uri="{FF2B5EF4-FFF2-40B4-BE49-F238E27FC236}">
                <a16:creationId xmlns:a16="http://schemas.microsoft.com/office/drawing/2014/main" id="{A76C028D-551A-569E-BC23-CCF5F26D52CE}"/>
              </a:ext>
            </a:extLst>
          </p:cNvPr>
          <p:cNvSpPr>
            <a:spLocks noGrp="1"/>
          </p:cNvSpPr>
          <p:nvPr>
            <p:ph type="title" orient="vert"/>
          </p:nvPr>
        </p:nvSpPr>
        <p:spPr>
          <a:xfrm>
            <a:off x="8724900" y="365125"/>
            <a:ext cx="2628900" cy="5811838"/>
          </a:xfrm>
        </p:spPr>
        <p:txBody>
          <a:bodyPr vert="eaVert"/>
          <a:lstStyle/>
          <a:p>
            <a:r>
              <a:rPr lang="lv-LV"/>
              <a:t>Rediģēt šablona virsraksta stilu</a:t>
            </a:r>
          </a:p>
        </p:txBody>
      </p:sp>
      <p:sp>
        <p:nvSpPr>
          <p:cNvPr id="3" name="Vertikāls teksta vietturis 2">
            <a:extLst>
              <a:ext uri="{FF2B5EF4-FFF2-40B4-BE49-F238E27FC236}">
                <a16:creationId xmlns:a16="http://schemas.microsoft.com/office/drawing/2014/main" id="{63DB2572-E83A-2525-ECB7-F732CE16F321}"/>
              </a:ext>
            </a:extLst>
          </p:cNvPr>
          <p:cNvSpPr>
            <a:spLocks noGrp="1"/>
          </p:cNvSpPr>
          <p:nvPr>
            <p:ph type="body" orient="vert" idx="1"/>
          </p:nvPr>
        </p:nvSpPr>
        <p:spPr>
          <a:xfrm>
            <a:off x="838200" y="365125"/>
            <a:ext cx="7734300" cy="5811838"/>
          </a:xfrm>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269DE5BF-4F8A-B4D9-91F0-4CBFA60A54D8}"/>
              </a:ext>
            </a:extLst>
          </p:cNvPr>
          <p:cNvSpPr>
            <a:spLocks noGrp="1"/>
          </p:cNvSpPr>
          <p:nvPr>
            <p:ph type="dt" sz="half" idx="10"/>
          </p:nvPr>
        </p:nvSpPr>
        <p:spPr/>
        <p:txBody>
          <a:bodyPr/>
          <a:lstStyle/>
          <a:p>
            <a:fld id="{E8CA38C2-7FD7-402D-BD79-C11C06C6D96E}" type="datetimeFigureOut">
              <a:rPr lang="lv-LV" smtClean="0"/>
              <a:t>06.01.2025</a:t>
            </a:fld>
            <a:endParaRPr lang="lv-LV"/>
          </a:p>
        </p:txBody>
      </p:sp>
      <p:sp>
        <p:nvSpPr>
          <p:cNvPr id="5" name="Kājenes vietturis 4">
            <a:extLst>
              <a:ext uri="{FF2B5EF4-FFF2-40B4-BE49-F238E27FC236}">
                <a16:creationId xmlns:a16="http://schemas.microsoft.com/office/drawing/2014/main" id="{28B0AF58-C7E7-AC55-3161-49CD456C45E7}"/>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99AC089A-A725-1521-BE88-E6CF777497A2}"/>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3110907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Virsraksta vietturis 1">
            <a:extLst>
              <a:ext uri="{FF2B5EF4-FFF2-40B4-BE49-F238E27FC236}">
                <a16:creationId xmlns:a16="http://schemas.microsoft.com/office/drawing/2014/main" id="{C0BDA2CC-AEFA-6DDF-387B-7B2C8877F1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a:extLst>
              <a:ext uri="{FF2B5EF4-FFF2-40B4-BE49-F238E27FC236}">
                <a16:creationId xmlns:a16="http://schemas.microsoft.com/office/drawing/2014/main" id="{F96959D1-4510-3233-2044-917FD726D0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A92E0A15-6888-77FF-C22F-3C4C540BB1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EC1489-8368-4CE3-8279-C600546A23F8}" type="datetime1">
              <a:rPr lang="lv-LV" smtClean="0"/>
              <a:t>06.01.2025</a:t>
            </a:fld>
            <a:endParaRPr lang="lv-LV"/>
          </a:p>
        </p:txBody>
      </p:sp>
      <p:sp>
        <p:nvSpPr>
          <p:cNvPr id="5" name="Kājenes vietturis 4">
            <a:extLst>
              <a:ext uri="{FF2B5EF4-FFF2-40B4-BE49-F238E27FC236}">
                <a16:creationId xmlns:a16="http://schemas.microsoft.com/office/drawing/2014/main" id="{E82151D9-BAF7-99C9-6FBE-250636689A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a:extLst>
              <a:ext uri="{FF2B5EF4-FFF2-40B4-BE49-F238E27FC236}">
                <a16:creationId xmlns:a16="http://schemas.microsoft.com/office/drawing/2014/main" id="{F232B95C-F1C4-EB19-C2F1-B7845F6E24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BF1487-AE92-4A67-81CF-43703B5CD2F4}" type="slidenum">
              <a:rPr lang="lv-LV" smtClean="0"/>
              <a:t>‹#›</a:t>
            </a:fld>
            <a:endParaRPr lang="lv-LV"/>
          </a:p>
        </p:txBody>
      </p:sp>
    </p:spTree>
    <p:extLst>
      <p:ext uri="{BB962C8B-B14F-4D97-AF65-F5344CB8AC3E}">
        <p14:creationId xmlns:p14="http://schemas.microsoft.com/office/powerpoint/2010/main" val="2346740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B341D1-5DB6-4734-8CFF-881662513CE7}" type="datetime1">
              <a:rPr lang="lv-LV" smtClean="0"/>
              <a:t>06.01.2025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2270213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Virsraksta vietturis 1">
            <a:extLst>
              <a:ext uri="{FF2B5EF4-FFF2-40B4-BE49-F238E27FC236}">
                <a16:creationId xmlns:a16="http://schemas.microsoft.com/office/drawing/2014/main" id="{CDFA56E1-D21A-5803-0C76-988A990B83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a:extLst>
              <a:ext uri="{FF2B5EF4-FFF2-40B4-BE49-F238E27FC236}">
                <a16:creationId xmlns:a16="http://schemas.microsoft.com/office/drawing/2014/main" id="{FCF74D5B-35B2-757A-EF18-D2C9C7CCFD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0132C0CE-4E71-B3F6-D09C-5A62F1A343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8C2-7FD7-402D-BD79-C11C06C6D96E}" type="datetimeFigureOut">
              <a:rPr lang="lv-LV" smtClean="0"/>
              <a:t>06.01.2025</a:t>
            </a:fld>
            <a:endParaRPr lang="lv-LV"/>
          </a:p>
        </p:txBody>
      </p:sp>
      <p:sp>
        <p:nvSpPr>
          <p:cNvPr id="5" name="Kājenes vietturis 4">
            <a:extLst>
              <a:ext uri="{FF2B5EF4-FFF2-40B4-BE49-F238E27FC236}">
                <a16:creationId xmlns:a16="http://schemas.microsoft.com/office/drawing/2014/main" id="{BB74804B-B625-26EE-42FF-C9D0136C01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a:extLst>
              <a:ext uri="{FF2B5EF4-FFF2-40B4-BE49-F238E27FC236}">
                <a16:creationId xmlns:a16="http://schemas.microsoft.com/office/drawing/2014/main" id="{9D498E51-447F-4F6A-E49B-10E14ACB7C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162FCE-237F-4B4E-83FF-7255ADCE8CB7}" type="slidenum">
              <a:rPr lang="lv-LV" smtClean="0"/>
              <a:t>‹#›</a:t>
            </a:fld>
            <a:endParaRPr lang="lv-LV"/>
          </a:p>
        </p:txBody>
      </p:sp>
    </p:spTree>
    <p:extLst>
      <p:ext uri="{BB962C8B-B14F-4D97-AF65-F5344CB8AC3E}">
        <p14:creationId xmlns:p14="http://schemas.microsoft.com/office/powerpoint/2010/main" val="17188238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mnf.lv/"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mnf.lv/"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mnf.lv/"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B231B48F-7BD7-F46C-E358-30C73E0C5C31}"/>
              </a:ext>
            </a:extLst>
          </p:cNvPr>
          <p:cNvSpPr>
            <a:spLocks noGrp="1"/>
          </p:cNvSpPr>
          <p:nvPr>
            <p:ph type="ctrTitle"/>
          </p:nvPr>
        </p:nvSpPr>
        <p:spPr>
          <a:xfrm>
            <a:off x="1524000" y="1988456"/>
            <a:ext cx="9144000" cy="4144153"/>
          </a:xfrm>
        </p:spPr>
        <p:txBody>
          <a:bodyPr>
            <a:normAutofit fontScale="90000"/>
          </a:bodyPr>
          <a:lstStyle/>
          <a:p>
            <a:pPr algn="ctr">
              <a:tabLst>
                <a:tab pos="2971800" algn="l"/>
              </a:tabLst>
            </a:pPr>
            <a:br>
              <a:rPr lang="lv-LV" b="1" dirty="0">
                <a:solidFill>
                  <a:schemeClr val="tx1">
                    <a:lumMod val="65000"/>
                    <a:lumOff val="35000"/>
                  </a:schemeClr>
                </a:solidFill>
              </a:rPr>
            </a:br>
            <a:r>
              <a:rPr lang="lv-LV" sz="3600" b="1" dirty="0">
                <a:solidFill>
                  <a:schemeClr val="tx1">
                    <a:lumMod val="65000"/>
                    <a:lumOff val="35000"/>
                  </a:schemeClr>
                </a:solidFill>
                <a:latin typeface="+mn-lt"/>
              </a:rPr>
              <a:t>LEADER 7.kārta</a:t>
            </a:r>
            <a:br>
              <a:rPr lang="lv-LV" sz="3600" b="1" dirty="0">
                <a:solidFill>
                  <a:schemeClr val="tx1">
                    <a:lumMod val="65000"/>
                    <a:lumOff val="35000"/>
                  </a:schemeClr>
                </a:solidFill>
                <a:latin typeface="+mn-lt"/>
              </a:rPr>
            </a:br>
            <a:r>
              <a:rPr lang="lv-LV" sz="3600" b="1" dirty="0">
                <a:solidFill>
                  <a:schemeClr val="tx1">
                    <a:lumMod val="65000"/>
                    <a:lumOff val="35000"/>
                  </a:schemeClr>
                </a:solidFill>
                <a:latin typeface="+mn-lt"/>
                <a:cs typeface="Calibri" panose="020F0502020204030204" pitchFamily="34" charset="0"/>
              </a:rPr>
              <a:t>NVO īstenoti LEADER projekti</a:t>
            </a:r>
            <a:br>
              <a:rPr lang="lv-LV" sz="3600" b="1" dirty="0">
                <a:solidFill>
                  <a:schemeClr val="tx1">
                    <a:lumMod val="65000"/>
                    <a:lumOff val="35000"/>
                  </a:schemeClr>
                </a:solidFill>
                <a:latin typeface="+mn-lt"/>
                <a:cs typeface="Calibri" panose="020F0502020204030204" pitchFamily="34" charset="0"/>
              </a:rPr>
            </a:br>
            <a:r>
              <a:rPr lang="lv-LV" sz="3600" dirty="0">
                <a:solidFill>
                  <a:schemeClr val="tx1">
                    <a:lumMod val="65000"/>
                    <a:lumOff val="35000"/>
                  </a:schemeClr>
                </a:solidFill>
                <a:latin typeface="+mn-lt"/>
                <a:cs typeface="Calibri" panose="020F0502020204030204" pitchFamily="34" charset="0"/>
              </a:rPr>
              <a:t>10.02.2025.-10.03.2025.</a:t>
            </a:r>
            <a:br>
              <a:rPr lang="lv-LV" sz="4400" b="1" dirty="0">
                <a:solidFill>
                  <a:schemeClr val="tx1">
                    <a:lumMod val="65000"/>
                    <a:lumOff val="35000"/>
                  </a:schemeClr>
                </a:solidFill>
                <a:latin typeface="Calibri" panose="020F0502020204030204" pitchFamily="34" charset="0"/>
                <a:cs typeface="Calibri" panose="020F0502020204030204" pitchFamily="34" charset="0"/>
              </a:rPr>
            </a:br>
            <a:br>
              <a:rPr lang="lv-LV" sz="3300" b="1" dirty="0">
                <a:solidFill>
                  <a:schemeClr val="tx1">
                    <a:lumMod val="65000"/>
                    <a:lumOff val="35000"/>
                  </a:schemeClr>
                </a:solidFill>
                <a:latin typeface="Calibri" panose="020F0502020204030204" pitchFamily="34" charset="0"/>
                <a:cs typeface="Calibri" panose="020F0502020204030204" pitchFamily="34" charset="0"/>
              </a:rPr>
            </a:br>
            <a:r>
              <a:rPr lang="lv-LV" sz="3300" b="1" dirty="0">
                <a:solidFill>
                  <a:schemeClr val="tx1">
                    <a:lumMod val="65000"/>
                    <a:lumOff val="35000"/>
                  </a:schemeClr>
                </a:solidFill>
                <a:latin typeface="Calibri" panose="020F0502020204030204" pitchFamily="34" charset="0"/>
                <a:cs typeface="Calibri" panose="020F0502020204030204" pitchFamily="34" charset="0"/>
              </a:rPr>
              <a:t>Projekta iesnieguma veidlapa </a:t>
            </a:r>
            <a:r>
              <a:rPr lang="lv-LV" sz="3300" b="1" dirty="0">
                <a:solidFill>
                  <a:srgbClr val="C00000"/>
                </a:solidFill>
                <a:latin typeface="Calibri" panose="020F0502020204030204" pitchFamily="34" charset="0"/>
                <a:cs typeface="Calibri" panose="020F0502020204030204" pitchFamily="34" charset="0"/>
              </a:rPr>
              <a:t>COLA.19.22</a:t>
            </a:r>
            <a:br>
              <a:rPr lang="lv-LV" sz="4400" b="1" dirty="0">
                <a:solidFill>
                  <a:schemeClr val="tx1">
                    <a:lumMod val="65000"/>
                    <a:lumOff val="35000"/>
                  </a:schemeClr>
                </a:solidFill>
                <a:latin typeface="Calibri" panose="020F0502020204030204" pitchFamily="34" charset="0"/>
                <a:cs typeface="Calibri" panose="020F0502020204030204" pitchFamily="34" charset="0"/>
              </a:rPr>
            </a:br>
            <a:br>
              <a:rPr lang="lv-LV" sz="4000" dirty="0">
                <a:effectLst/>
                <a:latin typeface="Calibri" panose="020F0502020204030204" pitchFamily="34" charset="0"/>
                <a:ea typeface="Times New Roman" panose="02020603050405020304" pitchFamily="18" charset="0"/>
                <a:cs typeface="Times New Roman" panose="02020603050405020304" pitchFamily="18" charset="0"/>
              </a:rPr>
            </a:br>
            <a:endParaRPr lang="lv-LV" sz="4400" b="1" dirty="0">
              <a:solidFill>
                <a:schemeClr val="tx1">
                  <a:lumMod val="65000"/>
                  <a:lumOff val="35000"/>
                </a:schemeClr>
              </a:solidFill>
            </a:endParaRPr>
          </a:p>
        </p:txBody>
      </p:sp>
      <p:sp>
        <p:nvSpPr>
          <p:cNvPr id="3" name="Apakšvirsraksts 2">
            <a:extLst>
              <a:ext uri="{FF2B5EF4-FFF2-40B4-BE49-F238E27FC236}">
                <a16:creationId xmlns:a16="http://schemas.microsoft.com/office/drawing/2014/main" id="{E1084305-221B-BFE3-782A-4AA026F339AD}"/>
              </a:ext>
            </a:extLst>
          </p:cNvPr>
          <p:cNvSpPr>
            <a:spLocks noGrp="1"/>
          </p:cNvSpPr>
          <p:nvPr>
            <p:ph type="subTitle" idx="1"/>
          </p:nvPr>
        </p:nvSpPr>
        <p:spPr>
          <a:xfrm>
            <a:off x="8610600" y="5303111"/>
            <a:ext cx="3371273" cy="1228784"/>
          </a:xfrm>
        </p:spPr>
        <p:txBody>
          <a:bodyPr>
            <a:normAutofit fontScale="70000" lnSpcReduction="20000"/>
          </a:bodyPr>
          <a:lstStyle/>
          <a:p>
            <a:pPr algn="r"/>
            <a:r>
              <a:rPr lang="lv-LV" dirty="0">
                <a:solidFill>
                  <a:schemeClr val="tx1">
                    <a:lumMod val="50000"/>
                    <a:lumOff val="50000"/>
                  </a:schemeClr>
                </a:solidFill>
              </a:rPr>
              <a:t>Madonas novada fonda (MNF)</a:t>
            </a:r>
          </a:p>
          <a:p>
            <a:pPr algn="r"/>
            <a:r>
              <a:rPr lang="lv-LV" dirty="0">
                <a:solidFill>
                  <a:schemeClr val="tx1">
                    <a:lumMod val="50000"/>
                    <a:lumOff val="50000"/>
                  </a:schemeClr>
                </a:solidFill>
              </a:rPr>
              <a:t> seminārs </a:t>
            </a:r>
          </a:p>
          <a:p>
            <a:pPr algn="r"/>
            <a:r>
              <a:rPr lang="lv-LV" dirty="0">
                <a:solidFill>
                  <a:schemeClr val="tx1">
                    <a:lumMod val="50000"/>
                    <a:lumOff val="50000"/>
                  </a:schemeClr>
                </a:solidFill>
              </a:rPr>
              <a:t>15.01.2025.</a:t>
            </a:r>
          </a:p>
          <a:p>
            <a:pPr algn="r"/>
            <a:r>
              <a:rPr lang="lv-LV" dirty="0">
                <a:solidFill>
                  <a:schemeClr val="tx1">
                    <a:lumMod val="50000"/>
                    <a:lumOff val="50000"/>
                  </a:schemeClr>
                </a:solidFill>
              </a:rPr>
              <a:t>Madona</a:t>
            </a:r>
          </a:p>
        </p:txBody>
      </p:sp>
      <p:pic>
        <p:nvPicPr>
          <p:cNvPr id="4" name="Attēls 3">
            <a:extLst>
              <a:ext uri="{FF2B5EF4-FFF2-40B4-BE49-F238E27FC236}">
                <a16:creationId xmlns:a16="http://schemas.microsoft.com/office/drawing/2014/main" id="{8AEF3FEC-F8F5-7201-A334-A0E56C1B2403}"/>
              </a:ext>
            </a:extLst>
          </p:cNvPr>
          <p:cNvPicPr>
            <a:picLocks noChangeAspect="1"/>
          </p:cNvPicPr>
          <p:nvPr/>
        </p:nvPicPr>
        <p:blipFill>
          <a:blip r:embed="rId3"/>
          <a:stretch>
            <a:fillRect/>
          </a:stretch>
        </p:blipFill>
        <p:spPr>
          <a:xfrm>
            <a:off x="3919264" y="81023"/>
            <a:ext cx="1209298" cy="1217413"/>
          </a:xfrm>
          <a:prstGeom prst="rect">
            <a:avLst/>
          </a:prstGeom>
        </p:spPr>
      </p:pic>
      <p:pic>
        <p:nvPicPr>
          <p:cNvPr id="5" name="Attēls 4">
            <a:extLst>
              <a:ext uri="{FF2B5EF4-FFF2-40B4-BE49-F238E27FC236}">
                <a16:creationId xmlns:a16="http://schemas.microsoft.com/office/drawing/2014/main" id="{726FADA9-108E-ED3D-8198-99F037E7C48F}"/>
              </a:ext>
            </a:extLst>
          </p:cNvPr>
          <p:cNvPicPr>
            <a:picLocks noChangeAspect="1"/>
          </p:cNvPicPr>
          <p:nvPr/>
        </p:nvPicPr>
        <p:blipFill>
          <a:blip r:embed="rId4"/>
          <a:stretch>
            <a:fillRect/>
          </a:stretch>
        </p:blipFill>
        <p:spPr>
          <a:xfrm>
            <a:off x="5379181" y="209249"/>
            <a:ext cx="949754" cy="1217414"/>
          </a:xfrm>
          <a:prstGeom prst="rect">
            <a:avLst/>
          </a:prstGeom>
        </p:spPr>
      </p:pic>
      <p:pic>
        <p:nvPicPr>
          <p:cNvPr id="6" name="Attēls 5">
            <a:extLst>
              <a:ext uri="{FF2B5EF4-FFF2-40B4-BE49-F238E27FC236}">
                <a16:creationId xmlns:a16="http://schemas.microsoft.com/office/drawing/2014/main" id="{3512CA46-A4F2-D6FE-6A3D-D8AA18CA66D0}"/>
              </a:ext>
            </a:extLst>
          </p:cNvPr>
          <p:cNvPicPr>
            <a:picLocks noChangeAspect="1"/>
          </p:cNvPicPr>
          <p:nvPr/>
        </p:nvPicPr>
        <p:blipFill>
          <a:blip r:embed="rId5"/>
          <a:stretch>
            <a:fillRect/>
          </a:stretch>
        </p:blipFill>
        <p:spPr>
          <a:xfrm>
            <a:off x="6698558" y="157376"/>
            <a:ext cx="1502607" cy="1064706"/>
          </a:xfrm>
          <a:prstGeom prst="rect">
            <a:avLst/>
          </a:prstGeom>
        </p:spPr>
      </p:pic>
      <p:sp>
        <p:nvSpPr>
          <p:cNvPr id="7" name="Slaida numura vietturis 6">
            <a:extLst>
              <a:ext uri="{FF2B5EF4-FFF2-40B4-BE49-F238E27FC236}">
                <a16:creationId xmlns:a16="http://schemas.microsoft.com/office/drawing/2014/main" id="{177008ED-CA7F-5756-88CD-3DA467862131}"/>
              </a:ext>
            </a:extLst>
          </p:cNvPr>
          <p:cNvSpPr>
            <a:spLocks noGrp="1"/>
          </p:cNvSpPr>
          <p:nvPr>
            <p:ph type="sldNum" sz="quarter" idx="12"/>
          </p:nvPr>
        </p:nvSpPr>
        <p:spPr/>
        <p:txBody>
          <a:bodyPr/>
          <a:lstStyle/>
          <a:p>
            <a:fld id="{D3BF1487-AE92-4A67-81CF-43703B5CD2F4}" type="slidenum">
              <a:rPr lang="lv-LV" smtClean="0"/>
              <a:t>1</a:t>
            </a:fld>
            <a:endParaRPr lang="lv-LV"/>
          </a:p>
        </p:txBody>
      </p:sp>
      <p:sp>
        <p:nvSpPr>
          <p:cNvPr id="8" name="TextBox 7">
            <a:extLst>
              <a:ext uri="{FF2B5EF4-FFF2-40B4-BE49-F238E27FC236}">
                <a16:creationId xmlns:a16="http://schemas.microsoft.com/office/drawing/2014/main" id="{CDF38109-48E4-8180-A448-116E09825335}"/>
              </a:ext>
            </a:extLst>
          </p:cNvPr>
          <p:cNvSpPr txBox="1"/>
          <p:nvPr/>
        </p:nvSpPr>
        <p:spPr>
          <a:xfrm>
            <a:off x="3412047" y="1554889"/>
            <a:ext cx="5833777" cy="424732"/>
          </a:xfrm>
          <a:prstGeom prst="rect">
            <a:avLst/>
          </a:prstGeom>
          <a:noFill/>
        </p:spPr>
        <p:txBody>
          <a:bodyPr wrap="none" rtlCol="0">
            <a:spAutoFit/>
          </a:bodyPr>
          <a:lstStyle/>
          <a:p>
            <a:pPr marL="0" marR="0" lvl="0" indent="0" algn="just" defTabSz="914400" rtl="0" eaLnBrk="1" fontAlgn="auto" latinLnBrk="0" hangingPunct="1">
              <a:lnSpc>
                <a:spcPct val="90000"/>
              </a:lnSpc>
              <a:spcBef>
                <a:spcPts val="1000"/>
              </a:spcBef>
              <a:spcAft>
                <a:spcPts val="0"/>
              </a:spcAft>
              <a:buClr>
                <a:srgbClr val="C00000"/>
              </a:buClr>
              <a:buSzTx/>
              <a:buFont typeface="Arial" panose="020B0604020202020204" pitchFamily="34" charset="0"/>
              <a:buNone/>
              <a:tabLst/>
              <a:defRPr/>
            </a:pPr>
            <a:r>
              <a:rPr lang="lv-LV" b="1" dirty="0">
                <a:solidFill>
                  <a:srgbClr val="001489"/>
                </a:solidFill>
              </a:rPr>
              <a:t>Atbalsta Zemkopības ministrija un Lauku atbalsta dienests </a:t>
            </a:r>
            <a:r>
              <a:rPr kumimoji="0" lang="lv-LV" sz="2400" b="0" i="0" u="none" strike="noStrike" kern="1200" cap="none" spc="0" normalizeH="0" baseline="0" noProof="0" dirty="0">
                <a:ln>
                  <a:noFill/>
                </a:ln>
                <a:solidFill>
                  <a:srgbClr val="001489"/>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825919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C641AF02-CAB2-DCBE-A886-CB8B83E31EEF}"/>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7ACB37E9-0F60-2469-BC4A-0E68F4A999AD}"/>
              </a:ext>
            </a:extLst>
          </p:cNvPr>
          <p:cNvSpPr>
            <a:spLocks noGrp="1"/>
          </p:cNvSpPr>
          <p:nvPr>
            <p:ph type="title"/>
          </p:nvPr>
        </p:nvSpPr>
        <p:spPr>
          <a:xfrm>
            <a:off x="838200" y="365125"/>
            <a:ext cx="10515600" cy="892175"/>
          </a:xfrm>
          <a:solidFill>
            <a:srgbClr val="FFC000"/>
          </a:solidFill>
        </p:spPr>
        <p:txBody>
          <a:bodyPr>
            <a:normAutofit/>
          </a:bodyPr>
          <a:lstStyle/>
          <a:p>
            <a:pPr algn="ctr">
              <a:lnSpc>
                <a:spcPct val="107000"/>
              </a:lnSpc>
              <a:spcAft>
                <a:spcPts val="800"/>
              </a:spcAft>
            </a:pP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Saistošie dokumenti</a:t>
            </a:r>
            <a:endParaRPr lang="lv-LV" sz="3200" b="1" dirty="0">
              <a:solidFill>
                <a:schemeClr val="tx1">
                  <a:lumMod val="65000"/>
                  <a:lumOff val="35000"/>
                </a:schemeClr>
              </a:solidFill>
            </a:endParaRPr>
          </a:p>
        </p:txBody>
      </p:sp>
      <p:sp>
        <p:nvSpPr>
          <p:cNvPr id="5" name="Satura vietturis 4">
            <a:extLst>
              <a:ext uri="{FF2B5EF4-FFF2-40B4-BE49-F238E27FC236}">
                <a16:creationId xmlns:a16="http://schemas.microsoft.com/office/drawing/2014/main" id="{58FA731F-B6E0-6253-5A51-A4378F94ED18}"/>
              </a:ext>
            </a:extLst>
          </p:cNvPr>
          <p:cNvSpPr>
            <a:spLocks noGrp="1"/>
          </p:cNvSpPr>
          <p:nvPr>
            <p:ph idx="1"/>
          </p:nvPr>
        </p:nvSpPr>
        <p:spPr>
          <a:xfrm>
            <a:off x="1107830" y="1712859"/>
            <a:ext cx="10245969" cy="4381364"/>
          </a:xfrm>
        </p:spPr>
        <p:txBody>
          <a:bodyPr>
            <a:noAutofit/>
          </a:bodyPr>
          <a:lstStyle/>
          <a:p>
            <a:pPr marR="0" lvl="0"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v"/>
              <a:tabLst/>
              <a:defRPr/>
            </a:pP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Madonas novada fonda LEADER 7.kārtas sludinājum</a:t>
            </a:r>
            <a:r>
              <a:rPr lang="lv-LV" sz="2400" b="1" dirty="0">
                <a:solidFill>
                  <a:schemeClr val="tx1">
                    <a:lumMod val="65000"/>
                    <a:lumOff val="35000"/>
                  </a:schemeClr>
                </a:solidFill>
                <a:latin typeface="Calibri"/>
              </a:rPr>
              <a:t>s</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a:t>
            </a:r>
          </a:p>
          <a:p>
            <a:pPr marR="0" lvl="0"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lang="lv-LV" sz="2400" dirty="0">
                <a:solidFill>
                  <a:schemeClr val="tx1">
                    <a:lumMod val="65000"/>
                    <a:lumOff val="35000"/>
                  </a:schemeClr>
                </a:solidFill>
                <a:latin typeface="Calibri"/>
              </a:rPr>
              <a:t>www.mnf.lv</a:t>
            </a:r>
            <a:endPar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2400" b="1" i="0" u="none" strike="noStrike" kern="1200" cap="none" spc="0" normalizeH="0" baseline="0" noProof="0" dirty="0">
              <a:ln>
                <a:noFill/>
              </a:ln>
              <a:solidFill>
                <a:srgbClr val="000066"/>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2400" b="1" i="0" u="none" strike="noStrike" kern="1200" cap="none" spc="0" normalizeH="0" baseline="0" noProof="0" dirty="0">
              <a:ln>
                <a:noFill/>
              </a:ln>
              <a:solidFill>
                <a:srgbClr val="000066"/>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Par LEADER projektiem: </a:t>
            </a:r>
          </a:p>
          <a:p>
            <a:pPr marR="0" lvl="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v"/>
              <a:tabLst/>
              <a:defRPr/>
            </a:pP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MK not. Nr.580</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 10.10.2023. LEADER projekti</a:t>
            </a:r>
          </a:p>
          <a:p>
            <a:pPr marR="0" lvl="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v"/>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Vienotās likmes finansējums </a:t>
            </a: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sagatavošanas un vispārējām izmaksām </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un to piemērošana. ZM metodika</a:t>
            </a:r>
          </a:p>
          <a:p>
            <a:pPr marR="0" lvl="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v"/>
              <a:tabLst/>
              <a:defRPr/>
            </a:pP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MK not. Nr.113</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 07.03.2023. </a:t>
            </a:r>
            <a:r>
              <a:rPr kumimoji="0" lang="lv-LV" sz="2400" i="0" u="none" strike="noStrike" kern="1200" cap="none" spc="0" normalizeH="0" baseline="0" noProof="0" dirty="0" err="1">
                <a:ln>
                  <a:noFill/>
                </a:ln>
                <a:solidFill>
                  <a:schemeClr val="tx1">
                    <a:lumMod val="65000"/>
                    <a:lumOff val="35000"/>
                  </a:schemeClr>
                </a:solidFill>
                <a:effectLst/>
                <a:uLnTx/>
                <a:uFillTx/>
                <a:latin typeface="Calibri"/>
                <a:ea typeface="+mn-ea"/>
                <a:cs typeface="+mn-cs"/>
              </a:rPr>
              <a:t>Virsnoteikumi</a:t>
            </a: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R="0" lvl="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ü"/>
              <a:tabLst/>
              <a:defRPr/>
            </a:pPr>
            <a:r>
              <a:rPr lang="lv-LV" sz="2400" dirty="0">
                <a:solidFill>
                  <a:schemeClr val="tx1">
                    <a:lumMod val="65000"/>
                    <a:lumOff val="35000"/>
                  </a:schemeClr>
                </a:solidFill>
                <a:latin typeface="Calibri"/>
              </a:rPr>
              <a:t>Informācija veidlapās un rokasgrāmatās, projekta iesniegumā </a:t>
            </a:r>
            <a:r>
              <a:rPr lang="lv-LV" sz="2400" b="1" dirty="0">
                <a:solidFill>
                  <a:srgbClr val="C00000"/>
                </a:solidFill>
                <a:latin typeface="Calibri"/>
              </a:rPr>
              <a:t>C0LA19.22</a:t>
            </a:r>
            <a:endParaRPr kumimoji="0" lang="lv-LV" sz="2000" b="0" i="0" u="none" strike="noStrike" kern="1200" cap="none" spc="0" normalizeH="0" baseline="0" noProof="0" dirty="0">
              <a:ln>
                <a:noFill/>
              </a:ln>
              <a:solidFill>
                <a:srgbClr val="000066"/>
              </a:solidFill>
              <a:effectLst/>
              <a:uLnTx/>
              <a:uFillTx/>
              <a:latin typeface="Calibri"/>
              <a:ea typeface="+mn-ea"/>
              <a:cs typeface="+mn-cs"/>
            </a:endParaRPr>
          </a:p>
          <a:p>
            <a:pPr marL="0" indent="0">
              <a:lnSpc>
                <a:spcPct val="107000"/>
              </a:lnSpc>
              <a:buNone/>
            </a:pPr>
            <a:endPar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2" name="Slaida numura vietturis 1">
            <a:extLst>
              <a:ext uri="{FF2B5EF4-FFF2-40B4-BE49-F238E27FC236}">
                <a16:creationId xmlns:a16="http://schemas.microsoft.com/office/drawing/2014/main" id="{CB851233-01F6-7D3C-05F3-CD78B9C81578}"/>
              </a:ext>
            </a:extLst>
          </p:cNvPr>
          <p:cNvSpPr>
            <a:spLocks noGrp="1"/>
          </p:cNvSpPr>
          <p:nvPr>
            <p:ph type="sldNum" sz="quarter" idx="12"/>
          </p:nvPr>
        </p:nvSpPr>
        <p:spPr/>
        <p:txBody>
          <a:bodyPr/>
          <a:lstStyle/>
          <a:p>
            <a:fld id="{D3BF1487-AE92-4A67-81CF-43703B5CD2F4}" type="slidenum">
              <a:rPr lang="lv-LV" smtClean="0"/>
              <a:t>2</a:t>
            </a:fld>
            <a:endParaRPr lang="lv-LV"/>
          </a:p>
        </p:txBody>
      </p:sp>
    </p:spTree>
    <p:extLst>
      <p:ext uri="{BB962C8B-B14F-4D97-AF65-F5344CB8AC3E}">
        <p14:creationId xmlns:p14="http://schemas.microsoft.com/office/powerpoint/2010/main" val="1710574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80856DDC-6636-0373-74C6-43C152AE47A4}"/>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75A62A6D-6E3F-A812-17E7-F3782E8D3A28}"/>
              </a:ext>
            </a:extLst>
          </p:cNvPr>
          <p:cNvSpPr>
            <a:spLocks noGrp="1"/>
          </p:cNvSpPr>
          <p:nvPr>
            <p:ph type="title"/>
          </p:nvPr>
        </p:nvSpPr>
        <p:spPr>
          <a:xfrm>
            <a:off x="838200" y="365126"/>
            <a:ext cx="10515600" cy="874589"/>
          </a:xfrm>
          <a:solidFill>
            <a:srgbClr val="FFC000"/>
          </a:solidFill>
        </p:spPr>
        <p:txBody>
          <a:bodyPr>
            <a:normAutofit/>
          </a:bodyPr>
          <a:lstStyle/>
          <a:p>
            <a:pPr algn="ctr">
              <a:lnSpc>
                <a:spcPct val="107000"/>
              </a:lnSpc>
              <a:spcAft>
                <a:spcPts val="800"/>
              </a:spcAft>
            </a:pPr>
            <a:r>
              <a:rPr lang="lv-LV" sz="3200"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LEADER 7.kārta.  </a:t>
            </a: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SM3 </a:t>
            </a:r>
            <a:r>
              <a:rPr lang="lv-LV" sz="3200" b="1" kern="0" dirty="0" err="1">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Sadarbīgas</a:t>
            </a: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 un aktīvas kopienas</a:t>
            </a:r>
            <a:endParaRPr lang="lv-LV" sz="3200" dirty="0">
              <a:solidFill>
                <a:schemeClr val="tx1">
                  <a:lumMod val="65000"/>
                  <a:lumOff val="35000"/>
                </a:schemeClr>
              </a:solidFill>
            </a:endParaRPr>
          </a:p>
        </p:txBody>
      </p:sp>
      <p:graphicFrame>
        <p:nvGraphicFramePr>
          <p:cNvPr id="7" name="Satura vietturis 6">
            <a:extLst>
              <a:ext uri="{FF2B5EF4-FFF2-40B4-BE49-F238E27FC236}">
                <a16:creationId xmlns:a16="http://schemas.microsoft.com/office/drawing/2014/main" id="{DF783280-ABF8-A1DA-858D-F0DA89B7FFAC}"/>
              </a:ext>
            </a:extLst>
          </p:cNvPr>
          <p:cNvGraphicFramePr>
            <a:graphicFrameLocks noGrp="1"/>
          </p:cNvGraphicFramePr>
          <p:nvPr>
            <p:ph idx="1"/>
            <p:extLst>
              <p:ext uri="{D42A27DB-BD31-4B8C-83A1-F6EECF244321}">
                <p14:modId xmlns:p14="http://schemas.microsoft.com/office/powerpoint/2010/main" val="3107939958"/>
              </p:ext>
            </p:extLst>
          </p:nvPr>
        </p:nvGraphicFramePr>
        <p:xfrm>
          <a:off x="838200" y="1510347"/>
          <a:ext cx="10515601" cy="4297680"/>
        </p:xfrm>
        <a:graphic>
          <a:graphicData uri="http://schemas.openxmlformats.org/drawingml/2006/table">
            <a:tbl>
              <a:tblPr firstRow="1" bandRow="1">
                <a:tableStyleId>{17292A2E-F333-43FB-9621-5CBBE7FDCDCB}</a:tableStyleId>
              </a:tblPr>
              <a:tblGrid>
                <a:gridCol w="1018443">
                  <a:extLst>
                    <a:ext uri="{9D8B030D-6E8A-4147-A177-3AD203B41FA5}">
                      <a16:colId xmlns:a16="http://schemas.microsoft.com/office/drawing/2014/main" val="1369130930"/>
                    </a:ext>
                  </a:extLst>
                </a:gridCol>
                <a:gridCol w="2205403">
                  <a:extLst>
                    <a:ext uri="{9D8B030D-6E8A-4147-A177-3AD203B41FA5}">
                      <a16:colId xmlns:a16="http://schemas.microsoft.com/office/drawing/2014/main" val="2075313954"/>
                    </a:ext>
                  </a:extLst>
                </a:gridCol>
                <a:gridCol w="2013439">
                  <a:extLst>
                    <a:ext uri="{9D8B030D-6E8A-4147-A177-3AD203B41FA5}">
                      <a16:colId xmlns:a16="http://schemas.microsoft.com/office/drawing/2014/main" val="2469819386"/>
                    </a:ext>
                  </a:extLst>
                </a:gridCol>
                <a:gridCol w="5278316">
                  <a:extLst>
                    <a:ext uri="{9D8B030D-6E8A-4147-A177-3AD203B41FA5}">
                      <a16:colId xmlns:a16="http://schemas.microsoft.com/office/drawing/2014/main" val="1699043278"/>
                    </a:ext>
                  </a:extLst>
                </a:gridCol>
              </a:tblGrid>
              <a:tr h="370840">
                <a:tc>
                  <a:txBody>
                    <a:bodyPr/>
                    <a:lstStyle/>
                    <a:p>
                      <a:endParaRPr lang="lv-LV" sz="2400" dirty="0">
                        <a:solidFill>
                          <a:schemeClr val="tx1">
                            <a:lumMod val="65000"/>
                            <a:lumOff val="35000"/>
                          </a:schemeClr>
                        </a:solidFill>
                      </a:endParaRPr>
                    </a:p>
                  </a:txBody>
                  <a:tcPr>
                    <a:noFill/>
                  </a:tcPr>
                </a:tc>
                <a:tc>
                  <a:txBody>
                    <a:bodyPr/>
                    <a:lstStyle/>
                    <a:p>
                      <a:r>
                        <a:rPr lang="lv-LV" sz="2400" dirty="0">
                          <a:solidFill>
                            <a:schemeClr val="tx1">
                              <a:lumMod val="65000"/>
                              <a:lumOff val="35000"/>
                            </a:schemeClr>
                          </a:solidFill>
                        </a:rPr>
                        <a:t>Rīcība </a:t>
                      </a:r>
                    </a:p>
                  </a:txBody>
                  <a:tcPr anchor="ctr">
                    <a:noFill/>
                  </a:tcPr>
                </a:tc>
                <a:tc>
                  <a:txBody>
                    <a:bodyPr/>
                    <a:lstStyle/>
                    <a:p>
                      <a:r>
                        <a:rPr lang="lv-LV" sz="2400" dirty="0">
                          <a:solidFill>
                            <a:schemeClr val="tx1">
                              <a:lumMod val="65000"/>
                              <a:lumOff val="35000"/>
                            </a:schemeClr>
                          </a:solidFill>
                        </a:rPr>
                        <a:t>Maksimālās attiecināmās izmaksas EUR</a:t>
                      </a:r>
                    </a:p>
                  </a:txBody>
                  <a:tcPr anchor="ctr">
                    <a:noFill/>
                  </a:tcPr>
                </a:tc>
                <a:tc>
                  <a:txBody>
                    <a:bodyPr/>
                    <a:lstStyle/>
                    <a:p>
                      <a:r>
                        <a:rPr lang="lv-LV" sz="2400" dirty="0">
                          <a:solidFill>
                            <a:schemeClr val="tx1">
                              <a:lumMod val="65000"/>
                              <a:lumOff val="35000"/>
                            </a:schemeClr>
                          </a:solidFill>
                        </a:rPr>
                        <a:t>Atbalsta intensitāte</a:t>
                      </a:r>
                    </a:p>
                  </a:txBody>
                  <a:tcPr anchor="ctr">
                    <a:noFill/>
                  </a:tcPr>
                </a:tc>
                <a:extLst>
                  <a:ext uri="{0D108BD9-81ED-4DB2-BD59-A6C34878D82A}">
                    <a16:rowId xmlns:a16="http://schemas.microsoft.com/office/drawing/2014/main" val="336803688"/>
                  </a:ext>
                </a:extLst>
              </a:tr>
              <a:tr h="370840">
                <a:tc>
                  <a:txBody>
                    <a:bodyPr/>
                    <a:lstStyle/>
                    <a:p>
                      <a:r>
                        <a:rPr lang="lv-LV" sz="2400" b="1" dirty="0">
                          <a:solidFill>
                            <a:schemeClr val="tx1">
                              <a:lumMod val="65000"/>
                              <a:lumOff val="35000"/>
                            </a:schemeClr>
                          </a:solidFill>
                        </a:rPr>
                        <a:t>3.1.</a:t>
                      </a:r>
                    </a:p>
                  </a:txBody>
                  <a:tcPr/>
                </a:tc>
                <a:tc>
                  <a:txBody>
                    <a:bodyPr/>
                    <a:lstStyle/>
                    <a:p>
                      <a:r>
                        <a:rPr lang="lv-LV" sz="2400" b="1" dirty="0">
                          <a:solidFill>
                            <a:schemeClr val="tx1">
                              <a:lumMod val="65000"/>
                              <a:lumOff val="35000"/>
                            </a:schemeClr>
                          </a:solidFill>
                        </a:rPr>
                        <a:t>Sabiedrības īstenotas aktivitātes</a:t>
                      </a:r>
                    </a:p>
                  </a:txBody>
                  <a:tcPr/>
                </a:tc>
                <a:tc>
                  <a:txBody>
                    <a:bodyPr/>
                    <a:lstStyle/>
                    <a:p>
                      <a:r>
                        <a:rPr lang="lv-LV" sz="2400" dirty="0">
                          <a:solidFill>
                            <a:schemeClr val="tx1">
                              <a:lumMod val="65000"/>
                              <a:lumOff val="35000"/>
                            </a:schemeClr>
                          </a:solidFill>
                        </a:rPr>
                        <a:t>Līdz 12 000</a:t>
                      </a:r>
                    </a:p>
                  </a:txBody>
                  <a:tcPr/>
                </a:tc>
                <a:tc>
                  <a:txBody>
                    <a:bodyPr/>
                    <a:lstStyle/>
                    <a:p>
                      <a:r>
                        <a:rPr lang="lv-LV" sz="2400" dirty="0">
                          <a:solidFill>
                            <a:schemeClr val="tx1">
                              <a:lumMod val="65000"/>
                              <a:lumOff val="35000"/>
                            </a:schemeClr>
                          </a:solidFill>
                        </a:rPr>
                        <a:t>Pamata atbalsta intensitāte 70%, </a:t>
                      </a:r>
                    </a:p>
                    <a:p>
                      <a:r>
                        <a:rPr lang="lv-LV" sz="2400" dirty="0">
                          <a:solidFill>
                            <a:schemeClr val="tx1">
                              <a:lumMod val="65000"/>
                              <a:lumOff val="35000"/>
                            </a:schemeClr>
                          </a:solidFill>
                        </a:rPr>
                        <a:t>maksimālā atbalsta  intensitāte 90%, </a:t>
                      </a:r>
                    </a:p>
                    <a:p>
                      <a:r>
                        <a:rPr lang="lv-LV" sz="2400" dirty="0">
                          <a:solidFill>
                            <a:schemeClr val="tx1">
                              <a:lumMod val="65000"/>
                              <a:lumOff val="35000"/>
                            </a:schemeClr>
                          </a:solidFill>
                        </a:rPr>
                        <a:t>ja tiek izpildīti noteikts SVVA stratēģijas kritērijs.</a:t>
                      </a:r>
                    </a:p>
                  </a:txBody>
                  <a:tcPr/>
                </a:tc>
                <a:extLst>
                  <a:ext uri="{0D108BD9-81ED-4DB2-BD59-A6C34878D82A}">
                    <a16:rowId xmlns:a16="http://schemas.microsoft.com/office/drawing/2014/main" val="3699552305"/>
                  </a:ext>
                </a:extLst>
              </a:tr>
              <a:tr h="370840">
                <a:tc>
                  <a:txBody>
                    <a:bodyPr/>
                    <a:lstStyle/>
                    <a:p>
                      <a:r>
                        <a:rPr lang="lv-LV" sz="2400" b="1" dirty="0">
                          <a:solidFill>
                            <a:schemeClr val="tx1">
                              <a:lumMod val="65000"/>
                              <a:lumOff val="35000"/>
                            </a:schemeClr>
                          </a:solidFill>
                        </a:rPr>
                        <a:t>3.4.</a:t>
                      </a:r>
                    </a:p>
                  </a:txBody>
                  <a:tcPr/>
                </a:tc>
                <a:tc>
                  <a:txBody>
                    <a:bodyPr/>
                    <a:lstStyle/>
                    <a:p>
                      <a:r>
                        <a:rPr lang="lv-LV" sz="2400" b="1" dirty="0">
                          <a:solidFill>
                            <a:schemeClr val="tx1">
                              <a:lumMod val="65000"/>
                              <a:lumOff val="35000"/>
                            </a:schemeClr>
                          </a:solidFill>
                        </a:rPr>
                        <a:t>Praktiskas prasmes un zināšanas</a:t>
                      </a:r>
                    </a:p>
                  </a:txBody>
                  <a:tcPr/>
                </a:tc>
                <a:tc>
                  <a:txBody>
                    <a:bodyPr/>
                    <a:lstStyle/>
                    <a:p>
                      <a:r>
                        <a:rPr lang="lv-LV" sz="2400" dirty="0">
                          <a:solidFill>
                            <a:schemeClr val="tx1">
                              <a:lumMod val="65000"/>
                              <a:lumOff val="35000"/>
                            </a:schemeClr>
                          </a:solidFill>
                        </a:rPr>
                        <a:t>Līdz 1 100</a:t>
                      </a:r>
                    </a:p>
                  </a:txBody>
                  <a:tcPr/>
                </a:tc>
                <a:tc>
                  <a:txBody>
                    <a:bodyPr/>
                    <a:lstStyle/>
                    <a:p>
                      <a:r>
                        <a:rPr lang="lv-LV" sz="2400" dirty="0">
                          <a:solidFill>
                            <a:schemeClr val="tx1">
                              <a:lumMod val="65000"/>
                              <a:lumOff val="35000"/>
                            </a:schemeClr>
                          </a:solidFill>
                        </a:rPr>
                        <a:t>Pamata atbalsta intensitāte 70%, </a:t>
                      </a:r>
                    </a:p>
                    <a:p>
                      <a:r>
                        <a:rPr lang="lv-LV" sz="2400" dirty="0">
                          <a:solidFill>
                            <a:schemeClr val="tx1">
                              <a:lumMod val="65000"/>
                              <a:lumOff val="35000"/>
                            </a:schemeClr>
                          </a:solidFill>
                        </a:rPr>
                        <a:t>maksimālā atbalsta  intensitāte 90%, </a:t>
                      </a:r>
                    </a:p>
                    <a:p>
                      <a:r>
                        <a:rPr lang="lv-LV" sz="2400" dirty="0">
                          <a:solidFill>
                            <a:schemeClr val="tx1">
                              <a:lumMod val="65000"/>
                              <a:lumOff val="35000"/>
                            </a:schemeClr>
                          </a:solidFill>
                        </a:rPr>
                        <a:t>ja tiek izpildīti noteikts SVVA stratēģijas kritērijs.</a:t>
                      </a:r>
                    </a:p>
                  </a:txBody>
                  <a:tcPr/>
                </a:tc>
                <a:extLst>
                  <a:ext uri="{0D108BD9-81ED-4DB2-BD59-A6C34878D82A}">
                    <a16:rowId xmlns:a16="http://schemas.microsoft.com/office/drawing/2014/main" val="4240724746"/>
                  </a:ext>
                </a:extLst>
              </a:tr>
            </a:tbl>
          </a:graphicData>
        </a:graphic>
      </p:graphicFrame>
      <p:sp>
        <p:nvSpPr>
          <p:cNvPr id="2" name="Slaida numura vietturis 1">
            <a:extLst>
              <a:ext uri="{FF2B5EF4-FFF2-40B4-BE49-F238E27FC236}">
                <a16:creationId xmlns:a16="http://schemas.microsoft.com/office/drawing/2014/main" id="{6231C326-5076-C558-A067-5C73855FE7F5}"/>
              </a:ext>
            </a:extLst>
          </p:cNvPr>
          <p:cNvSpPr>
            <a:spLocks noGrp="1"/>
          </p:cNvSpPr>
          <p:nvPr>
            <p:ph type="sldNum" sz="quarter" idx="12"/>
          </p:nvPr>
        </p:nvSpPr>
        <p:spPr/>
        <p:txBody>
          <a:bodyPr/>
          <a:lstStyle/>
          <a:p>
            <a:fld id="{D3BF1487-AE92-4A67-81CF-43703B5CD2F4}" type="slidenum">
              <a:rPr lang="lv-LV" smtClean="0"/>
              <a:t>3</a:t>
            </a:fld>
            <a:endParaRPr lang="lv-LV"/>
          </a:p>
        </p:txBody>
      </p:sp>
      <p:sp>
        <p:nvSpPr>
          <p:cNvPr id="8" name="TextBox 7">
            <a:extLst>
              <a:ext uri="{FF2B5EF4-FFF2-40B4-BE49-F238E27FC236}">
                <a16:creationId xmlns:a16="http://schemas.microsoft.com/office/drawing/2014/main" id="{ED1247C0-BEAE-E376-BC02-5942EEB0E259}"/>
              </a:ext>
            </a:extLst>
          </p:cNvPr>
          <p:cNvSpPr txBox="1"/>
          <p:nvPr/>
        </p:nvSpPr>
        <p:spPr>
          <a:xfrm>
            <a:off x="5662246" y="6068142"/>
            <a:ext cx="5630008" cy="424732"/>
          </a:xfrm>
          <a:prstGeom prst="rect">
            <a:avLst/>
          </a:prstGeom>
          <a:noFill/>
          <a:ln w="28575">
            <a:solidFill>
              <a:srgbClr val="FFC000"/>
            </a:solidFill>
          </a:ln>
        </p:spPr>
        <p:txBody>
          <a:bodyPr wrap="square" rtlCol="0">
            <a:spAutoFit/>
          </a:bodyPr>
          <a:lstStyle/>
          <a:p>
            <a:pPr marL="457200" marR="0" lvl="1" indent="0" algn="just"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Times New Roman" panose="02020603050405020304" pitchFamily="18" charset="0"/>
                <a:cs typeface="Calibri" panose="020F0502020204030204" pitchFamily="34" charset="0"/>
              </a:rPr>
              <a:t>Kritērijus skatīt 7.kārtas sludinājumā. </a:t>
            </a:r>
          </a:p>
        </p:txBody>
      </p:sp>
    </p:spTree>
    <p:extLst>
      <p:ext uri="{BB962C8B-B14F-4D97-AF65-F5344CB8AC3E}">
        <p14:creationId xmlns:p14="http://schemas.microsoft.com/office/powerpoint/2010/main" val="40375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4D575FFD-6353-C32E-D06A-57C68C804061}"/>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B8B872EF-D7D8-512E-F5C9-765AE69DF1FC}"/>
              </a:ext>
            </a:extLst>
          </p:cNvPr>
          <p:cNvSpPr>
            <a:spLocks noGrp="1"/>
          </p:cNvSpPr>
          <p:nvPr>
            <p:ph type="title"/>
          </p:nvPr>
        </p:nvSpPr>
        <p:spPr>
          <a:xfrm>
            <a:off x="838200" y="365125"/>
            <a:ext cx="10515600" cy="892175"/>
          </a:xfrm>
          <a:solidFill>
            <a:srgbClr val="FFC000"/>
          </a:solidFill>
        </p:spPr>
        <p:txBody>
          <a:bodyPr>
            <a:normAutofit/>
          </a:bodyPr>
          <a:lstStyle/>
          <a:p>
            <a:pPr algn="ctr">
              <a:lnSpc>
                <a:spcPct val="107000"/>
              </a:lnSpc>
              <a:spcAft>
                <a:spcPts val="800"/>
              </a:spcAft>
            </a:pP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Sabiedriskā labuma projekts. </a:t>
            </a:r>
            <a:r>
              <a:rPr lang="lv-LV" sz="3200" b="1" kern="0"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2.2.</a:t>
            </a:r>
            <a:endParaRPr lang="lv-LV" sz="3200" b="1" dirty="0">
              <a:solidFill>
                <a:srgbClr val="C00000"/>
              </a:solidFill>
            </a:endParaRPr>
          </a:p>
        </p:txBody>
      </p:sp>
      <p:sp>
        <p:nvSpPr>
          <p:cNvPr id="5" name="Satura vietturis 4">
            <a:extLst>
              <a:ext uri="{FF2B5EF4-FFF2-40B4-BE49-F238E27FC236}">
                <a16:creationId xmlns:a16="http://schemas.microsoft.com/office/drawing/2014/main" id="{07258C3F-26C8-04CC-1FCC-FC4288330F23}"/>
              </a:ext>
            </a:extLst>
          </p:cNvPr>
          <p:cNvSpPr>
            <a:spLocks noGrp="1"/>
          </p:cNvSpPr>
          <p:nvPr>
            <p:ph idx="1"/>
          </p:nvPr>
        </p:nvSpPr>
        <p:spPr>
          <a:xfrm>
            <a:off x="838200" y="1974986"/>
            <a:ext cx="5756031" cy="3696052"/>
          </a:xfrm>
        </p:spPr>
        <p:txBody>
          <a:bodyPr>
            <a:noAutofit/>
          </a:bodyPr>
          <a:lstStyle/>
          <a:p>
            <a:pPr marL="0" indent="0">
              <a:lnSpc>
                <a:spcPct val="107000"/>
              </a:lnSpc>
              <a:buNone/>
            </a:pPr>
            <a:r>
              <a:rPr lang="lv-LV" sz="2400" b="1" kern="100" dirty="0">
                <a:solidFill>
                  <a:srgbClr val="C00000"/>
                </a:solidFill>
                <a:latin typeface="Calibri" panose="020F0502020204030204" pitchFamily="34" charset="0"/>
                <a:ea typeface="Calibri" panose="020F0502020204030204" pitchFamily="34" charset="0"/>
                <a:cs typeface="Calibri" panose="020F0502020204030204" pitchFamily="34" charset="0"/>
              </a:rPr>
              <a:t>2.2. </a:t>
            </a:r>
            <a:r>
              <a:rPr lang="lv-LV" sz="2400" kern="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ktivitātē "Kopienu spēcinošas un vietas attīstību sekmējošas iniciatīvas" īstenots projekts, </a:t>
            </a:r>
          </a:p>
          <a:p>
            <a:pPr>
              <a:lnSpc>
                <a:spcPct val="107000"/>
              </a:lnSpc>
              <a:buClr>
                <a:srgbClr val="C0000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kura mērķim nav komerciāla rakstura </a:t>
            </a:r>
          </a:p>
          <a:p>
            <a:pPr>
              <a:lnSpc>
                <a:spcPct val="107000"/>
              </a:lnSpc>
              <a:buClr>
                <a:srgbClr val="C0000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un kurš ir publiski pieejams, </a:t>
            </a:r>
          </a:p>
          <a:p>
            <a:pPr>
              <a:lnSpc>
                <a:spcPct val="107000"/>
              </a:lnSpc>
              <a:buClr>
                <a:srgbClr val="C0000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un kurā ieņēmumi par sniegto pakalpojumu nav kvalificējami kā peļņa.</a:t>
            </a:r>
          </a:p>
        </p:txBody>
      </p:sp>
      <p:sp>
        <p:nvSpPr>
          <p:cNvPr id="2" name="Slaida numura vietturis 1">
            <a:extLst>
              <a:ext uri="{FF2B5EF4-FFF2-40B4-BE49-F238E27FC236}">
                <a16:creationId xmlns:a16="http://schemas.microsoft.com/office/drawing/2014/main" id="{09428663-B759-C931-68BB-84667DB1D95B}"/>
              </a:ext>
            </a:extLst>
          </p:cNvPr>
          <p:cNvSpPr>
            <a:spLocks noGrp="1"/>
          </p:cNvSpPr>
          <p:nvPr>
            <p:ph type="sldNum" sz="quarter" idx="12"/>
          </p:nvPr>
        </p:nvSpPr>
        <p:spPr/>
        <p:txBody>
          <a:bodyPr/>
          <a:lstStyle/>
          <a:p>
            <a:fld id="{D3BF1487-AE92-4A67-81CF-43703B5CD2F4}" type="slidenum">
              <a:rPr lang="lv-LV" smtClean="0"/>
              <a:t>4</a:t>
            </a:fld>
            <a:endParaRPr lang="lv-LV"/>
          </a:p>
        </p:txBody>
      </p:sp>
      <p:sp>
        <p:nvSpPr>
          <p:cNvPr id="3" name="TextBox 2">
            <a:extLst>
              <a:ext uri="{FF2B5EF4-FFF2-40B4-BE49-F238E27FC236}">
                <a16:creationId xmlns:a16="http://schemas.microsoft.com/office/drawing/2014/main" id="{B3E05B4B-3145-5140-1CE9-158789653473}"/>
              </a:ext>
            </a:extLst>
          </p:cNvPr>
          <p:cNvSpPr txBox="1"/>
          <p:nvPr/>
        </p:nvSpPr>
        <p:spPr>
          <a:xfrm>
            <a:off x="6770076" y="4324589"/>
            <a:ext cx="4583723" cy="1725088"/>
          </a:xfrm>
          <a:prstGeom prst="rect">
            <a:avLst/>
          </a:prstGeom>
          <a:noFill/>
          <a:ln w="28575">
            <a:solidFill>
              <a:srgbClr val="FFC000"/>
            </a:solidFill>
          </a:ln>
        </p:spPr>
        <p:txBody>
          <a:bodyPr wrap="square" rtlCol="0">
            <a:spAutoFit/>
          </a:bodyPr>
          <a:lstStyle/>
          <a:p>
            <a:pPr marL="360000" marR="0" lvl="1" indent="0" algn="just"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lv-LV" sz="3200" b="1"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Times New Roman" panose="02020603050405020304" pitchFamily="18" charset="0"/>
                <a:cs typeface="Calibri" panose="020F0502020204030204" pitchFamily="34" charset="0"/>
              </a:rPr>
              <a:t>Atbalsta pretendenti </a:t>
            </a:r>
            <a:r>
              <a:rPr kumimoji="0" lang="lv-LV" sz="3200" b="1" i="0" u="none" strike="noStrike" kern="1200" cap="none" spc="0" normalizeH="0" baseline="0" noProof="0" dirty="0">
                <a:ln>
                  <a:noFill/>
                </a:ln>
                <a:solidFill>
                  <a:srgbClr val="C00000"/>
                </a:solidFill>
                <a:effectLst/>
                <a:uLnTx/>
                <a:uFillTx/>
                <a:latin typeface="Calibri" panose="020F0502020204030204" pitchFamily="34" charset="0"/>
                <a:ea typeface="Times New Roman" panose="02020603050405020304" pitchFamily="18" charset="0"/>
                <a:cs typeface="Calibri" panose="020F0502020204030204" pitchFamily="34" charset="0"/>
              </a:rPr>
              <a:t>25</a:t>
            </a:r>
          </a:p>
          <a:p>
            <a:pPr marL="457200" marR="0" lvl="1" indent="0" algn="just"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lv-LV" sz="24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b</a:t>
            </a:r>
            <a:r>
              <a:rPr kumimoji="0" lang="lv-LV" sz="2400" b="0" i="0" u="none" strike="noStrike" kern="1200" cap="none" spc="0" normalizeH="0" baseline="0" noProof="0" dirty="0" err="1">
                <a:ln>
                  <a:noFill/>
                </a:ln>
                <a:solidFill>
                  <a:schemeClr val="tx1">
                    <a:lumMod val="65000"/>
                    <a:lumOff val="35000"/>
                  </a:schemeClr>
                </a:solidFill>
                <a:effectLst/>
                <a:uLnTx/>
                <a:uFillTx/>
                <a:latin typeface="Calibri" panose="020F0502020204030204" pitchFamily="34" charset="0"/>
                <a:ea typeface="Times New Roman" panose="02020603050405020304" pitchFamily="18" charset="0"/>
                <a:cs typeface="Calibri" panose="020F0502020204030204" pitchFamily="34" charset="0"/>
              </a:rPr>
              <a:t>iedrības</a:t>
            </a:r>
            <a:r>
              <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Times New Roman" panose="02020603050405020304" pitchFamily="18" charset="0"/>
                <a:cs typeface="Calibri" panose="020F0502020204030204" pitchFamily="34" charset="0"/>
              </a:rPr>
              <a:t>, </a:t>
            </a:r>
          </a:p>
          <a:p>
            <a:pPr marL="457200" marR="0" lvl="1" indent="0" algn="just"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Times New Roman" panose="02020603050405020304" pitchFamily="18" charset="0"/>
                <a:cs typeface="Calibri" panose="020F0502020204030204" pitchFamily="34" charset="0"/>
              </a:rPr>
              <a:t>nodibinājumi, </a:t>
            </a:r>
          </a:p>
          <a:p>
            <a:pPr marL="457200" marR="0" lvl="1" indent="0" algn="just"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Times New Roman" panose="02020603050405020304" pitchFamily="18" charset="0"/>
                <a:cs typeface="Calibri" panose="020F0502020204030204" pitchFamily="34" charset="0"/>
              </a:rPr>
              <a:t>reliģiskās organizācijas</a:t>
            </a:r>
          </a:p>
        </p:txBody>
      </p:sp>
    </p:spTree>
    <p:extLst>
      <p:ext uri="{BB962C8B-B14F-4D97-AF65-F5344CB8AC3E}">
        <p14:creationId xmlns:p14="http://schemas.microsoft.com/office/powerpoint/2010/main" val="3431136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95BB35E1-B5D6-C2ED-E2E3-FEE157E65F93}"/>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58B87E5C-A989-6081-C0CE-A0DBE74ADF8B}"/>
              </a:ext>
            </a:extLst>
          </p:cNvPr>
          <p:cNvSpPr>
            <a:spLocks noGrp="1"/>
          </p:cNvSpPr>
          <p:nvPr>
            <p:ph type="title"/>
          </p:nvPr>
        </p:nvSpPr>
        <p:spPr>
          <a:xfrm>
            <a:off x="838200" y="365125"/>
            <a:ext cx="10515600" cy="892175"/>
          </a:xfrm>
          <a:solidFill>
            <a:srgbClr val="FFC000"/>
          </a:solidFill>
        </p:spPr>
        <p:txBody>
          <a:bodyPr>
            <a:normAutofit/>
          </a:bodyPr>
          <a:lstStyle/>
          <a:p>
            <a:pPr algn="ctr">
              <a:lnSpc>
                <a:spcPct val="107000"/>
              </a:lnSpc>
              <a:spcAft>
                <a:spcPts val="800"/>
              </a:spcAft>
            </a:pP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ATTIECINĀMĀS IZMAKSAS. </a:t>
            </a:r>
            <a:r>
              <a:rPr lang="lv-LV" sz="3200" b="1" kern="0"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B.8., B.10</a:t>
            </a:r>
            <a:endParaRPr lang="lv-LV" sz="3200" b="1" dirty="0">
              <a:solidFill>
                <a:srgbClr val="C00000"/>
              </a:solidFill>
            </a:endParaRPr>
          </a:p>
        </p:txBody>
      </p:sp>
      <p:sp>
        <p:nvSpPr>
          <p:cNvPr id="2" name="Slaida numura vietturis 1">
            <a:extLst>
              <a:ext uri="{FF2B5EF4-FFF2-40B4-BE49-F238E27FC236}">
                <a16:creationId xmlns:a16="http://schemas.microsoft.com/office/drawing/2014/main" id="{04338864-AF9B-57B1-93D6-ABE0F44B6BDC}"/>
              </a:ext>
            </a:extLst>
          </p:cNvPr>
          <p:cNvSpPr>
            <a:spLocks noGrp="1"/>
          </p:cNvSpPr>
          <p:nvPr>
            <p:ph type="sldNum" sz="quarter" idx="12"/>
          </p:nvPr>
        </p:nvSpPr>
        <p:spPr/>
        <p:txBody>
          <a:bodyPr/>
          <a:lstStyle/>
          <a:p>
            <a:fld id="{D3BF1487-AE92-4A67-81CF-43703B5CD2F4}" type="slidenum">
              <a:rPr lang="lv-LV" smtClean="0"/>
              <a:t>5</a:t>
            </a:fld>
            <a:endParaRPr lang="lv-LV"/>
          </a:p>
        </p:txBody>
      </p:sp>
      <p:sp>
        <p:nvSpPr>
          <p:cNvPr id="3" name="TextBox 2">
            <a:extLst>
              <a:ext uri="{FF2B5EF4-FFF2-40B4-BE49-F238E27FC236}">
                <a16:creationId xmlns:a16="http://schemas.microsoft.com/office/drawing/2014/main" id="{4F0C2BE3-8E36-99E9-9852-5E10C438E8D8}"/>
              </a:ext>
            </a:extLst>
          </p:cNvPr>
          <p:cNvSpPr txBox="1"/>
          <p:nvPr/>
        </p:nvSpPr>
        <p:spPr>
          <a:xfrm>
            <a:off x="9469315" y="1500065"/>
            <a:ext cx="1884485" cy="4745915"/>
          </a:xfrm>
          <a:prstGeom prst="rect">
            <a:avLst/>
          </a:prstGeom>
          <a:noFill/>
          <a:ln w="28575">
            <a:solidFill>
              <a:srgbClr val="FFC000"/>
            </a:solidFill>
          </a:ln>
        </p:spPr>
        <p:txBody>
          <a:bodyPr wrap="square" rtlCol="0">
            <a:spAutoFit/>
          </a:bodyPr>
          <a:lstStyle/>
          <a:p>
            <a:pPr marL="144000" marR="0" lvl="1" indent="0" defTabSz="914400" rtl="0" eaLnBrk="1" fontAlgn="auto" latinLnBrk="0" hangingPunct="1">
              <a:lnSpc>
                <a:spcPct val="90000"/>
              </a:lnSpc>
              <a:spcAft>
                <a:spcPts val="0"/>
              </a:spcAft>
              <a:buClrTx/>
              <a:buSzTx/>
              <a:buFont typeface="Arial" panose="020B0604020202020204"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Times New Roman" panose="02020603050405020304" pitchFamily="18" charset="0"/>
                <a:cs typeface="Calibri" panose="020F0502020204030204" pitchFamily="34" charset="0"/>
              </a:rPr>
              <a:t>Iesniedzot projektu, izmaksas ir izvērtētas, izpētītas un saprastas. </a:t>
            </a:r>
          </a:p>
          <a:p>
            <a:pPr marL="144000" marR="0" lvl="1" indent="0" defTabSz="914400" rtl="0" eaLnBrk="1" fontAlgn="auto" latinLnBrk="0" hangingPunct="1">
              <a:lnSpc>
                <a:spcPct val="90000"/>
              </a:lnSpc>
              <a:spcAft>
                <a:spcPts val="0"/>
              </a:spcAft>
              <a:buClrTx/>
              <a:buSzTx/>
              <a:buFont typeface="Arial" panose="020B0604020202020204" pitchFamily="34" charset="0"/>
              <a:buNone/>
              <a:tabLst/>
              <a:defRPr/>
            </a:pPr>
            <a:endPar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Times New Roman" panose="02020603050405020304" pitchFamily="18" charset="0"/>
              <a:cs typeface="Calibri" panose="020F0502020204030204" pitchFamily="34" charset="0"/>
            </a:endParaRPr>
          </a:p>
          <a:p>
            <a:pPr marL="144000" marR="0" lvl="1" indent="0" defTabSz="914400" rtl="0" eaLnBrk="1" fontAlgn="auto" latinLnBrk="0" hangingPunct="1">
              <a:lnSpc>
                <a:spcPct val="90000"/>
              </a:lnSpc>
              <a:spcAft>
                <a:spcPts val="0"/>
              </a:spcAft>
              <a:buClrTx/>
              <a:buSzTx/>
              <a:buFont typeface="Arial" panose="020B0604020202020204" pitchFamily="34" charset="0"/>
              <a:buNone/>
              <a:tabLst/>
              <a:defRPr/>
            </a:pPr>
            <a:endPar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Times New Roman" panose="02020603050405020304" pitchFamily="18" charset="0"/>
              <a:cs typeface="Calibri" panose="020F0502020204030204" pitchFamily="34" charset="0"/>
            </a:endParaRPr>
          </a:p>
          <a:p>
            <a:pPr marL="144000" marR="0" lvl="1" indent="0" defTabSz="914400" rtl="0" eaLnBrk="1" fontAlgn="auto" latinLnBrk="0" hangingPunct="1">
              <a:lnSpc>
                <a:spcPct val="90000"/>
              </a:lnSpc>
              <a:spcAft>
                <a:spcPts val="0"/>
              </a:spcAft>
              <a:buClrTx/>
              <a:buSzTx/>
              <a:buFont typeface="Arial" panose="020B0604020202020204"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Times New Roman" panose="02020603050405020304" pitchFamily="18" charset="0"/>
                <a:cs typeface="Calibri" panose="020F0502020204030204" pitchFamily="34" charset="0"/>
              </a:rPr>
              <a:t>Tās ir atbilstošas projekta iesnieguma </a:t>
            </a:r>
            <a:r>
              <a:rPr kumimoji="0" lang="lv-LV" sz="2400" b="1" i="0" u="none" strike="noStrike" kern="1200" cap="none" spc="0" normalizeH="0" baseline="0" noProof="0" dirty="0">
                <a:ln>
                  <a:noFill/>
                </a:ln>
                <a:solidFill>
                  <a:srgbClr val="C00000"/>
                </a:solidFill>
                <a:effectLst/>
                <a:uLnTx/>
                <a:uFillTx/>
                <a:latin typeface="Calibri" panose="020F0502020204030204" pitchFamily="34" charset="0"/>
                <a:ea typeface="Times New Roman" panose="02020603050405020304" pitchFamily="18" charset="0"/>
                <a:cs typeface="Calibri" panose="020F0502020204030204" pitchFamily="34" charset="0"/>
              </a:rPr>
              <a:t>B.8. </a:t>
            </a:r>
            <a:r>
              <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Times New Roman" panose="02020603050405020304" pitchFamily="18" charset="0"/>
                <a:cs typeface="Calibri" panose="020F0502020204030204" pitchFamily="34" charset="0"/>
              </a:rPr>
              <a:t>tabulas informācijai.</a:t>
            </a:r>
          </a:p>
        </p:txBody>
      </p:sp>
      <p:sp>
        <p:nvSpPr>
          <p:cNvPr id="6" name="Satura vietturis 8">
            <a:extLst>
              <a:ext uri="{FF2B5EF4-FFF2-40B4-BE49-F238E27FC236}">
                <a16:creationId xmlns:a16="http://schemas.microsoft.com/office/drawing/2014/main" id="{11134AE0-EF0D-408E-F004-769CCAF19383}"/>
              </a:ext>
            </a:extLst>
          </p:cNvPr>
          <p:cNvSpPr>
            <a:spLocks noGrp="1"/>
          </p:cNvSpPr>
          <p:nvPr>
            <p:ph idx="1"/>
          </p:nvPr>
        </p:nvSpPr>
        <p:spPr>
          <a:xfrm>
            <a:off x="838200" y="1500065"/>
            <a:ext cx="8490438" cy="4856285"/>
          </a:xfrm>
        </p:spPr>
        <p:txBody>
          <a:bodyPr>
            <a:noAutofit/>
          </a:bodyPr>
          <a:lstStyle/>
          <a:p>
            <a:pPr marL="0" indent="0">
              <a:buClr>
                <a:srgbClr val="C00000"/>
              </a:buClr>
              <a:buNone/>
            </a:pPr>
            <a:r>
              <a:rPr lang="lv-LV" sz="2400" dirty="0">
                <a:solidFill>
                  <a:srgbClr val="C00000"/>
                </a:solidFill>
              </a:rPr>
              <a:t>1. </a:t>
            </a:r>
            <a:r>
              <a:rPr lang="lv-LV" sz="2400" dirty="0">
                <a:solidFill>
                  <a:schemeClr val="tx1">
                    <a:lumMod val="65000"/>
                    <a:lumOff val="35000"/>
                  </a:schemeClr>
                </a:solidFill>
              </a:rPr>
              <a:t>Jaunu pamatlīdzekļu un programmnodrošinājumu iegāde un uzstādīšana.</a:t>
            </a:r>
          </a:p>
          <a:p>
            <a:pPr marL="0" indent="0">
              <a:buClr>
                <a:srgbClr val="C00000"/>
              </a:buClr>
              <a:buNone/>
            </a:pPr>
            <a:r>
              <a:rPr lang="lv-LV" sz="2400" dirty="0">
                <a:solidFill>
                  <a:srgbClr val="C00000"/>
                </a:solidFill>
              </a:rPr>
              <a:t>2. </a:t>
            </a:r>
            <a:r>
              <a:rPr lang="lv-LV" sz="2400" dirty="0">
                <a:solidFill>
                  <a:schemeClr val="tx1">
                    <a:lumMod val="65000"/>
                    <a:lumOff val="35000"/>
                  </a:schemeClr>
                </a:solidFill>
              </a:rPr>
              <a:t>Būvdarbi (paskaidrojuma raksts).</a:t>
            </a:r>
          </a:p>
          <a:p>
            <a:pPr marL="0" indent="0">
              <a:buClr>
                <a:srgbClr val="C00000"/>
              </a:buClr>
              <a:buNone/>
            </a:pPr>
            <a:r>
              <a:rPr lang="lv-LV" sz="2400" dirty="0">
                <a:solidFill>
                  <a:srgbClr val="C00000"/>
                </a:solidFill>
              </a:rPr>
              <a:t>3. </a:t>
            </a:r>
            <a:r>
              <a:rPr lang="lv-LV" sz="2400" dirty="0">
                <a:solidFill>
                  <a:schemeClr val="tx1">
                    <a:lumMod val="65000"/>
                    <a:lumOff val="35000"/>
                  </a:schemeClr>
                </a:solidFill>
              </a:rPr>
              <a:t>Būvdarbi (būvprojekts).</a:t>
            </a:r>
          </a:p>
          <a:p>
            <a:pPr marL="0" indent="0">
              <a:buClr>
                <a:srgbClr val="C00000"/>
              </a:buClr>
              <a:buNone/>
            </a:pPr>
            <a:r>
              <a:rPr lang="lv-LV" sz="2400" dirty="0">
                <a:solidFill>
                  <a:srgbClr val="C00000"/>
                </a:solidFill>
              </a:rPr>
              <a:t>4. </a:t>
            </a:r>
            <a:r>
              <a:rPr lang="lv-LV" sz="2400" dirty="0">
                <a:solidFill>
                  <a:schemeClr val="tx1">
                    <a:lumMod val="65000"/>
                    <a:lumOff val="35000"/>
                  </a:schemeClr>
                </a:solidFill>
              </a:rPr>
              <a:t>Labiekārtojuma elementu ierīkošanas un novietošanas izmaksas. </a:t>
            </a:r>
          </a:p>
          <a:p>
            <a:pPr marL="0" indent="0">
              <a:buClr>
                <a:srgbClr val="C00000"/>
              </a:buClr>
              <a:buNone/>
            </a:pPr>
            <a:r>
              <a:rPr lang="lv-LV" sz="2400" dirty="0">
                <a:solidFill>
                  <a:srgbClr val="C00000"/>
                </a:solidFill>
              </a:rPr>
              <a:t>5. </a:t>
            </a:r>
            <a:r>
              <a:rPr lang="lv-LV" sz="2400" dirty="0">
                <a:solidFill>
                  <a:schemeClr val="tx1">
                    <a:lumMod val="65000"/>
                    <a:lumOff val="35000"/>
                  </a:schemeClr>
                </a:solidFill>
              </a:rPr>
              <a:t>Jauniešu iniciatīva (</a:t>
            </a:r>
            <a:r>
              <a:rPr lang="lv-LV" sz="2400" dirty="0">
                <a:solidFill>
                  <a:srgbClr val="C00000"/>
                </a:solidFill>
              </a:rPr>
              <a:t>nav iekļautas 31. un 3.4.</a:t>
            </a:r>
            <a:r>
              <a:rPr lang="lv-LV" sz="2400" dirty="0">
                <a:solidFill>
                  <a:schemeClr val="tx1">
                    <a:lumMod val="65000"/>
                    <a:lumOff val="35000"/>
                  </a:schemeClr>
                </a:solidFill>
              </a:rPr>
              <a:t>).</a:t>
            </a:r>
          </a:p>
          <a:p>
            <a:pPr marL="0" indent="0">
              <a:buClr>
                <a:srgbClr val="C00000"/>
              </a:buClr>
              <a:buNone/>
            </a:pPr>
            <a:r>
              <a:rPr lang="lv-LV" sz="2400" dirty="0">
                <a:solidFill>
                  <a:srgbClr val="C00000"/>
                </a:solidFill>
              </a:rPr>
              <a:t>6. </a:t>
            </a:r>
            <a:r>
              <a:rPr lang="lv-LV" sz="2400" dirty="0">
                <a:solidFill>
                  <a:schemeClr val="tx1">
                    <a:lumMod val="65000"/>
                    <a:lumOff val="35000"/>
                  </a:schemeClr>
                </a:solidFill>
              </a:rPr>
              <a:t>Sabiedrisko attiecību izmaksas, kas nepieciešamas vietas potenciāla un pievilcības veidošanai.</a:t>
            </a:r>
          </a:p>
          <a:p>
            <a:pPr marL="0" indent="0">
              <a:buClr>
                <a:srgbClr val="C00000"/>
              </a:buClr>
              <a:buNone/>
            </a:pPr>
            <a:r>
              <a:rPr lang="lv-LV" sz="2400" dirty="0">
                <a:solidFill>
                  <a:srgbClr val="C00000"/>
                </a:solidFill>
              </a:rPr>
              <a:t>7. </a:t>
            </a:r>
            <a:r>
              <a:rPr lang="lv-LV" sz="2400" dirty="0">
                <a:solidFill>
                  <a:schemeClr val="tx1">
                    <a:lumMod val="65000"/>
                    <a:lumOff val="35000"/>
                  </a:schemeClr>
                </a:solidFill>
              </a:rPr>
              <a:t>Personāla atalgojuma un darbības nodrošināšanas izmaksas. </a:t>
            </a:r>
          </a:p>
          <a:p>
            <a:pPr marL="0" indent="0">
              <a:buClr>
                <a:srgbClr val="C00000"/>
              </a:buClr>
              <a:buNone/>
            </a:pPr>
            <a:r>
              <a:rPr lang="lv-LV" sz="2400" dirty="0">
                <a:solidFill>
                  <a:srgbClr val="C00000"/>
                </a:solidFill>
              </a:rPr>
              <a:t>8. </a:t>
            </a:r>
            <a:r>
              <a:rPr lang="lv-LV" sz="2400" dirty="0">
                <a:solidFill>
                  <a:schemeClr val="tx1">
                    <a:lumMod val="65000"/>
                    <a:lumOff val="35000"/>
                  </a:schemeClr>
                </a:solidFill>
              </a:rPr>
              <a:t>Mācību izmaksas (</a:t>
            </a:r>
            <a:r>
              <a:rPr lang="lv-LV" sz="2400" dirty="0">
                <a:solidFill>
                  <a:srgbClr val="C00000"/>
                </a:solidFill>
              </a:rPr>
              <a:t>tikai 3.4. rīcība</a:t>
            </a:r>
            <a:r>
              <a:rPr lang="lv-LV" sz="2400" dirty="0">
                <a:solidFill>
                  <a:schemeClr val="tx1">
                    <a:lumMod val="65000"/>
                    <a:lumOff val="35000"/>
                  </a:schemeClr>
                </a:solidFill>
              </a:rPr>
              <a:t>) . </a:t>
            </a:r>
          </a:p>
          <a:p>
            <a:pPr marL="0" indent="0">
              <a:buClr>
                <a:srgbClr val="C00000"/>
              </a:buClr>
              <a:buNone/>
            </a:pPr>
            <a:r>
              <a:rPr lang="lv-LV" sz="2400" dirty="0">
                <a:solidFill>
                  <a:srgbClr val="C00000"/>
                </a:solidFill>
              </a:rPr>
              <a:t>9. </a:t>
            </a:r>
            <a:r>
              <a:rPr lang="lv-LV" sz="2400" dirty="0">
                <a:solidFill>
                  <a:schemeClr val="tx1">
                    <a:lumMod val="65000"/>
                    <a:lumOff val="35000"/>
                  </a:schemeClr>
                </a:solidFill>
              </a:rPr>
              <a:t>Sagatavošanas izmaksas un vispārējās izmaksas.</a:t>
            </a:r>
          </a:p>
        </p:txBody>
      </p:sp>
    </p:spTree>
    <p:extLst>
      <p:ext uri="{BB962C8B-B14F-4D97-AF65-F5344CB8AC3E}">
        <p14:creationId xmlns:p14="http://schemas.microsoft.com/office/powerpoint/2010/main" val="745353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2B9B4A54-11E9-DA34-D728-D8373346313C}"/>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D5E3D142-0C6E-E3FA-AB59-5CA6BBC5B612}"/>
              </a:ext>
            </a:extLst>
          </p:cNvPr>
          <p:cNvSpPr>
            <a:spLocks noGrp="1"/>
          </p:cNvSpPr>
          <p:nvPr>
            <p:ph type="title"/>
          </p:nvPr>
        </p:nvSpPr>
        <p:spPr>
          <a:xfrm>
            <a:off x="838200" y="365125"/>
            <a:ext cx="10515600" cy="892175"/>
          </a:xfrm>
          <a:solidFill>
            <a:srgbClr val="FFC000"/>
          </a:solidFill>
        </p:spPr>
        <p:txBody>
          <a:bodyPr>
            <a:normAutofit/>
          </a:bodyPr>
          <a:lstStyle/>
          <a:p>
            <a:pPr algn="ctr">
              <a:lnSpc>
                <a:spcPct val="107000"/>
              </a:lnSpc>
              <a:spcAft>
                <a:spcPts val="800"/>
              </a:spcAft>
            </a:pP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3.1.R  Attiecināmās izmaksas. </a:t>
            </a:r>
            <a:r>
              <a:rPr lang="lv-LV" sz="3200" b="1" kern="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P</a:t>
            </a: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amatlīdzekļi</a:t>
            </a:r>
            <a:endParaRPr lang="lv-LV" sz="3200" b="1" dirty="0">
              <a:solidFill>
                <a:srgbClr val="C00000"/>
              </a:solidFill>
            </a:endParaRPr>
          </a:p>
        </p:txBody>
      </p:sp>
      <p:sp>
        <p:nvSpPr>
          <p:cNvPr id="5" name="Satura vietturis 4">
            <a:extLst>
              <a:ext uri="{FF2B5EF4-FFF2-40B4-BE49-F238E27FC236}">
                <a16:creationId xmlns:a16="http://schemas.microsoft.com/office/drawing/2014/main" id="{1E9E7524-E16E-7D9E-8D0E-E70D38292A78}"/>
              </a:ext>
            </a:extLst>
          </p:cNvPr>
          <p:cNvSpPr>
            <a:spLocks noGrp="1"/>
          </p:cNvSpPr>
          <p:nvPr>
            <p:ph idx="1"/>
          </p:nvPr>
        </p:nvSpPr>
        <p:spPr>
          <a:xfrm>
            <a:off x="1802422" y="1974985"/>
            <a:ext cx="9551377" cy="3317983"/>
          </a:xfrm>
        </p:spPr>
        <p:txBody>
          <a:bodyPr>
            <a:noAutofit/>
          </a:bodyPr>
          <a:lstStyle/>
          <a:p>
            <a:pPr marL="0" indent="0">
              <a:lnSpc>
                <a:spcPct val="107000"/>
              </a:lnSpc>
              <a:buNone/>
            </a:pPr>
            <a:r>
              <a:rPr lang="lv-LV" sz="24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35.1. </a:t>
            </a:r>
            <a:r>
              <a:rPr lang="lv-LV" sz="2400" kern="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aunu pamatlīdzekļu un programmnodrošinājuma iegādes un uzstādīšanas izmaksas, </a:t>
            </a:r>
          </a:p>
          <a:p>
            <a:pPr marL="0" indent="0">
              <a:lnSpc>
                <a:spcPct val="107000"/>
              </a:lnSpc>
              <a:buNone/>
            </a:pPr>
            <a:endPar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buNone/>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tostarp tādu vispārējas nozīmes un speciālo transportlīdzekļu iegādes izmaksas, kas pielāgoti specifisku darbu veikšanai, kam ir uzstādītas specifisko funkciju izpildei paredzētas iekārtas un kas ir mobila sociālā pakalpojuma sniegšanas vieta.</a:t>
            </a:r>
          </a:p>
          <a:p>
            <a:pPr marL="0" indent="0">
              <a:lnSpc>
                <a:spcPct val="107000"/>
              </a:lnSpc>
              <a:buNone/>
            </a:pPr>
            <a:endPar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2" name="Slaida numura vietturis 1">
            <a:extLst>
              <a:ext uri="{FF2B5EF4-FFF2-40B4-BE49-F238E27FC236}">
                <a16:creationId xmlns:a16="http://schemas.microsoft.com/office/drawing/2014/main" id="{F1633A0D-1675-8CE7-7283-54D4F836363E}"/>
              </a:ext>
            </a:extLst>
          </p:cNvPr>
          <p:cNvSpPr>
            <a:spLocks noGrp="1"/>
          </p:cNvSpPr>
          <p:nvPr>
            <p:ph type="sldNum" sz="quarter" idx="12"/>
          </p:nvPr>
        </p:nvSpPr>
        <p:spPr/>
        <p:txBody>
          <a:bodyPr/>
          <a:lstStyle/>
          <a:p>
            <a:fld id="{D3BF1487-AE92-4A67-81CF-43703B5CD2F4}" type="slidenum">
              <a:rPr lang="lv-LV" smtClean="0"/>
              <a:t>6</a:t>
            </a:fld>
            <a:endParaRPr lang="lv-LV"/>
          </a:p>
        </p:txBody>
      </p:sp>
    </p:spTree>
    <p:extLst>
      <p:ext uri="{BB962C8B-B14F-4D97-AF65-F5344CB8AC3E}">
        <p14:creationId xmlns:p14="http://schemas.microsoft.com/office/powerpoint/2010/main" val="3234322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EB2CCB92-4266-9B30-5A92-9D334B3C51DF}"/>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AC08EC0B-D251-5000-E3D0-47F6B9E7FFF4}"/>
              </a:ext>
            </a:extLst>
          </p:cNvPr>
          <p:cNvSpPr>
            <a:spLocks noGrp="1"/>
          </p:cNvSpPr>
          <p:nvPr>
            <p:ph type="title"/>
          </p:nvPr>
        </p:nvSpPr>
        <p:spPr>
          <a:xfrm>
            <a:off x="838200" y="365125"/>
            <a:ext cx="10515600" cy="892175"/>
          </a:xfrm>
          <a:solidFill>
            <a:srgbClr val="FFC000"/>
          </a:solidFill>
        </p:spPr>
        <p:txBody>
          <a:bodyPr>
            <a:normAutofit/>
          </a:bodyPr>
          <a:lstStyle/>
          <a:p>
            <a:pPr algn="ctr">
              <a:lnSpc>
                <a:spcPct val="107000"/>
              </a:lnSpc>
              <a:spcAft>
                <a:spcPts val="800"/>
              </a:spcAft>
            </a:pP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3.1.R  Attiecināmās izmaksas. Būvniecība</a:t>
            </a:r>
            <a:endParaRPr lang="lv-LV" sz="3200" b="1" dirty="0">
              <a:solidFill>
                <a:srgbClr val="C00000"/>
              </a:solidFill>
            </a:endParaRPr>
          </a:p>
        </p:txBody>
      </p:sp>
      <p:sp>
        <p:nvSpPr>
          <p:cNvPr id="5" name="Satura vietturis 4">
            <a:extLst>
              <a:ext uri="{FF2B5EF4-FFF2-40B4-BE49-F238E27FC236}">
                <a16:creationId xmlns:a16="http://schemas.microsoft.com/office/drawing/2014/main" id="{A9608E28-6972-841D-22F8-0BB3EBEC2DE0}"/>
              </a:ext>
            </a:extLst>
          </p:cNvPr>
          <p:cNvSpPr>
            <a:spLocks noGrp="1"/>
          </p:cNvSpPr>
          <p:nvPr>
            <p:ph idx="1"/>
          </p:nvPr>
        </p:nvSpPr>
        <p:spPr>
          <a:xfrm>
            <a:off x="838200" y="1609859"/>
            <a:ext cx="10515600" cy="4883015"/>
          </a:xfrm>
        </p:spPr>
        <p:txBody>
          <a:bodyPr>
            <a:noAutofit/>
          </a:bodyPr>
          <a:lstStyle/>
          <a:p>
            <a:pPr marL="0" indent="0">
              <a:lnSpc>
                <a:spcPct val="107000"/>
              </a:lnSpc>
              <a:buNone/>
            </a:pPr>
            <a:r>
              <a:rPr lang="lv-LV" sz="24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35.2. </a:t>
            </a:r>
            <a:r>
              <a:rPr lang="lv-LV" sz="2400" kern="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aunas būvniecības, </a:t>
            </a:r>
          </a:p>
          <a:p>
            <a:pPr>
              <a:lnSpc>
                <a:spcPct val="107000"/>
              </a:lnSpc>
              <a:buClr>
                <a:srgbClr val="C0000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būves pārbūves, </a:t>
            </a:r>
          </a:p>
          <a:p>
            <a:pPr>
              <a:lnSpc>
                <a:spcPct val="107000"/>
              </a:lnSpc>
              <a:buClr>
                <a:srgbClr val="C0000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būves ierīkošanas, </a:t>
            </a:r>
          </a:p>
          <a:p>
            <a:pPr>
              <a:lnSpc>
                <a:spcPct val="107000"/>
              </a:lnSpc>
              <a:buClr>
                <a:srgbClr val="C0000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būves novietošanas, </a:t>
            </a:r>
          </a:p>
          <a:p>
            <a:pPr>
              <a:lnSpc>
                <a:spcPct val="107000"/>
              </a:lnSpc>
              <a:buClr>
                <a:srgbClr val="C0000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būves atjaunošanas, </a:t>
            </a:r>
          </a:p>
          <a:p>
            <a:pPr>
              <a:lnSpc>
                <a:spcPct val="107000"/>
              </a:lnSpc>
              <a:buClr>
                <a:srgbClr val="C0000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būves restaurācijas izmaksas, </a:t>
            </a:r>
          </a:p>
          <a:p>
            <a:pPr marL="0" indent="0">
              <a:lnSpc>
                <a:spcPct val="107000"/>
              </a:lnSpc>
              <a:buClr>
                <a:srgbClr val="C00000"/>
              </a:buClr>
              <a:buNone/>
            </a:pPr>
            <a:endPar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buClr>
                <a:srgbClr val="C00000"/>
              </a:buClr>
              <a:buNone/>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pamatojoties uz līgumiem ar trešajām personām, kas ir atbildīgas par darbu veikšanu.</a:t>
            </a:r>
          </a:p>
        </p:txBody>
      </p:sp>
      <p:sp>
        <p:nvSpPr>
          <p:cNvPr id="2" name="Slaida numura vietturis 1">
            <a:extLst>
              <a:ext uri="{FF2B5EF4-FFF2-40B4-BE49-F238E27FC236}">
                <a16:creationId xmlns:a16="http://schemas.microsoft.com/office/drawing/2014/main" id="{C49ADD6E-766E-120A-8024-0EA7A05E6642}"/>
              </a:ext>
            </a:extLst>
          </p:cNvPr>
          <p:cNvSpPr>
            <a:spLocks noGrp="1"/>
          </p:cNvSpPr>
          <p:nvPr>
            <p:ph type="sldNum" sz="quarter" idx="12"/>
          </p:nvPr>
        </p:nvSpPr>
        <p:spPr/>
        <p:txBody>
          <a:bodyPr/>
          <a:lstStyle/>
          <a:p>
            <a:fld id="{D3BF1487-AE92-4A67-81CF-43703B5CD2F4}" type="slidenum">
              <a:rPr lang="lv-LV" smtClean="0"/>
              <a:t>7</a:t>
            </a:fld>
            <a:endParaRPr lang="lv-LV"/>
          </a:p>
        </p:txBody>
      </p:sp>
      <p:sp>
        <p:nvSpPr>
          <p:cNvPr id="3" name="TextBox 2">
            <a:extLst>
              <a:ext uri="{FF2B5EF4-FFF2-40B4-BE49-F238E27FC236}">
                <a16:creationId xmlns:a16="http://schemas.microsoft.com/office/drawing/2014/main" id="{C0CF5A39-1FBF-8D17-0006-7E4569E1DF8C}"/>
              </a:ext>
            </a:extLst>
          </p:cNvPr>
          <p:cNvSpPr txBox="1"/>
          <p:nvPr/>
        </p:nvSpPr>
        <p:spPr>
          <a:xfrm>
            <a:off x="5556738" y="1887219"/>
            <a:ext cx="5797062" cy="2419124"/>
          </a:xfrm>
          <a:prstGeom prst="rect">
            <a:avLst/>
          </a:prstGeom>
          <a:noFill/>
          <a:ln>
            <a:solidFill>
              <a:srgbClr val="FFC000"/>
            </a:solidFill>
          </a:ln>
        </p:spPr>
        <p:txBody>
          <a:bodyPr wrap="square" rtlCol="0">
            <a:spAutoFit/>
          </a:bodyPr>
          <a:lstStyle/>
          <a:p>
            <a:pPr marL="72000" marR="0" lvl="1" indent="0" algn="just"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lv-LV" sz="2400" b="1" i="0" u="none" strike="noStrike" kern="1200" cap="none" spc="0" normalizeH="0" baseline="0" noProof="0" dirty="0">
                <a:ln>
                  <a:noFill/>
                </a:ln>
                <a:solidFill>
                  <a:srgbClr val="C00000"/>
                </a:solidFill>
                <a:effectLst/>
                <a:uLnTx/>
                <a:uFillTx/>
                <a:latin typeface="Calibri" panose="020F0502020204030204" pitchFamily="34" charset="0"/>
                <a:ea typeface="Times New Roman" panose="02020603050405020304" pitchFamily="18" charset="0"/>
                <a:cs typeface="Calibri" panose="020F0502020204030204" pitchFamily="34" charset="0"/>
              </a:rPr>
              <a:t>41. </a:t>
            </a:r>
            <a:r>
              <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Times New Roman" panose="02020603050405020304" pitchFamily="18" charset="0"/>
                <a:cs typeface="Calibri" panose="020F0502020204030204" pitchFamily="34" charset="0"/>
              </a:rPr>
              <a:t>Ja projekta finansējums ir paredzēts tikai būvniecības izmaksām, atbalsta saņēmējs pēdējo maksājuma pieprasījumu LAD</a:t>
            </a:r>
            <a:r>
              <a:rPr kumimoji="0" lang="lv-LV" sz="2400" b="1"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Times New Roman" panose="02020603050405020304" pitchFamily="18" charset="0"/>
                <a:cs typeface="Calibri" panose="020F0502020204030204" pitchFamily="34" charset="0"/>
              </a:rPr>
              <a:t> iesniedz pēc ēku un telpu aprīkošanas</a:t>
            </a:r>
            <a:r>
              <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Times New Roman" panose="02020603050405020304" pitchFamily="18" charset="0"/>
                <a:cs typeface="Calibri" panose="020F0502020204030204" pitchFamily="34" charset="0"/>
              </a:rPr>
              <a:t>, iekārtu un aprīkojuma uzstādīšanas, kad ir iespējama telpu un teritorijas funkcionāla izmantošana.</a:t>
            </a:r>
          </a:p>
        </p:txBody>
      </p:sp>
    </p:spTree>
    <p:extLst>
      <p:ext uri="{BB962C8B-B14F-4D97-AF65-F5344CB8AC3E}">
        <p14:creationId xmlns:p14="http://schemas.microsoft.com/office/powerpoint/2010/main" val="2628898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BD65AD30-9A84-74A2-005E-7AA13C7BED6B}"/>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2598CC10-160E-9DC8-BC9E-CD65C308EB8D}"/>
              </a:ext>
            </a:extLst>
          </p:cNvPr>
          <p:cNvSpPr>
            <a:spLocks noGrp="1"/>
          </p:cNvSpPr>
          <p:nvPr>
            <p:ph type="title"/>
          </p:nvPr>
        </p:nvSpPr>
        <p:spPr>
          <a:xfrm>
            <a:off x="838200" y="365125"/>
            <a:ext cx="10515600" cy="892175"/>
          </a:xfrm>
          <a:solidFill>
            <a:srgbClr val="FFC000"/>
          </a:solidFill>
        </p:spPr>
        <p:txBody>
          <a:bodyPr>
            <a:normAutofit/>
          </a:bodyPr>
          <a:lstStyle/>
          <a:p>
            <a:pPr algn="ctr">
              <a:lnSpc>
                <a:spcPct val="107000"/>
              </a:lnSpc>
              <a:spcAft>
                <a:spcPts val="800"/>
              </a:spcAft>
            </a:pP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3.1.R  Attiecināmās izmaksas. Būvniecība</a:t>
            </a:r>
            <a:endParaRPr lang="lv-LV" sz="3200" b="1" dirty="0">
              <a:solidFill>
                <a:srgbClr val="C00000"/>
              </a:solidFill>
            </a:endParaRPr>
          </a:p>
        </p:txBody>
      </p:sp>
      <p:sp>
        <p:nvSpPr>
          <p:cNvPr id="5" name="Satura vietturis 4">
            <a:extLst>
              <a:ext uri="{FF2B5EF4-FFF2-40B4-BE49-F238E27FC236}">
                <a16:creationId xmlns:a16="http://schemas.microsoft.com/office/drawing/2014/main" id="{CD72BC8A-965E-C371-4267-46DDAD2D4FC1}"/>
              </a:ext>
            </a:extLst>
          </p:cNvPr>
          <p:cNvSpPr>
            <a:spLocks noGrp="1"/>
          </p:cNvSpPr>
          <p:nvPr>
            <p:ph idx="1"/>
          </p:nvPr>
        </p:nvSpPr>
        <p:spPr>
          <a:xfrm>
            <a:off x="2101362" y="1974986"/>
            <a:ext cx="9252438" cy="3159722"/>
          </a:xfrm>
        </p:spPr>
        <p:txBody>
          <a:bodyPr>
            <a:noAutofit/>
          </a:bodyPr>
          <a:lstStyle/>
          <a:p>
            <a:pPr marL="0" indent="0">
              <a:lnSpc>
                <a:spcPct val="107000"/>
              </a:lnSpc>
              <a:buNone/>
            </a:pPr>
            <a:r>
              <a:rPr lang="lv-LV" sz="2400"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35.3. </a:t>
            </a:r>
            <a:r>
              <a:rPr lang="lv-LV" sz="2400" kern="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ūvmateriālu iegādes izmaksas šo noteikumu </a:t>
            </a:r>
            <a:r>
              <a:rPr lang="lv-LV" sz="2400"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35.2. apakšpunktā </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minētajiem būvniecības darbiem, </a:t>
            </a:r>
          </a:p>
          <a:p>
            <a:pPr>
              <a:lnSpc>
                <a:spcPct val="107000"/>
              </a:lnSpc>
              <a:buClr>
                <a:srgbClr val="C0000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pamatojoties uz būvprojektu ar būvatļaujā izdarītu atzīmi par projektēšanas nosacījumu izpildi, ja būvvalde pretendentam izsniegusi paskaidrojuma rakstu, </a:t>
            </a:r>
          </a:p>
          <a:p>
            <a:pPr>
              <a:lnSpc>
                <a:spcPct val="107000"/>
              </a:lnSpc>
              <a:buClr>
                <a:srgbClr val="C0000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un </a:t>
            </a:r>
            <a:r>
              <a:rPr lang="lv-LV" sz="2400" kern="100" dirty="0" err="1">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būvspeciālista</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sastādītu tāmi </a:t>
            </a:r>
          </a:p>
          <a:p>
            <a:pPr>
              <a:lnSpc>
                <a:spcPct val="107000"/>
              </a:lnSpc>
              <a:buClr>
                <a:srgbClr val="C0000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un skici.</a:t>
            </a:r>
          </a:p>
          <a:p>
            <a:pPr marL="0" indent="0">
              <a:lnSpc>
                <a:spcPct val="107000"/>
              </a:lnSpc>
              <a:buNone/>
            </a:pPr>
            <a:endPar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2" name="Slaida numura vietturis 1">
            <a:extLst>
              <a:ext uri="{FF2B5EF4-FFF2-40B4-BE49-F238E27FC236}">
                <a16:creationId xmlns:a16="http://schemas.microsoft.com/office/drawing/2014/main" id="{3390B65E-A5A1-7E42-1285-A1549E506316}"/>
              </a:ext>
            </a:extLst>
          </p:cNvPr>
          <p:cNvSpPr>
            <a:spLocks noGrp="1"/>
          </p:cNvSpPr>
          <p:nvPr>
            <p:ph type="sldNum" sz="quarter" idx="12"/>
          </p:nvPr>
        </p:nvSpPr>
        <p:spPr/>
        <p:txBody>
          <a:bodyPr/>
          <a:lstStyle/>
          <a:p>
            <a:fld id="{D3BF1487-AE92-4A67-81CF-43703B5CD2F4}" type="slidenum">
              <a:rPr lang="lv-LV" smtClean="0"/>
              <a:t>8</a:t>
            </a:fld>
            <a:endParaRPr lang="lv-LV"/>
          </a:p>
        </p:txBody>
      </p:sp>
    </p:spTree>
    <p:extLst>
      <p:ext uri="{BB962C8B-B14F-4D97-AF65-F5344CB8AC3E}">
        <p14:creationId xmlns:p14="http://schemas.microsoft.com/office/powerpoint/2010/main" val="3306794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498C12BA-5D71-3F29-2AF6-C4036C598A55}"/>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F1CCE5F6-6C92-6F85-7BF6-341C6221C707}"/>
              </a:ext>
            </a:extLst>
          </p:cNvPr>
          <p:cNvSpPr>
            <a:spLocks noGrp="1"/>
          </p:cNvSpPr>
          <p:nvPr>
            <p:ph type="title"/>
          </p:nvPr>
        </p:nvSpPr>
        <p:spPr>
          <a:xfrm>
            <a:off x="838200" y="365125"/>
            <a:ext cx="10515600" cy="892175"/>
          </a:xfrm>
          <a:solidFill>
            <a:srgbClr val="FFC000"/>
          </a:solidFill>
        </p:spPr>
        <p:txBody>
          <a:bodyPr>
            <a:normAutofit/>
          </a:bodyPr>
          <a:lstStyle/>
          <a:p>
            <a:pPr algn="ctr">
              <a:lnSpc>
                <a:spcPct val="107000"/>
              </a:lnSpc>
              <a:spcAft>
                <a:spcPts val="800"/>
              </a:spcAft>
            </a:pP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3.1.R  Attiecināmās izmaksas</a:t>
            </a:r>
            <a:endParaRPr lang="lv-LV" sz="3200" b="1" dirty="0">
              <a:solidFill>
                <a:srgbClr val="C00000"/>
              </a:solidFill>
            </a:endParaRPr>
          </a:p>
        </p:txBody>
      </p:sp>
      <p:sp>
        <p:nvSpPr>
          <p:cNvPr id="5" name="Satura vietturis 4">
            <a:extLst>
              <a:ext uri="{FF2B5EF4-FFF2-40B4-BE49-F238E27FC236}">
                <a16:creationId xmlns:a16="http://schemas.microsoft.com/office/drawing/2014/main" id="{EE2DBC87-E014-60BB-D482-45B449089966}"/>
              </a:ext>
            </a:extLst>
          </p:cNvPr>
          <p:cNvSpPr>
            <a:spLocks noGrp="1"/>
          </p:cNvSpPr>
          <p:nvPr>
            <p:ph idx="1"/>
          </p:nvPr>
        </p:nvSpPr>
        <p:spPr>
          <a:xfrm>
            <a:off x="1820008" y="1974985"/>
            <a:ext cx="9533792" cy="4082915"/>
          </a:xfrm>
        </p:spPr>
        <p:txBody>
          <a:bodyPr>
            <a:noAutofit/>
          </a:bodyPr>
          <a:lstStyle/>
          <a:p>
            <a:pPr marL="0" indent="0">
              <a:lnSpc>
                <a:spcPct val="107000"/>
              </a:lnSpc>
              <a:buNone/>
            </a:pPr>
            <a:r>
              <a:rPr lang="lv-LV" sz="24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35.4. </a:t>
            </a:r>
            <a:r>
              <a:rPr lang="lv-LV" sz="2400" kern="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ādu publiskās </a:t>
            </a:r>
            <a:r>
              <a:rPr lang="lv-LV" sz="2400" kern="100" dirty="0" err="1">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ārtelpas</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atsevišķu labiekārtojuma elementu būvniecības izmaksas, kuru būvdarbiem nav vajadzīga būvniecības ieceres dokumentācija</a:t>
            </a:r>
          </a:p>
          <a:p>
            <a:pPr>
              <a:lnSpc>
                <a:spcPct val="107000"/>
              </a:lnSpc>
              <a:buClr>
                <a:srgbClr val="C0000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kopā ar projekta iesniegumu iesniedz būvvaldes izziņu (</a:t>
            </a:r>
            <a:r>
              <a:rPr lang="lv-LV" sz="24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49.7.</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a:t>
            </a:r>
          </a:p>
          <a:p>
            <a:pPr marL="0" indent="0">
              <a:lnSpc>
                <a:spcPct val="107000"/>
              </a:lnSpc>
              <a:buNone/>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a:t>
            </a:r>
          </a:p>
          <a:p>
            <a:pPr marL="0" indent="0">
              <a:lnSpc>
                <a:spcPct val="107000"/>
              </a:lnSpc>
              <a:buNone/>
            </a:pPr>
            <a:r>
              <a:rPr lang="lv-LV" sz="24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35.6. </a:t>
            </a:r>
            <a:r>
              <a:rPr lang="lv-LV" sz="2400" kern="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r sabiedriskajām attiecībām saistītās izmaksas, kas nepieciešamas vietas potenciāla un pievilcības veidošanai un nepārsniedz 10 % no šo noteikumu </a:t>
            </a:r>
            <a:r>
              <a:rPr lang="lv-LV" sz="24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35.1., 35.2. un 35.3. </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apakšpunktā minēto attiecināmo izmaksu kopsummas.</a:t>
            </a:r>
          </a:p>
        </p:txBody>
      </p:sp>
      <p:sp>
        <p:nvSpPr>
          <p:cNvPr id="2" name="Slaida numura vietturis 1">
            <a:extLst>
              <a:ext uri="{FF2B5EF4-FFF2-40B4-BE49-F238E27FC236}">
                <a16:creationId xmlns:a16="http://schemas.microsoft.com/office/drawing/2014/main" id="{97EE3AEA-4D57-7B3B-5A89-2B1018DE38CB}"/>
              </a:ext>
            </a:extLst>
          </p:cNvPr>
          <p:cNvSpPr>
            <a:spLocks noGrp="1"/>
          </p:cNvSpPr>
          <p:nvPr>
            <p:ph type="sldNum" sz="quarter" idx="12"/>
          </p:nvPr>
        </p:nvSpPr>
        <p:spPr/>
        <p:txBody>
          <a:bodyPr/>
          <a:lstStyle/>
          <a:p>
            <a:fld id="{D3BF1487-AE92-4A67-81CF-43703B5CD2F4}" type="slidenum">
              <a:rPr lang="lv-LV" smtClean="0"/>
              <a:t>9</a:t>
            </a:fld>
            <a:endParaRPr lang="lv-LV"/>
          </a:p>
        </p:txBody>
      </p:sp>
    </p:spTree>
    <p:extLst>
      <p:ext uri="{BB962C8B-B14F-4D97-AF65-F5344CB8AC3E}">
        <p14:creationId xmlns:p14="http://schemas.microsoft.com/office/powerpoint/2010/main" val="3132050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680DA15A-DED4-BDE1-B765-059A5C5F75F1}"/>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FA114C59-E9EF-6FFB-AB54-0B5DAB71F2B1}"/>
              </a:ext>
            </a:extLst>
          </p:cNvPr>
          <p:cNvSpPr>
            <a:spLocks noGrp="1"/>
          </p:cNvSpPr>
          <p:nvPr>
            <p:ph type="title"/>
          </p:nvPr>
        </p:nvSpPr>
        <p:spPr>
          <a:xfrm>
            <a:off x="838200" y="365125"/>
            <a:ext cx="10515600" cy="892175"/>
          </a:xfrm>
          <a:solidFill>
            <a:srgbClr val="FFC000"/>
          </a:solidFill>
        </p:spPr>
        <p:txBody>
          <a:bodyPr>
            <a:normAutofit/>
          </a:bodyPr>
          <a:lstStyle/>
          <a:p>
            <a:pPr algn="ctr">
              <a:lnSpc>
                <a:spcPct val="107000"/>
              </a:lnSpc>
              <a:spcAft>
                <a:spcPts val="800"/>
              </a:spcAft>
            </a:pP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3.1.R  Attiecināmās izmaksas</a:t>
            </a:r>
            <a:endParaRPr lang="lv-LV" sz="3200" b="1" dirty="0">
              <a:solidFill>
                <a:srgbClr val="C00000"/>
              </a:solidFill>
            </a:endParaRPr>
          </a:p>
        </p:txBody>
      </p:sp>
      <p:sp>
        <p:nvSpPr>
          <p:cNvPr id="5" name="Satura vietturis 4">
            <a:extLst>
              <a:ext uri="{FF2B5EF4-FFF2-40B4-BE49-F238E27FC236}">
                <a16:creationId xmlns:a16="http://schemas.microsoft.com/office/drawing/2014/main" id="{BA774076-DDAD-6050-6812-35552946CAA4}"/>
              </a:ext>
            </a:extLst>
          </p:cNvPr>
          <p:cNvSpPr>
            <a:spLocks noGrp="1"/>
          </p:cNvSpPr>
          <p:nvPr>
            <p:ph idx="1"/>
          </p:nvPr>
        </p:nvSpPr>
        <p:spPr>
          <a:xfrm>
            <a:off x="838200" y="1731653"/>
            <a:ext cx="10515600" cy="2684938"/>
          </a:xfrm>
        </p:spPr>
        <p:txBody>
          <a:bodyPr>
            <a:noAutofit/>
          </a:bodyPr>
          <a:lstStyle/>
          <a:p>
            <a:pPr marL="0" indent="0" algn="just">
              <a:lnSpc>
                <a:spcPct val="107000"/>
              </a:lnSpc>
              <a:buNone/>
            </a:pPr>
            <a:r>
              <a:rPr lang="lv-LV" sz="2400" b="1" kern="100" dirty="0">
                <a:solidFill>
                  <a:srgbClr val="C00000"/>
                </a:solidFill>
                <a:latin typeface="Calibri" panose="020F0502020204030204" pitchFamily="34" charset="0"/>
                <a:ea typeface="Calibri" panose="020F0502020204030204" pitchFamily="34" charset="0"/>
                <a:cs typeface="Calibri" panose="020F0502020204030204" pitchFamily="34" charset="0"/>
              </a:rPr>
              <a:t>37.</a:t>
            </a:r>
            <a:r>
              <a:rPr lang="lv-LV" sz="24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 </a:t>
            </a:r>
            <a:r>
              <a:rPr lang="lv-LV" sz="2400" kern="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adu pēc projekta pabeigšanas attiecināmas ir arī ar projektu saistītā personāla atalgojuma izmaksas (tai skaitā ar to saistītie nodokļi un nodevas) un darbības nodrošināšanas izmaksas, ja tās nepārsniedz </a:t>
            </a:r>
            <a:r>
              <a:rPr lang="lv-LV" sz="2400" b="1"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15% no </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šo noteikumu </a:t>
            </a:r>
            <a:r>
              <a:rPr lang="lv-LV" sz="24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35. </a:t>
            </a:r>
            <a:r>
              <a:rPr lang="lv-LV" sz="2400" b="1"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punktā</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minēto attiecināmo izmaksu summas. </a:t>
            </a:r>
          </a:p>
          <a:p>
            <a:pPr marL="0" indent="0" algn="just">
              <a:lnSpc>
                <a:spcPct val="107000"/>
              </a:lnSpc>
              <a:buNone/>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Ar projekta īstenošanu saistītajam personālam atalgojumu izmaksā ne mazāk kā sešus mēnešus.</a:t>
            </a:r>
          </a:p>
        </p:txBody>
      </p:sp>
      <p:sp>
        <p:nvSpPr>
          <p:cNvPr id="2" name="Slaida numura vietturis 1">
            <a:extLst>
              <a:ext uri="{FF2B5EF4-FFF2-40B4-BE49-F238E27FC236}">
                <a16:creationId xmlns:a16="http://schemas.microsoft.com/office/drawing/2014/main" id="{71E8CFF4-B3CA-F826-776E-A7CA53FAAC1A}"/>
              </a:ext>
            </a:extLst>
          </p:cNvPr>
          <p:cNvSpPr>
            <a:spLocks noGrp="1"/>
          </p:cNvSpPr>
          <p:nvPr>
            <p:ph type="sldNum" sz="quarter" idx="12"/>
          </p:nvPr>
        </p:nvSpPr>
        <p:spPr/>
        <p:txBody>
          <a:bodyPr/>
          <a:lstStyle/>
          <a:p>
            <a:fld id="{D3BF1487-AE92-4A67-81CF-43703B5CD2F4}" type="slidenum">
              <a:rPr lang="lv-LV" smtClean="0"/>
              <a:t>10</a:t>
            </a:fld>
            <a:endParaRPr lang="lv-LV"/>
          </a:p>
        </p:txBody>
      </p:sp>
      <p:sp>
        <p:nvSpPr>
          <p:cNvPr id="3" name="TextBox 2">
            <a:extLst>
              <a:ext uri="{FF2B5EF4-FFF2-40B4-BE49-F238E27FC236}">
                <a16:creationId xmlns:a16="http://schemas.microsoft.com/office/drawing/2014/main" id="{C12C24B9-B3C7-899F-C65E-E22D700B4BC6}"/>
              </a:ext>
            </a:extLst>
          </p:cNvPr>
          <p:cNvSpPr txBox="1"/>
          <p:nvPr/>
        </p:nvSpPr>
        <p:spPr>
          <a:xfrm>
            <a:off x="8320454" y="4041619"/>
            <a:ext cx="3033346" cy="424732"/>
          </a:xfrm>
          <a:prstGeom prst="rect">
            <a:avLst/>
          </a:prstGeom>
          <a:noFill/>
          <a:ln w="28575">
            <a:solidFill>
              <a:srgbClr val="FFC000"/>
            </a:solidFill>
          </a:ln>
        </p:spPr>
        <p:txBody>
          <a:bodyPr wrap="square" rtlCol="0">
            <a:spAutoFit/>
          </a:bodyPr>
          <a:lstStyle/>
          <a:p>
            <a:pPr marL="457200" marR="0" lvl="1" indent="0" algn="just"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Times New Roman" panose="02020603050405020304" pitchFamily="18" charset="0"/>
                <a:cs typeface="Calibri" panose="020F0502020204030204" pitchFamily="34" charset="0"/>
              </a:rPr>
              <a:t>Slēdz darba līgumu</a:t>
            </a:r>
          </a:p>
        </p:txBody>
      </p:sp>
      <p:sp>
        <p:nvSpPr>
          <p:cNvPr id="6" name="TextBox 5">
            <a:extLst>
              <a:ext uri="{FF2B5EF4-FFF2-40B4-BE49-F238E27FC236}">
                <a16:creationId xmlns:a16="http://schemas.microsoft.com/office/drawing/2014/main" id="{C57E3584-33B3-F33E-F601-457B833D43D6}"/>
              </a:ext>
            </a:extLst>
          </p:cNvPr>
          <p:cNvSpPr txBox="1"/>
          <p:nvPr/>
        </p:nvSpPr>
        <p:spPr>
          <a:xfrm>
            <a:off x="2760785" y="4614329"/>
            <a:ext cx="8593015" cy="1882567"/>
          </a:xfrm>
          <a:prstGeom prst="rect">
            <a:avLst/>
          </a:prstGeom>
          <a:noFill/>
          <a:ln w="28575">
            <a:solidFill>
              <a:srgbClr val="FFC000"/>
            </a:solidFill>
          </a:ln>
        </p:spPr>
        <p:txBody>
          <a:bodyPr wrap="square" rtlCol="0">
            <a:spAutoFit/>
          </a:bodyPr>
          <a:lstStyle/>
          <a:p>
            <a:pPr marL="457200" marR="0" lvl="1" indent="0" algn="just"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Times New Roman" panose="02020603050405020304" pitchFamily="18" charset="0"/>
                <a:cs typeface="Calibri" panose="020F0502020204030204" pitchFamily="34" charset="0"/>
              </a:rPr>
              <a:t>Projekta īstenošanas termiņš + *līdz 1 gads.</a:t>
            </a:r>
          </a:p>
          <a:p>
            <a:pPr marL="457200" marR="0" lvl="1" indent="0" algn="just"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lv-LV" sz="24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Veicam iegādes. </a:t>
            </a:r>
            <a:r>
              <a:rPr lang="lv-LV" sz="2400" dirty="0">
                <a:solidFill>
                  <a:schemeClr val="tx1">
                    <a:lumMod val="65000"/>
                    <a:lumOff val="35000"/>
                  </a:schemeClr>
                </a:solidFill>
                <a:latin typeface="Times New Roman" panose="02020603050405020304" pitchFamily="18" charset="0"/>
                <a:ea typeface="Times New Roman" panose="02020603050405020304" pitchFamily="18" charset="0"/>
                <a:cs typeface="Times New Roman" panose="02020603050405020304" pitchFamily="18" charset="0"/>
              </a:rPr>
              <a:t>→</a:t>
            </a:r>
            <a:r>
              <a:rPr lang="lv-LV" sz="24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 Iesniedzam maksājuma pieprasījumu. </a:t>
            </a:r>
            <a:r>
              <a:rPr lang="lv-LV" sz="2400" dirty="0">
                <a:solidFill>
                  <a:schemeClr val="tx1">
                    <a:lumMod val="65000"/>
                    <a:lumOff val="35000"/>
                  </a:schemeClr>
                </a:solidFill>
                <a:latin typeface="Times New Roman" panose="02020603050405020304" pitchFamily="18" charset="0"/>
                <a:ea typeface="Times New Roman" panose="02020603050405020304" pitchFamily="18" charset="0"/>
                <a:cs typeface="Times New Roman" panose="02020603050405020304" pitchFamily="18" charset="0"/>
              </a:rPr>
              <a:t>→</a:t>
            </a:r>
            <a:r>
              <a:rPr lang="lv-LV" sz="24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 </a:t>
            </a:r>
          </a:p>
          <a:p>
            <a:pPr marL="457200" marR="0" lvl="1" indent="0" algn="just"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lv-LV" sz="24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*Sākam algot ar projektu saistīto personālu.</a:t>
            </a:r>
            <a:r>
              <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Times New Roman" panose="02020603050405020304" pitchFamily="18" charset="0"/>
                <a:cs typeface="Calibri" panose="020F0502020204030204" pitchFamily="34" charset="0"/>
              </a:rPr>
              <a:t> Ieguldām savu finansējumu, periodam noslēdzoties, iesniedzam maksājuma pieprasījumu, atgūstam atbalsta intensitāti 70% vai 90% apjomā.</a:t>
            </a:r>
          </a:p>
        </p:txBody>
      </p:sp>
    </p:spTree>
    <p:extLst>
      <p:ext uri="{BB962C8B-B14F-4D97-AF65-F5344CB8AC3E}">
        <p14:creationId xmlns:p14="http://schemas.microsoft.com/office/powerpoint/2010/main" val="344848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2A6E37D7-EE17-8D93-FF1D-FA100EE46702}"/>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453964C7-54AE-1056-AE8E-CA71C8C32E0B}"/>
              </a:ext>
            </a:extLst>
          </p:cNvPr>
          <p:cNvSpPr>
            <a:spLocks noGrp="1"/>
          </p:cNvSpPr>
          <p:nvPr>
            <p:ph type="title"/>
          </p:nvPr>
        </p:nvSpPr>
        <p:spPr>
          <a:xfrm>
            <a:off x="838200" y="365126"/>
            <a:ext cx="10515600" cy="904382"/>
          </a:xfrm>
          <a:solidFill>
            <a:srgbClr val="FFC000"/>
          </a:solidFill>
        </p:spPr>
        <p:txBody>
          <a:bodyPr>
            <a:normAutofit/>
          </a:bodyPr>
          <a:lstStyle/>
          <a:p>
            <a:pPr algn="ctr">
              <a:lnSpc>
                <a:spcPct val="107000"/>
              </a:lnSpc>
              <a:spcAft>
                <a:spcPts val="800"/>
              </a:spcAft>
            </a:pP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Tikai </a:t>
            </a:r>
            <a:r>
              <a:rPr lang="lv-LV" sz="3200" b="1" kern="0"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3.4.R </a:t>
            </a: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Attiecināmās izmaksas</a:t>
            </a:r>
            <a:endParaRPr lang="lv-LV" sz="3200" dirty="0"/>
          </a:p>
        </p:txBody>
      </p:sp>
      <p:sp>
        <p:nvSpPr>
          <p:cNvPr id="5" name="Satura vietturis 4">
            <a:extLst>
              <a:ext uri="{FF2B5EF4-FFF2-40B4-BE49-F238E27FC236}">
                <a16:creationId xmlns:a16="http://schemas.microsoft.com/office/drawing/2014/main" id="{38955753-CC55-EEC7-89E8-A682D373F00A}"/>
              </a:ext>
            </a:extLst>
          </p:cNvPr>
          <p:cNvSpPr>
            <a:spLocks noGrp="1"/>
          </p:cNvSpPr>
          <p:nvPr>
            <p:ph idx="1"/>
          </p:nvPr>
        </p:nvSpPr>
        <p:spPr>
          <a:xfrm>
            <a:off x="838200" y="1635482"/>
            <a:ext cx="10330637" cy="3161621"/>
          </a:xfrm>
        </p:spPr>
        <p:txBody>
          <a:bodyPr>
            <a:noAutofit/>
          </a:bodyPr>
          <a:lstStyle/>
          <a:p>
            <a:pPr marL="0" indent="0" algn="just">
              <a:lnSpc>
                <a:spcPct val="115000"/>
              </a:lnSpc>
              <a:spcAft>
                <a:spcPts val="600"/>
              </a:spcAft>
              <a:buNone/>
            </a:pPr>
            <a:r>
              <a:rPr lang="lv-LV" b="1" dirty="0">
                <a:solidFill>
                  <a:srgbClr val="C00000"/>
                </a:solidFill>
                <a:effectLst/>
                <a:latin typeface="Calibri" panose="020F0502020204030204" pitchFamily="34" charset="0"/>
                <a:ea typeface="MS Mincho" panose="02020609040205080304" pitchFamily="49" charset="-128"/>
                <a:cs typeface="Arial" panose="020B0604020202020204" pitchFamily="34" charset="0"/>
              </a:rPr>
              <a:t>35.5. </a:t>
            </a:r>
            <a:r>
              <a:rPr lang="lv-LV" sz="2400" dirty="0">
                <a:solidFill>
                  <a:schemeClr val="tx1">
                    <a:lumMod val="65000"/>
                    <a:lumOff val="35000"/>
                  </a:schemeClr>
                </a:solidFill>
                <a:latin typeface="Calibri" panose="020F0502020204030204" pitchFamily="34" charset="0"/>
                <a:ea typeface="MS Mincho" panose="02020609040205080304" pitchFamily="49" charset="-128"/>
                <a:cs typeface="Arial" panose="020B0604020202020204" pitchFamily="34" charset="0"/>
              </a:rPr>
              <a:t>M</a:t>
            </a:r>
            <a:r>
              <a:rPr lang="lv-LV" sz="2400" dirty="0">
                <a:solidFill>
                  <a:schemeClr val="tx1">
                    <a:lumMod val="65000"/>
                    <a:lumOff val="35000"/>
                  </a:schemeClr>
                </a:solidFill>
                <a:effectLst/>
                <a:latin typeface="Calibri" panose="020F0502020204030204" pitchFamily="34" charset="0"/>
                <a:ea typeface="MS Mincho" panose="02020609040205080304" pitchFamily="49" charset="-128"/>
                <a:cs typeface="Arial" panose="020B0604020202020204" pitchFamily="34" charset="0"/>
              </a:rPr>
              <a:t>ācību izmaksas, ja projektu īsteno biedrība vai nodibinājums un piedalās </a:t>
            </a:r>
            <a:r>
              <a:rPr lang="lv-LV" sz="2400" b="1" dirty="0">
                <a:solidFill>
                  <a:srgbClr val="C00000"/>
                </a:solidFill>
                <a:effectLst/>
                <a:latin typeface="Calibri" panose="020F0502020204030204" pitchFamily="34" charset="0"/>
                <a:ea typeface="MS Mincho" panose="02020609040205080304" pitchFamily="49" charset="-128"/>
                <a:cs typeface="Arial" panose="020B0604020202020204" pitchFamily="34" charset="0"/>
              </a:rPr>
              <a:t>vismaz 10 dalībnieku</a:t>
            </a:r>
            <a:r>
              <a:rPr lang="lv-LV" sz="2400" b="1" dirty="0">
                <a:solidFill>
                  <a:srgbClr val="C00000"/>
                </a:solidFill>
                <a:latin typeface="Calibri" panose="020F0502020204030204" pitchFamily="34" charset="0"/>
                <a:ea typeface="MS Mincho" panose="02020609040205080304" pitchFamily="49" charset="-128"/>
                <a:cs typeface="Arial" panose="020B0604020202020204" pitchFamily="34" charset="0"/>
              </a:rPr>
              <a:t>.</a:t>
            </a:r>
            <a:r>
              <a:rPr lang="lv-LV" sz="2400" dirty="0">
                <a:solidFill>
                  <a:srgbClr val="C00000"/>
                </a:solidFill>
                <a:effectLst/>
                <a:latin typeface="Calibri" panose="020F0502020204030204" pitchFamily="34" charset="0"/>
                <a:ea typeface="MS Mincho" panose="02020609040205080304" pitchFamily="49" charset="-128"/>
                <a:cs typeface="Arial" panose="020B0604020202020204" pitchFamily="34" charset="0"/>
              </a:rPr>
              <a:t> </a:t>
            </a:r>
          </a:p>
          <a:p>
            <a:pPr marL="0" indent="0" algn="just">
              <a:lnSpc>
                <a:spcPct val="115000"/>
              </a:lnSpc>
              <a:spcAft>
                <a:spcPts val="600"/>
              </a:spcAft>
              <a:buNone/>
            </a:pPr>
            <a:r>
              <a:rPr lang="lv-LV" sz="2400" dirty="0">
                <a:solidFill>
                  <a:schemeClr val="tx1">
                    <a:lumMod val="65000"/>
                    <a:lumOff val="35000"/>
                  </a:schemeClr>
                </a:solidFill>
                <a:latin typeface="Calibri" panose="020F0502020204030204" pitchFamily="34" charset="0"/>
                <a:ea typeface="MS Mincho" panose="02020609040205080304" pitchFamily="49" charset="-128"/>
                <a:cs typeface="Arial" panose="020B0604020202020204" pitchFamily="34" charset="0"/>
              </a:rPr>
              <a:t>A</a:t>
            </a:r>
            <a:r>
              <a:rPr lang="lv-LV" sz="2400" dirty="0">
                <a:solidFill>
                  <a:schemeClr val="tx1">
                    <a:lumMod val="65000"/>
                    <a:lumOff val="35000"/>
                  </a:schemeClr>
                </a:solidFill>
                <a:effectLst/>
                <a:latin typeface="Calibri" panose="020F0502020204030204" pitchFamily="34" charset="0"/>
                <a:ea typeface="MS Mincho" panose="02020609040205080304" pitchFamily="49" charset="-128"/>
                <a:cs typeface="Arial" panose="020B0604020202020204" pitchFamily="34" charset="0"/>
              </a:rPr>
              <a:t>ttiecināmās izmaksas:</a:t>
            </a:r>
          </a:p>
          <a:p>
            <a:pPr marL="228600" marR="0" lvl="0" indent="-228600" algn="just" defTabSz="914400" rtl="0" eaLnBrk="1" fontAlgn="auto" latinLnBrk="0" hangingPunct="1">
              <a:lnSpc>
                <a:spcPct val="115000"/>
              </a:lnSpc>
              <a:spcBef>
                <a:spcPts val="1000"/>
              </a:spcBef>
              <a:spcAft>
                <a:spcPts val="600"/>
              </a:spcAft>
              <a:buClr>
                <a:srgbClr val="C00000"/>
              </a:buClr>
              <a:buSzTx/>
              <a:buFont typeface="Wingdings" panose="05000000000000000000" pitchFamily="2" charset="2"/>
              <a:buChar char="Ø"/>
              <a:tabLst/>
              <a:defRPr/>
            </a:pPr>
            <a:r>
              <a:rPr lang="lv-LV" sz="2400" dirty="0">
                <a:solidFill>
                  <a:schemeClr val="tx1">
                    <a:lumMod val="65000"/>
                    <a:lumOff val="35000"/>
                  </a:schemeClr>
                </a:solidFill>
                <a:effectLst/>
                <a:latin typeface="Calibri" panose="020F0502020204030204" pitchFamily="34" charset="0"/>
                <a:ea typeface="MS Mincho" panose="02020609040205080304" pitchFamily="49" charset="-128"/>
                <a:cs typeface="Arial" panose="020B0604020202020204" pitchFamily="34" charset="0"/>
              </a:rPr>
              <a:t>atlīdzība personālam </a:t>
            </a:r>
            <a:r>
              <a:rPr kumimoji="0" lang="lv-LV" sz="24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MS Mincho" panose="02020609040205080304" pitchFamily="49" charset="-128"/>
                <a:cs typeface="Arial" panose="020B0604020202020204" pitchFamily="34" charset="0"/>
              </a:rPr>
              <a:t>(</a:t>
            </a:r>
            <a:r>
              <a:rPr kumimoji="0" lang="lv-LV" sz="2400" b="1" i="0" u="none" strike="noStrike" kern="1200" cap="none" spc="0" normalizeH="0" baseline="0" noProof="0" dirty="0">
                <a:ln>
                  <a:noFill/>
                </a:ln>
                <a:solidFill>
                  <a:srgbClr val="C00000"/>
                </a:solidFill>
                <a:effectLst/>
                <a:uLnTx/>
                <a:uFillTx/>
                <a:latin typeface="Calibri" panose="020F0502020204030204" pitchFamily="34" charset="0"/>
                <a:ea typeface="MS Mincho" panose="02020609040205080304" pitchFamily="49" charset="-128"/>
                <a:cs typeface="Arial" panose="020B0604020202020204" pitchFamily="34" charset="0"/>
              </a:rPr>
              <a:t>42.9</a:t>
            </a:r>
            <a:r>
              <a:rPr kumimoji="0" lang="lv-LV" sz="24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MS Mincho" panose="02020609040205080304" pitchFamily="49" charset="-128"/>
                <a:cs typeface="Arial" panose="020B0604020202020204" pitchFamily="34" charset="0"/>
              </a:rPr>
              <a:t>)</a:t>
            </a:r>
            <a:r>
              <a:rPr lang="lv-LV" sz="2400" dirty="0">
                <a:solidFill>
                  <a:schemeClr val="tx1">
                    <a:lumMod val="65000"/>
                    <a:lumOff val="35000"/>
                  </a:schemeClr>
                </a:solidFill>
                <a:effectLst/>
                <a:latin typeface="Calibri" panose="020F0502020204030204" pitchFamily="34" charset="0"/>
                <a:ea typeface="MS Mincho" panose="02020609040205080304" pitchFamily="49" charset="-128"/>
                <a:cs typeface="Arial" panose="020B0604020202020204" pitchFamily="34" charset="0"/>
              </a:rPr>
              <a:t>, </a:t>
            </a:r>
            <a:r>
              <a:rPr lang="lv-LV" sz="2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nodokļi un nodevas</a:t>
            </a:r>
            <a:r>
              <a:rPr lang="lv-LV" sz="2400" dirty="0">
                <a:solidFill>
                  <a:schemeClr val="tx1">
                    <a:lumMod val="65000"/>
                    <a:lumOff val="35000"/>
                  </a:schemeClr>
                </a:solidFill>
                <a:effectLst/>
                <a:latin typeface="Calibri" panose="020F0502020204030204" pitchFamily="34" charset="0"/>
                <a:ea typeface="MS Mincho" panose="02020609040205080304" pitchFamily="49" charset="-128"/>
                <a:cs typeface="Arial" panose="020B0604020202020204" pitchFamily="34" charset="0"/>
              </a:rPr>
              <a:t> (</a:t>
            </a:r>
            <a:r>
              <a:rPr lang="lv-LV" sz="2400" b="1" dirty="0">
                <a:solidFill>
                  <a:srgbClr val="C00000"/>
                </a:solidFill>
                <a:effectLst/>
                <a:latin typeface="Calibri" panose="020F0502020204030204" pitchFamily="34" charset="0"/>
                <a:ea typeface="MS Mincho" panose="02020609040205080304" pitchFamily="49" charset="-128"/>
                <a:cs typeface="Arial" panose="020B0604020202020204" pitchFamily="34" charset="0"/>
              </a:rPr>
              <a:t>42.11</a:t>
            </a:r>
            <a:r>
              <a:rPr lang="lv-LV" sz="2400" dirty="0">
                <a:solidFill>
                  <a:schemeClr val="tx1">
                    <a:lumMod val="65000"/>
                    <a:lumOff val="35000"/>
                  </a:schemeClr>
                </a:solidFill>
                <a:effectLst/>
                <a:latin typeface="Calibri" panose="020F0502020204030204" pitchFamily="34" charset="0"/>
                <a:ea typeface="MS Mincho" panose="02020609040205080304" pitchFamily="49" charset="-128"/>
                <a:cs typeface="Arial" panose="020B0604020202020204" pitchFamily="34" charset="0"/>
              </a:rPr>
              <a:t>),</a:t>
            </a:r>
          </a:p>
          <a:p>
            <a:pPr marL="0" marR="0" lvl="0" indent="0" algn="just" defTabSz="914400" rtl="0" eaLnBrk="1" fontAlgn="auto" latinLnBrk="0" hangingPunct="1">
              <a:lnSpc>
                <a:spcPct val="115000"/>
              </a:lnSpc>
              <a:spcBef>
                <a:spcPts val="1000"/>
              </a:spcBef>
              <a:spcAft>
                <a:spcPts val="600"/>
              </a:spcAft>
              <a:buClr>
                <a:srgbClr val="C00000"/>
              </a:buClr>
              <a:buSzTx/>
              <a:buNone/>
              <a:tabLst/>
              <a:defRPr/>
            </a:pPr>
            <a:r>
              <a:rPr lang="lv-LV" sz="2400" dirty="0">
                <a:solidFill>
                  <a:schemeClr val="tx1">
                    <a:lumMod val="65000"/>
                    <a:lumOff val="35000"/>
                  </a:schemeClr>
                </a:solidFill>
                <a:latin typeface="Calibri" panose="020F0502020204030204" pitchFamily="34" charset="0"/>
                <a:ea typeface="MS Mincho" panose="02020609040205080304" pitchFamily="49" charset="-128"/>
                <a:cs typeface="Arial" panose="020B0604020202020204" pitchFamily="34" charset="0"/>
              </a:rPr>
              <a:t>s</a:t>
            </a:r>
            <a:r>
              <a:rPr lang="lv-LV" sz="2400" dirty="0">
                <a:solidFill>
                  <a:schemeClr val="tx1">
                    <a:lumMod val="65000"/>
                    <a:lumOff val="35000"/>
                  </a:schemeClr>
                </a:solidFill>
                <a:effectLst/>
                <a:latin typeface="Calibri" panose="020F0502020204030204" pitchFamily="34" charset="0"/>
                <a:ea typeface="MS Mincho" panose="02020609040205080304" pitchFamily="49" charset="-128"/>
                <a:cs typeface="Arial" panose="020B0604020202020204" pitchFamily="34" charset="0"/>
              </a:rPr>
              <a:t>lēdz uzņēmuma līgumu, bet var izmantot pakalpojuma līgumu, kuru slēdz ar VID reģistrētu pašnodarbinātu personu</a:t>
            </a:r>
            <a:r>
              <a:rPr lang="lv-LV" sz="2400" dirty="0">
                <a:solidFill>
                  <a:schemeClr val="tx1">
                    <a:lumMod val="65000"/>
                    <a:lumOff val="35000"/>
                  </a:schemeClr>
                </a:solidFill>
                <a:latin typeface="Calibri" panose="020F0502020204030204" pitchFamily="34" charset="0"/>
                <a:ea typeface="MS Mincho" panose="02020609040205080304" pitchFamily="49" charset="-128"/>
                <a:cs typeface="Arial" panose="020B0604020202020204" pitchFamily="34" charset="0"/>
              </a:rPr>
              <a:t>,</a:t>
            </a:r>
            <a:endParaRPr lang="lv-LV" sz="2400" dirty="0">
              <a:solidFill>
                <a:schemeClr val="tx1">
                  <a:lumMod val="65000"/>
                  <a:lumOff val="35000"/>
                </a:schemeClr>
              </a:solidFill>
              <a:effectLst/>
              <a:latin typeface="Calibri" panose="020F0502020204030204" pitchFamily="34" charset="0"/>
              <a:ea typeface="MS Mincho" panose="02020609040205080304" pitchFamily="49" charset="-128"/>
              <a:cs typeface="Arial" panose="020B0604020202020204" pitchFamily="34" charset="0"/>
            </a:endParaRPr>
          </a:p>
          <a:p>
            <a:pPr algn="just">
              <a:lnSpc>
                <a:spcPct val="115000"/>
              </a:lnSpc>
              <a:spcAft>
                <a:spcPts val="600"/>
              </a:spcAft>
              <a:buClr>
                <a:srgbClr val="C00000"/>
              </a:buClr>
              <a:buFont typeface="Wingdings" panose="05000000000000000000" pitchFamily="2" charset="2"/>
              <a:buChar char="Ø"/>
            </a:pPr>
            <a:r>
              <a:rPr lang="lv-LV" sz="2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mazvērtīgā inventāra iegādes izmaksas (</a:t>
            </a:r>
            <a:r>
              <a:rPr lang="lv-LV" sz="2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42.19</a:t>
            </a:r>
            <a:r>
              <a:rPr lang="lv-LV" sz="2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2" name="Slaida numura vietturis 1">
            <a:extLst>
              <a:ext uri="{FF2B5EF4-FFF2-40B4-BE49-F238E27FC236}">
                <a16:creationId xmlns:a16="http://schemas.microsoft.com/office/drawing/2014/main" id="{A41F82D2-1CBB-18CB-C194-ADDCFB8B6854}"/>
              </a:ext>
            </a:extLst>
          </p:cNvPr>
          <p:cNvSpPr>
            <a:spLocks noGrp="1"/>
          </p:cNvSpPr>
          <p:nvPr>
            <p:ph type="sldNum" sz="quarter" idx="12"/>
          </p:nvPr>
        </p:nvSpPr>
        <p:spPr/>
        <p:txBody>
          <a:bodyPr/>
          <a:lstStyle/>
          <a:p>
            <a:fld id="{D3BF1487-AE92-4A67-81CF-43703B5CD2F4}" type="slidenum">
              <a:rPr lang="lv-LV" smtClean="0"/>
              <a:t>11</a:t>
            </a:fld>
            <a:endParaRPr lang="lv-LV"/>
          </a:p>
        </p:txBody>
      </p:sp>
      <p:sp>
        <p:nvSpPr>
          <p:cNvPr id="6" name="TextBox 5">
            <a:extLst>
              <a:ext uri="{FF2B5EF4-FFF2-40B4-BE49-F238E27FC236}">
                <a16:creationId xmlns:a16="http://schemas.microsoft.com/office/drawing/2014/main" id="{55EA90A0-1723-32CC-3C43-067A532707D2}"/>
              </a:ext>
            </a:extLst>
          </p:cNvPr>
          <p:cNvSpPr txBox="1"/>
          <p:nvPr/>
        </p:nvSpPr>
        <p:spPr>
          <a:xfrm>
            <a:off x="6611814" y="2263350"/>
            <a:ext cx="4741985" cy="492122"/>
          </a:xfrm>
          <a:prstGeom prst="rect">
            <a:avLst/>
          </a:prstGeom>
          <a:noFill/>
          <a:ln w="28575">
            <a:solidFill>
              <a:srgbClr val="FFC000"/>
            </a:solidFill>
          </a:ln>
        </p:spPr>
        <p:txBody>
          <a:bodyPr wrap="square" rtlCol="0">
            <a:spAutoFit/>
          </a:bodyPr>
          <a:lstStyle/>
          <a:p>
            <a:pPr marL="0" marR="0" lvl="0" indent="0" algn="just" defTabSz="914400" rtl="0" eaLnBrk="1" fontAlgn="auto" latinLnBrk="0" hangingPunct="1">
              <a:lnSpc>
                <a:spcPct val="115000"/>
              </a:lnSpc>
              <a:spcBef>
                <a:spcPts val="1000"/>
              </a:spcBef>
              <a:spcAft>
                <a:spcPts val="600"/>
              </a:spcAft>
              <a:buClr>
                <a:srgbClr val="C00000"/>
              </a:buClr>
              <a:buSzTx/>
              <a:buFont typeface="Arial" panose="020B0604020202020204" pitchFamily="34" charset="0"/>
              <a:buNone/>
              <a:tabLst/>
              <a:defRPr/>
            </a:pPr>
            <a:r>
              <a:rPr kumimoji="0" lang="lv-LV" sz="24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MS Mincho" panose="02020609040205080304" pitchFamily="49" charset="-128"/>
                <a:cs typeface="Times New Roman" panose="02020603050405020304" pitchFamily="18" charset="0"/>
              </a:rPr>
              <a:t>Projekta īstenošanas termiņš 1 gads</a:t>
            </a:r>
          </a:p>
        </p:txBody>
      </p:sp>
      <p:sp>
        <p:nvSpPr>
          <p:cNvPr id="3" name="TextBox 2">
            <a:extLst>
              <a:ext uri="{FF2B5EF4-FFF2-40B4-BE49-F238E27FC236}">
                <a16:creationId xmlns:a16="http://schemas.microsoft.com/office/drawing/2014/main" id="{DE711975-FE39-2B46-47CE-C056CB07EF75}"/>
              </a:ext>
            </a:extLst>
          </p:cNvPr>
          <p:cNvSpPr txBox="1"/>
          <p:nvPr/>
        </p:nvSpPr>
        <p:spPr>
          <a:xfrm>
            <a:off x="6611815" y="2892299"/>
            <a:ext cx="4741985" cy="492122"/>
          </a:xfrm>
          <a:prstGeom prst="rect">
            <a:avLst/>
          </a:prstGeom>
          <a:noFill/>
          <a:ln w="28575">
            <a:solidFill>
              <a:srgbClr val="FFC000"/>
            </a:solidFill>
          </a:ln>
        </p:spPr>
        <p:txBody>
          <a:bodyPr wrap="square" rtlCol="0">
            <a:spAutoFit/>
          </a:bodyPr>
          <a:lstStyle/>
          <a:p>
            <a:pPr marL="0" marR="0" lvl="0" indent="0" algn="just" defTabSz="914400" rtl="0" eaLnBrk="1" fontAlgn="auto" latinLnBrk="0" hangingPunct="1">
              <a:lnSpc>
                <a:spcPct val="115000"/>
              </a:lnSpc>
              <a:spcBef>
                <a:spcPts val="1000"/>
              </a:spcBef>
              <a:spcAft>
                <a:spcPts val="600"/>
              </a:spcAft>
              <a:buClr>
                <a:srgbClr val="C00000"/>
              </a:buClr>
              <a:buSzTx/>
              <a:buFont typeface="Arial" panose="020B0604020202020204" pitchFamily="34" charset="0"/>
              <a:buNone/>
              <a:tabLst/>
              <a:defRPr/>
            </a:pPr>
            <a:r>
              <a:rPr kumimoji="0" lang="lv-LV" sz="24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MS Mincho" panose="02020609040205080304" pitchFamily="49" charset="-128"/>
                <a:cs typeface="Times New Roman" panose="02020603050405020304" pitchFamily="18" charset="0"/>
              </a:rPr>
              <a:t>Projektam nav uzraudzības perioda</a:t>
            </a:r>
          </a:p>
        </p:txBody>
      </p:sp>
      <p:sp>
        <p:nvSpPr>
          <p:cNvPr id="7" name="TextBox 6">
            <a:extLst>
              <a:ext uri="{FF2B5EF4-FFF2-40B4-BE49-F238E27FC236}">
                <a16:creationId xmlns:a16="http://schemas.microsoft.com/office/drawing/2014/main" id="{C5CF2F39-03F0-A1DF-FA1F-159280849F53}"/>
              </a:ext>
            </a:extLst>
          </p:cNvPr>
          <p:cNvSpPr txBox="1"/>
          <p:nvPr/>
        </p:nvSpPr>
        <p:spPr>
          <a:xfrm>
            <a:off x="1023164" y="5864228"/>
            <a:ext cx="10330636" cy="492122"/>
          </a:xfrm>
          <a:prstGeom prst="rect">
            <a:avLst/>
          </a:prstGeom>
          <a:noFill/>
          <a:ln w="28575">
            <a:solidFill>
              <a:srgbClr val="FFC000"/>
            </a:solidFill>
          </a:ln>
        </p:spPr>
        <p:txBody>
          <a:bodyPr wrap="square" rtlCol="0">
            <a:spAutoFit/>
          </a:bodyPr>
          <a:lstStyle/>
          <a:p>
            <a:pPr marL="0" marR="0" lvl="0" indent="0" algn="just" defTabSz="914400" rtl="0" eaLnBrk="1" fontAlgn="auto" latinLnBrk="0" hangingPunct="1">
              <a:lnSpc>
                <a:spcPct val="115000"/>
              </a:lnSpc>
              <a:spcBef>
                <a:spcPts val="1000"/>
              </a:spcBef>
              <a:spcAft>
                <a:spcPts val="600"/>
              </a:spcAft>
              <a:buClr>
                <a:srgbClr val="C00000"/>
              </a:buClr>
              <a:buSzTx/>
              <a:buFont typeface="Arial" panose="020B0604020202020204" pitchFamily="34" charset="0"/>
              <a:buNone/>
              <a:tabLst/>
              <a:defRPr/>
            </a:pPr>
            <a:r>
              <a:rPr kumimoji="0" lang="lv-LV" sz="24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MS Mincho" panose="02020609040205080304" pitchFamily="49" charset="-128"/>
                <a:cs typeface="Times New Roman" panose="02020603050405020304" pitchFamily="18" charset="0"/>
              </a:rPr>
              <a:t>Dalībniekus reģistrē uz MNF sagatavotas veidlapas, iekļaujot norādīto informāciju.</a:t>
            </a:r>
          </a:p>
        </p:txBody>
      </p:sp>
    </p:spTree>
    <p:extLst>
      <p:ext uri="{BB962C8B-B14F-4D97-AF65-F5344CB8AC3E}">
        <p14:creationId xmlns:p14="http://schemas.microsoft.com/office/powerpoint/2010/main" val="1309337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46964319-ECD3-B101-E118-EE0881463C13}"/>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F99AFA02-17F2-C656-4280-B7334EE1CFB5}"/>
              </a:ext>
            </a:extLst>
          </p:cNvPr>
          <p:cNvSpPr>
            <a:spLocks noGrp="1"/>
          </p:cNvSpPr>
          <p:nvPr>
            <p:ph type="title"/>
          </p:nvPr>
        </p:nvSpPr>
        <p:spPr>
          <a:xfrm>
            <a:off x="838200" y="365125"/>
            <a:ext cx="10515600" cy="892175"/>
          </a:xfrm>
          <a:solidFill>
            <a:srgbClr val="FFC000"/>
          </a:solidFill>
        </p:spPr>
        <p:txBody>
          <a:bodyPr>
            <a:normAutofit/>
          </a:bodyPr>
          <a:lstStyle/>
          <a:p>
            <a:pPr algn="ctr">
              <a:lnSpc>
                <a:spcPct val="107000"/>
              </a:lnSpc>
              <a:spcAft>
                <a:spcPts val="800"/>
              </a:spcAft>
            </a:pP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Tikai </a:t>
            </a:r>
            <a:r>
              <a:rPr lang="lv-LV" sz="3200" b="1" kern="0"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3.4.R </a:t>
            </a:r>
            <a:r>
              <a:rPr lang="lv-LV" sz="3200" b="1" kern="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Neat</a:t>
            </a: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tiecināmās izmaksas</a:t>
            </a:r>
            <a:endParaRPr lang="lv-LV" sz="3200" b="1" dirty="0">
              <a:solidFill>
                <a:schemeClr val="tx1">
                  <a:lumMod val="65000"/>
                  <a:lumOff val="35000"/>
                </a:schemeClr>
              </a:solidFill>
            </a:endParaRPr>
          </a:p>
        </p:txBody>
      </p:sp>
      <p:sp>
        <p:nvSpPr>
          <p:cNvPr id="5" name="Satura vietturis 4">
            <a:extLst>
              <a:ext uri="{FF2B5EF4-FFF2-40B4-BE49-F238E27FC236}">
                <a16:creationId xmlns:a16="http://schemas.microsoft.com/office/drawing/2014/main" id="{CB1BFDF2-BD7C-D4B4-B1BB-483CF841BAB6}"/>
              </a:ext>
            </a:extLst>
          </p:cNvPr>
          <p:cNvSpPr>
            <a:spLocks noGrp="1"/>
          </p:cNvSpPr>
          <p:nvPr>
            <p:ph idx="1"/>
          </p:nvPr>
        </p:nvSpPr>
        <p:spPr>
          <a:xfrm>
            <a:off x="838200" y="1985420"/>
            <a:ext cx="10515600" cy="3397114"/>
          </a:xfrm>
        </p:spPr>
        <p:txBody>
          <a:bodyPr>
            <a:noAutofit/>
          </a:bodyPr>
          <a:lstStyle/>
          <a:p>
            <a:pPr marL="0" indent="0" algn="just">
              <a:lnSpc>
                <a:spcPct val="107000"/>
              </a:lnSpc>
              <a:buNone/>
            </a:pPr>
            <a:r>
              <a:rPr lang="lv-LV" sz="24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36. </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Šo noteikumu </a:t>
            </a:r>
            <a:r>
              <a:rPr lang="lv-LV" sz="24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35.5. </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apakšpunktā minētās izmaksas neattiecas uz </a:t>
            </a:r>
            <a:r>
              <a:rPr lang="lv-LV" sz="2400" b="1"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pamatlīdzekļu iegādi</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un projektā, kurā paredzētas šo noteikumu </a:t>
            </a:r>
            <a:r>
              <a:rPr lang="lv-LV" sz="24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35.5. </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apakšpunktā minētās izmaksas, nav attiecināma pamatlīdzekļu iegāde.</a:t>
            </a:r>
          </a:p>
          <a:p>
            <a:pPr marL="0" indent="0">
              <a:lnSpc>
                <a:spcPct val="107000"/>
              </a:lnSpc>
              <a:buNone/>
            </a:pPr>
            <a:endParaRPr lang="lv-LV" sz="2400" kern="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0" indent="0" algn="just">
              <a:lnSpc>
                <a:spcPct val="107000"/>
              </a:lnSpc>
              <a:buNone/>
            </a:pPr>
            <a:r>
              <a:rPr lang="lv-LV" sz="24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37. </a:t>
            </a:r>
            <a:r>
              <a:rPr lang="lv-LV" sz="2400" kern="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r projektu saistītā personāla atalgojuma izmaksas</a:t>
            </a:r>
          </a:p>
          <a:p>
            <a:pPr algn="just">
              <a:lnSpc>
                <a:spcPct val="107000"/>
              </a:lnSpc>
              <a:buClr>
                <a:srgbClr val="C0000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izmaksas, ko izmanto projektos, kuros veido infrastruktūru - iegādājas pamatlīdzekļus vai būvē. </a:t>
            </a:r>
          </a:p>
          <a:p>
            <a:pPr>
              <a:lnSpc>
                <a:spcPct val="107000"/>
              </a:lnSpc>
              <a:buClr>
                <a:srgbClr val="C00000"/>
              </a:buClr>
              <a:buFont typeface="Wingdings" panose="05000000000000000000" pitchFamily="2" charset="2"/>
              <a:buChar char="Ø"/>
            </a:pPr>
            <a:endParaRPr lang="lv-LV" sz="2400" kern="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buClr>
                <a:srgbClr val="C00000"/>
              </a:buClr>
              <a:buFont typeface="Wingdings" panose="05000000000000000000" pitchFamily="2" charset="2"/>
              <a:buChar char="Ø"/>
            </a:pPr>
            <a:endPar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buNone/>
            </a:pPr>
            <a:endPar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2" name="Slaida numura vietturis 1">
            <a:extLst>
              <a:ext uri="{FF2B5EF4-FFF2-40B4-BE49-F238E27FC236}">
                <a16:creationId xmlns:a16="http://schemas.microsoft.com/office/drawing/2014/main" id="{41EC2432-8AB2-2230-9E58-362E1C4D659E}"/>
              </a:ext>
            </a:extLst>
          </p:cNvPr>
          <p:cNvSpPr>
            <a:spLocks noGrp="1"/>
          </p:cNvSpPr>
          <p:nvPr>
            <p:ph type="sldNum" sz="quarter" idx="12"/>
          </p:nvPr>
        </p:nvSpPr>
        <p:spPr/>
        <p:txBody>
          <a:bodyPr/>
          <a:lstStyle/>
          <a:p>
            <a:fld id="{D3BF1487-AE92-4A67-81CF-43703B5CD2F4}" type="slidenum">
              <a:rPr lang="lv-LV" smtClean="0"/>
              <a:t>12</a:t>
            </a:fld>
            <a:endParaRPr lang="lv-LV"/>
          </a:p>
        </p:txBody>
      </p:sp>
    </p:spTree>
    <p:extLst>
      <p:ext uri="{BB962C8B-B14F-4D97-AF65-F5344CB8AC3E}">
        <p14:creationId xmlns:p14="http://schemas.microsoft.com/office/powerpoint/2010/main" val="502282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E3DFF027-EBD1-BB64-80F7-64FD301265E2}"/>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C5407FD2-C60B-7B97-ECB9-299DED0230E1}"/>
              </a:ext>
            </a:extLst>
          </p:cNvPr>
          <p:cNvSpPr>
            <a:spLocks noGrp="1"/>
          </p:cNvSpPr>
          <p:nvPr>
            <p:ph type="title"/>
          </p:nvPr>
        </p:nvSpPr>
        <p:spPr>
          <a:xfrm>
            <a:off x="838200" y="365125"/>
            <a:ext cx="10515600" cy="892175"/>
          </a:xfrm>
          <a:solidFill>
            <a:srgbClr val="FFC000"/>
          </a:solidFill>
        </p:spPr>
        <p:txBody>
          <a:bodyPr>
            <a:normAutofit/>
          </a:bodyPr>
          <a:lstStyle/>
          <a:p>
            <a:pPr algn="ctr">
              <a:lnSpc>
                <a:spcPct val="107000"/>
              </a:lnSpc>
              <a:spcAft>
                <a:spcPts val="800"/>
              </a:spcAft>
            </a:pP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3.1.R un 3.4.R Attiecināmās izmaksas</a:t>
            </a:r>
            <a:endParaRPr lang="lv-LV" sz="3200" dirty="0">
              <a:solidFill>
                <a:schemeClr val="tx1">
                  <a:lumMod val="65000"/>
                  <a:lumOff val="35000"/>
                </a:schemeClr>
              </a:solidFill>
            </a:endParaRPr>
          </a:p>
        </p:txBody>
      </p:sp>
      <p:sp>
        <p:nvSpPr>
          <p:cNvPr id="5" name="Satura vietturis 4">
            <a:extLst>
              <a:ext uri="{FF2B5EF4-FFF2-40B4-BE49-F238E27FC236}">
                <a16:creationId xmlns:a16="http://schemas.microsoft.com/office/drawing/2014/main" id="{2D5E6062-1EC9-F930-6973-CF93B6A4F2B4}"/>
              </a:ext>
            </a:extLst>
          </p:cNvPr>
          <p:cNvSpPr>
            <a:spLocks noGrp="1"/>
          </p:cNvSpPr>
          <p:nvPr>
            <p:ph idx="1"/>
          </p:nvPr>
        </p:nvSpPr>
        <p:spPr>
          <a:xfrm>
            <a:off x="838200" y="1547880"/>
            <a:ext cx="10515600" cy="5099105"/>
          </a:xfrm>
        </p:spPr>
        <p:txBody>
          <a:bodyPr>
            <a:noAutofit/>
          </a:bodyPr>
          <a:lstStyle/>
          <a:p>
            <a:pPr marL="0" indent="0" algn="just">
              <a:lnSpc>
                <a:spcPct val="107000"/>
              </a:lnSpc>
              <a:buNone/>
            </a:pPr>
            <a:r>
              <a:rPr lang="lv-LV" sz="2400" b="1" kern="100" dirty="0">
                <a:solidFill>
                  <a:srgbClr val="C00000"/>
                </a:solidFill>
                <a:latin typeface="Calibri" panose="020F0502020204030204" pitchFamily="34" charset="0"/>
                <a:ea typeface="Calibri" panose="020F0502020204030204" pitchFamily="34" charset="0"/>
                <a:cs typeface="Calibri" panose="020F0502020204030204" pitchFamily="34" charset="0"/>
              </a:rPr>
              <a:t>35.7. </a:t>
            </a:r>
            <a:r>
              <a:rPr lang="lv-LV" sz="2400" kern="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Projekta iesnieguma </a:t>
            </a:r>
            <a:r>
              <a:rPr lang="lv-LV" sz="2400" b="1" kern="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sagatavošanas izmaksas </a:t>
            </a:r>
            <a:r>
              <a:rPr lang="lv-LV" sz="2400" kern="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un </a:t>
            </a:r>
            <a:r>
              <a:rPr lang="lv-LV" sz="2400" b="1" kern="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vispārējās izmaksas </a:t>
            </a:r>
            <a:r>
              <a:rPr lang="lv-LV" sz="2400" kern="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(t.sk. arhitektu, inženieru honorāri, ekspertīzes, būvuzraudzības un autoruzraudzības, tehniski ekonomiskā pamatojuma izstrāde, kā arī būvniecības gadījumā maksa par nomas līguma reģistrāciju zemesgrāmatā).</a:t>
            </a:r>
          </a:p>
          <a:p>
            <a:pPr marL="0" indent="0">
              <a:lnSpc>
                <a:spcPct val="107000"/>
              </a:lnSpc>
              <a:buNone/>
            </a:pPr>
            <a:endParaRPr lang="lv-LV" sz="2400" b="1" kern="1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buNone/>
            </a:pPr>
            <a:endParaRPr lang="lv-LV" sz="2400" b="1" kern="1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buNone/>
            </a:pPr>
            <a:endParaRPr lang="lv-LV" sz="2400" b="1" kern="1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buNone/>
            </a:pPr>
            <a:endParaRPr lang="lv-LV" sz="2400" b="1" kern="1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marL="0" indent="0" algn="just">
              <a:lnSpc>
                <a:spcPct val="107000"/>
              </a:lnSpc>
              <a:buNone/>
            </a:pPr>
            <a:r>
              <a:rPr lang="lv-LV" sz="24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38. </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Attiecināms ir pievienotās vērtības nodoklis (</a:t>
            </a:r>
            <a:r>
              <a:rPr lang="lv-LV" sz="2400" b="1"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PVN</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ja to nav tiesību atskaitīt no valsts budžetā maksājamās nodokļa summas kā priekšnodokli normatīvajos aktos par pievienotās vērtības nodokli noteiktajā kārtībā.</a:t>
            </a:r>
          </a:p>
        </p:txBody>
      </p:sp>
      <p:sp>
        <p:nvSpPr>
          <p:cNvPr id="2" name="Slaida numura vietturis 1">
            <a:extLst>
              <a:ext uri="{FF2B5EF4-FFF2-40B4-BE49-F238E27FC236}">
                <a16:creationId xmlns:a16="http://schemas.microsoft.com/office/drawing/2014/main" id="{12C6792B-371B-9B01-CB35-AFA09CBC5705}"/>
              </a:ext>
            </a:extLst>
          </p:cNvPr>
          <p:cNvSpPr>
            <a:spLocks noGrp="1"/>
          </p:cNvSpPr>
          <p:nvPr>
            <p:ph type="sldNum" sz="quarter" idx="12"/>
          </p:nvPr>
        </p:nvSpPr>
        <p:spPr/>
        <p:txBody>
          <a:bodyPr/>
          <a:lstStyle/>
          <a:p>
            <a:fld id="{D3BF1487-AE92-4A67-81CF-43703B5CD2F4}" type="slidenum">
              <a:rPr lang="lv-LV" smtClean="0"/>
              <a:t>13</a:t>
            </a:fld>
            <a:endParaRPr lang="lv-LV"/>
          </a:p>
        </p:txBody>
      </p:sp>
      <p:sp>
        <p:nvSpPr>
          <p:cNvPr id="6" name="TextBox 5">
            <a:extLst>
              <a:ext uri="{FF2B5EF4-FFF2-40B4-BE49-F238E27FC236}">
                <a16:creationId xmlns:a16="http://schemas.microsoft.com/office/drawing/2014/main" id="{51990A03-204A-2BCE-0BAE-C936D59038E2}"/>
              </a:ext>
            </a:extLst>
          </p:cNvPr>
          <p:cNvSpPr txBox="1"/>
          <p:nvPr/>
        </p:nvSpPr>
        <p:spPr>
          <a:xfrm>
            <a:off x="6415454" y="2908753"/>
            <a:ext cx="4390292" cy="2086725"/>
          </a:xfrm>
          <a:prstGeom prst="rect">
            <a:avLst/>
          </a:prstGeom>
          <a:noFill/>
          <a:ln w="28575">
            <a:solidFill>
              <a:srgbClr val="FFC000"/>
            </a:solidFill>
          </a:ln>
        </p:spPr>
        <p:txBody>
          <a:bodyPr wrap="square" rtlCol="0">
            <a:spAutoFit/>
          </a:bodyPr>
          <a:lstStyle/>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ZM apstiprinātais vienotās likmes finansējums ir </a:t>
            </a: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konstants lielums</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a:t>
            </a: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lang="lv-LV" sz="2400" dirty="0">
                <a:solidFill>
                  <a:schemeClr val="tx1">
                    <a:lumMod val="65000"/>
                    <a:lumOff val="35000"/>
                  </a:schemeClr>
                </a:solidFill>
                <a:latin typeface="Calibri"/>
              </a:rPr>
              <a:t>Sagatavošanas </a:t>
            </a:r>
            <a:r>
              <a:rPr lang="lv-LV" sz="2400" dirty="0" err="1">
                <a:solidFill>
                  <a:schemeClr val="tx1">
                    <a:lumMod val="65000"/>
                    <a:lumOff val="35000"/>
                  </a:schemeClr>
                </a:solidFill>
                <a:latin typeface="Calibri"/>
              </a:rPr>
              <a:t>izm</a:t>
            </a:r>
            <a:r>
              <a:rPr lang="lv-LV" sz="2400" dirty="0">
                <a:solidFill>
                  <a:schemeClr val="tx1">
                    <a:lumMod val="65000"/>
                    <a:lumOff val="35000"/>
                  </a:schemeClr>
                </a:solidFill>
                <a:latin typeface="Calibri"/>
              </a:rPr>
              <a:t>. – 1.8% </a:t>
            </a: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Vispārējām </a:t>
            </a:r>
            <a:r>
              <a:rPr kumimoji="0" lang="lv-LV" sz="2400" i="0" u="none" strike="noStrike" kern="1200" cap="none" spc="0" normalizeH="0" baseline="0" noProof="0" dirty="0" err="1">
                <a:ln>
                  <a:noFill/>
                </a:ln>
                <a:solidFill>
                  <a:schemeClr val="tx1">
                    <a:lumMod val="65000"/>
                    <a:lumOff val="35000"/>
                  </a:schemeClr>
                </a:solidFill>
                <a:effectLst/>
                <a:uLnTx/>
                <a:uFillTx/>
                <a:latin typeface="Calibri"/>
                <a:ea typeface="+mn-ea"/>
                <a:cs typeface="+mn-cs"/>
              </a:rPr>
              <a:t>izm</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 </a:t>
            </a:r>
            <a:r>
              <a:rPr kumimoji="0" lang="lv-LV" sz="240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3% </a:t>
            </a:r>
            <a:r>
              <a:rPr kumimoji="0" lang="lv-LV" sz="2400" i="0" u="none" strike="noStrike" kern="1200" cap="none" spc="0" normalizeH="0" baseline="0" noProof="0" dirty="0">
                <a:ln>
                  <a:noFill/>
                </a:ln>
                <a:solidFill>
                  <a:schemeClr val="tx1">
                    <a:lumMod val="65000"/>
                    <a:lumOff val="35000"/>
                  </a:schemeClr>
                </a:solidFill>
                <a:effectLst/>
                <a:uLnTx/>
                <a:uFillTx/>
                <a:latin typeface="Times New Roman" panose="02020603050405020304" pitchFamily="18" charset="0"/>
                <a:cs typeface="Times New Roman" panose="02020603050405020304" pitchFamily="18" charset="0"/>
              </a:rPr>
              <a:t>→</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   attiecināmas, ja ir būvprojekts</a:t>
            </a:r>
          </a:p>
        </p:txBody>
      </p:sp>
      <p:sp>
        <p:nvSpPr>
          <p:cNvPr id="9" name="TextBox 8">
            <a:extLst>
              <a:ext uri="{FF2B5EF4-FFF2-40B4-BE49-F238E27FC236}">
                <a16:creationId xmlns:a16="http://schemas.microsoft.com/office/drawing/2014/main" id="{78F8F1DA-9AE7-1FBE-58B6-6E565933EEB4}"/>
              </a:ext>
            </a:extLst>
          </p:cNvPr>
          <p:cNvSpPr txBox="1"/>
          <p:nvPr/>
        </p:nvSpPr>
        <p:spPr>
          <a:xfrm>
            <a:off x="929053" y="3647417"/>
            <a:ext cx="4847494" cy="1348061"/>
          </a:xfrm>
          <a:prstGeom prst="rect">
            <a:avLst/>
          </a:prstGeom>
          <a:noFill/>
          <a:ln w="28575">
            <a:solidFill>
              <a:srgbClr val="FFC000"/>
            </a:solidFill>
          </a:ln>
        </p:spPr>
        <p:txBody>
          <a:bodyPr wrap="square" rtlCol="0">
            <a:spAutoFit/>
          </a:bodyPr>
          <a:lstStyle/>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i="0" u="none" strike="noStrike" kern="1200" cap="none" spc="0" normalizeH="0" baseline="0" noProof="0" dirty="0" err="1">
                <a:ln>
                  <a:noFill/>
                </a:ln>
                <a:solidFill>
                  <a:schemeClr val="tx1">
                    <a:lumMod val="65000"/>
                    <a:lumOff val="35000"/>
                  </a:schemeClr>
                </a:solidFill>
                <a:effectLst/>
                <a:uLnTx/>
                <a:uFillTx/>
                <a:latin typeface="Calibri"/>
                <a:ea typeface="+mn-ea"/>
                <a:cs typeface="+mn-cs"/>
              </a:rPr>
              <a:t>Proj</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 izmaksu summa*1.8/100=</a:t>
            </a: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Y</a:t>
            </a: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Y</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 + </a:t>
            </a: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citas </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projekta izmaksas = 100% </a:t>
            </a:r>
            <a:r>
              <a:rPr kumimoji="0" lang="lv-LV" sz="2400" i="0" u="none" strike="noStrike" kern="1200" cap="none" spc="0" normalizeH="0" baseline="0" noProof="0" dirty="0">
                <a:ln>
                  <a:noFill/>
                </a:ln>
                <a:solidFill>
                  <a:schemeClr val="tx1">
                    <a:lumMod val="65000"/>
                    <a:lumOff val="35000"/>
                  </a:schemeClr>
                </a:solidFill>
                <a:effectLst/>
                <a:uLnTx/>
                <a:uFillTx/>
                <a:latin typeface="Times New Roman" panose="02020603050405020304" pitchFamily="18" charset="0"/>
                <a:cs typeface="Times New Roman" panose="02020603050405020304" pitchFamily="18" charset="0"/>
              </a:rPr>
              <a:t>→</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 </a:t>
            </a: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lang="lv-LV" sz="2400" dirty="0">
                <a:solidFill>
                  <a:schemeClr val="tx1">
                    <a:lumMod val="65000"/>
                    <a:lumOff val="35000"/>
                  </a:schemeClr>
                </a:solidFill>
                <a:latin typeface="Calibri"/>
              </a:rPr>
              <a:t>100% ir līdz 12 000 vai līdz 1100 EUR.</a:t>
            </a: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Tree>
    <p:extLst>
      <p:ext uri="{BB962C8B-B14F-4D97-AF65-F5344CB8AC3E}">
        <p14:creationId xmlns:p14="http://schemas.microsoft.com/office/powerpoint/2010/main" val="607067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5503B820-A356-B73F-F031-A936CE845D4C}"/>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4912F9B2-6B23-6BC9-038D-9D46B79722A0}"/>
              </a:ext>
            </a:extLst>
          </p:cNvPr>
          <p:cNvSpPr>
            <a:spLocks noGrp="1"/>
          </p:cNvSpPr>
          <p:nvPr>
            <p:ph type="title"/>
          </p:nvPr>
        </p:nvSpPr>
        <p:spPr>
          <a:xfrm>
            <a:off x="838200" y="365125"/>
            <a:ext cx="10515600" cy="892175"/>
          </a:xfrm>
          <a:solidFill>
            <a:srgbClr val="FFC000"/>
          </a:solidFill>
        </p:spPr>
        <p:txBody>
          <a:bodyPr>
            <a:normAutofit/>
          </a:bodyPr>
          <a:lstStyle/>
          <a:p>
            <a:pPr algn="ctr">
              <a:lnSpc>
                <a:spcPct val="107000"/>
              </a:lnSpc>
              <a:spcAft>
                <a:spcPts val="800"/>
              </a:spcAft>
            </a:pP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Attiecināmās un neattiecināmās izmaksas</a:t>
            </a:r>
            <a:endParaRPr lang="lv-LV" sz="3200" dirty="0">
              <a:solidFill>
                <a:schemeClr val="tx1">
                  <a:lumMod val="65000"/>
                  <a:lumOff val="35000"/>
                </a:schemeClr>
              </a:solidFill>
            </a:endParaRPr>
          </a:p>
        </p:txBody>
      </p:sp>
      <p:sp>
        <p:nvSpPr>
          <p:cNvPr id="5" name="Satura vietturis 4">
            <a:extLst>
              <a:ext uri="{FF2B5EF4-FFF2-40B4-BE49-F238E27FC236}">
                <a16:creationId xmlns:a16="http://schemas.microsoft.com/office/drawing/2014/main" id="{B38604D6-DAF7-A89A-97E7-4BAF3602AD39}"/>
              </a:ext>
            </a:extLst>
          </p:cNvPr>
          <p:cNvSpPr>
            <a:spLocks noGrp="1"/>
          </p:cNvSpPr>
          <p:nvPr>
            <p:ph idx="1"/>
          </p:nvPr>
        </p:nvSpPr>
        <p:spPr>
          <a:xfrm>
            <a:off x="838200" y="1750538"/>
            <a:ext cx="10515600" cy="4517889"/>
          </a:xfrm>
        </p:spPr>
        <p:txBody>
          <a:bodyPr>
            <a:noAutofit/>
          </a:bodyPr>
          <a:lstStyle/>
          <a:p>
            <a:pPr marL="0" indent="0" algn="just">
              <a:lnSpc>
                <a:spcPct val="107000"/>
              </a:lnSpc>
              <a:buNone/>
            </a:pPr>
            <a:r>
              <a:rPr lang="lv-LV" sz="22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40. </a:t>
            </a:r>
            <a:r>
              <a:rPr lang="lv-LV" sz="22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Ja atbalsta pretendents </a:t>
            </a:r>
            <a:r>
              <a:rPr lang="lv-LV" sz="2200" b="1"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neparedz publisko finansējumu iekārtu uzstādīšanai</a:t>
            </a:r>
            <a:r>
              <a:rPr lang="lv-LV" sz="22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publisko finansējumu par attiecīgajām iekārtām saņem tikai pēc to nodošanas ekspluatācijā un apliecinošu dokumentu iesniegšanas LAD.</a:t>
            </a:r>
            <a:endParaRPr lang="lv-LV" sz="2200" kern="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0" indent="0" algn="just">
              <a:lnSpc>
                <a:spcPct val="107000"/>
              </a:lnSpc>
              <a:buNone/>
            </a:pPr>
            <a:r>
              <a:rPr lang="lv-LV" sz="22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41. </a:t>
            </a:r>
            <a:r>
              <a:rPr lang="lv-LV" sz="22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Ja projektā finansējums ir paredzēts tikai būvniecības izmaksām, bet nav paredzēts ēku un telpu aprīkošanas,</a:t>
            </a:r>
            <a:r>
              <a:rPr lang="lv-LV" sz="2200" b="1"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iekārtu un aprīkojuma iegādes un uzstādīšanas izmaksām</a:t>
            </a:r>
            <a:r>
              <a:rPr lang="lv-LV" sz="22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atbalsta saņēmējs pēdējo maksājuma pieprasījumu LAD iesniedz pēc ēku un telpu aprīkošanas, iekārtu un aprīkojuma iegādes un uzstādīšanas, kad ir iespējama funkcionāla telpu un teritorijas izmantošana.</a:t>
            </a:r>
            <a:endParaRPr lang="lv-LV" sz="2200" kern="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0" indent="0" algn="just">
              <a:lnSpc>
                <a:spcPct val="107000"/>
              </a:lnSpc>
              <a:buNone/>
            </a:pPr>
            <a:r>
              <a:rPr lang="lv-LV" sz="22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43. </a:t>
            </a:r>
            <a:r>
              <a:rPr lang="lv-LV" sz="22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Izmaksas, kas pēc LAD novērtējuma </a:t>
            </a:r>
            <a:r>
              <a:rPr lang="lv-LV" sz="2200" b="1"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pārsniedz vidējās tirgus izmaksas</a:t>
            </a:r>
            <a:r>
              <a:rPr lang="lv-LV" sz="22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kā arī aktivitāšu īstenošanas un mērķu sasniegšanas </a:t>
            </a:r>
            <a:r>
              <a:rPr lang="lv-LV" sz="2200" b="1"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laika grafika noteiktajā termiņā nepabeigto </a:t>
            </a:r>
            <a:r>
              <a:rPr lang="lv-LV" sz="22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darbu izmaksas uzskata par neattiecināmajām izmaksām.</a:t>
            </a:r>
          </a:p>
        </p:txBody>
      </p:sp>
      <p:sp>
        <p:nvSpPr>
          <p:cNvPr id="2" name="Slaida numura vietturis 1">
            <a:extLst>
              <a:ext uri="{FF2B5EF4-FFF2-40B4-BE49-F238E27FC236}">
                <a16:creationId xmlns:a16="http://schemas.microsoft.com/office/drawing/2014/main" id="{030047E7-42CF-4472-0C5E-367AB7299172}"/>
              </a:ext>
            </a:extLst>
          </p:cNvPr>
          <p:cNvSpPr>
            <a:spLocks noGrp="1"/>
          </p:cNvSpPr>
          <p:nvPr>
            <p:ph type="sldNum" sz="quarter" idx="12"/>
          </p:nvPr>
        </p:nvSpPr>
        <p:spPr/>
        <p:txBody>
          <a:bodyPr/>
          <a:lstStyle/>
          <a:p>
            <a:fld id="{D3BF1487-AE92-4A67-81CF-43703B5CD2F4}" type="slidenum">
              <a:rPr lang="lv-LV" smtClean="0"/>
              <a:t>14</a:t>
            </a:fld>
            <a:endParaRPr lang="lv-LV"/>
          </a:p>
        </p:txBody>
      </p:sp>
    </p:spTree>
    <p:extLst>
      <p:ext uri="{BB962C8B-B14F-4D97-AF65-F5344CB8AC3E}">
        <p14:creationId xmlns:p14="http://schemas.microsoft.com/office/powerpoint/2010/main" val="2661254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04938-B8C2-A255-A178-1E9803A29155}"/>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4D63E3AE-61AB-E886-62EE-14274AA457E3}"/>
              </a:ext>
            </a:extLst>
          </p:cNvPr>
          <p:cNvSpPr>
            <a:spLocks noGrp="1"/>
          </p:cNvSpPr>
          <p:nvPr>
            <p:ph type="title"/>
          </p:nvPr>
        </p:nvSpPr>
        <p:spPr>
          <a:xfrm>
            <a:off x="838200" y="220478"/>
            <a:ext cx="10515600" cy="877481"/>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err="1">
                <a:solidFill>
                  <a:srgbClr val="E7E6E6">
                    <a:lumMod val="50000"/>
                  </a:srgbClr>
                </a:solidFill>
                <a:latin typeface="Calibri" panose="020F0502020204030204"/>
              </a:rPr>
              <a:t>NEa</a:t>
            </a:r>
            <a:r>
              <a:rPr kumimoji="0" lang="lv-LV" sz="3200" b="1" i="0" u="none" strike="noStrike" kern="1200" cap="none" spc="0" normalizeH="0" baseline="0" noProof="0" dirty="0" err="1">
                <a:ln>
                  <a:noFill/>
                </a:ln>
                <a:solidFill>
                  <a:srgbClr val="E7E6E6">
                    <a:lumMod val="50000"/>
                  </a:srgbClr>
                </a:solidFill>
                <a:effectLst/>
                <a:uLnTx/>
                <a:uFillTx/>
                <a:latin typeface="Calibri" panose="020F0502020204030204"/>
                <a:ea typeface="+mj-ea"/>
                <a:cs typeface="+mj-cs"/>
              </a:rPr>
              <a:t>ttiecināmās</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izmaksas</a:t>
            </a:r>
            <a:endParaRPr lang="lv-LV" sz="3200" b="1" dirty="0">
              <a:solidFill>
                <a:srgbClr val="00B050"/>
              </a:solidFill>
            </a:endParaRPr>
          </a:p>
        </p:txBody>
      </p:sp>
      <p:sp>
        <p:nvSpPr>
          <p:cNvPr id="9" name="Satura vietturis 8">
            <a:extLst>
              <a:ext uri="{FF2B5EF4-FFF2-40B4-BE49-F238E27FC236}">
                <a16:creationId xmlns:a16="http://schemas.microsoft.com/office/drawing/2014/main" id="{5852BC42-9E29-C169-7EA6-C877CD5F4456}"/>
              </a:ext>
            </a:extLst>
          </p:cNvPr>
          <p:cNvSpPr>
            <a:spLocks noGrp="1"/>
          </p:cNvSpPr>
          <p:nvPr>
            <p:ph idx="1"/>
          </p:nvPr>
        </p:nvSpPr>
        <p:spPr>
          <a:xfrm>
            <a:off x="838200" y="1343818"/>
            <a:ext cx="10298051" cy="5136881"/>
          </a:xfrm>
        </p:spPr>
        <p:txBody>
          <a:bodyPr>
            <a:normAutofit lnSpcReduction="10000"/>
          </a:bodyPr>
          <a:lstStyle/>
          <a:p>
            <a:pPr marL="0" indent="0" algn="just">
              <a:buClr>
                <a:srgbClr val="C00000"/>
              </a:buClr>
              <a:buNone/>
            </a:pPr>
            <a:r>
              <a:rPr lang="lv-LV" sz="2400" b="1" dirty="0">
                <a:solidFill>
                  <a:srgbClr val="C00000"/>
                </a:solidFill>
              </a:rPr>
              <a:t>43. </a:t>
            </a:r>
            <a:r>
              <a:rPr lang="lv-LV" sz="2400" dirty="0">
                <a:solidFill>
                  <a:schemeClr val="tx1">
                    <a:lumMod val="65000"/>
                    <a:lumOff val="35000"/>
                  </a:schemeClr>
                </a:solidFill>
              </a:rPr>
              <a:t>Par neattiecināmajām izmaksām uzskata</a:t>
            </a:r>
          </a:p>
          <a:p>
            <a:pPr algn="just">
              <a:buClr>
                <a:srgbClr val="C00000"/>
              </a:buClr>
              <a:buFont typeface="Wingdings" panose="05000000000000000000" pitchFamily="2" charset="2"/>
              <a:buChar char="Ø"/>
            </a:pPr>
            <a:r>
              <a:rPr lang="lv-LV" sz="2400" dirty="0">
                <a:solidFill>
                  <a:schemeClr val="tx1">
                    <a:lumMod val="65000"/>
                    <a:lumOff val="35000"/>
                  </a:schemeClr>
                </a:solidFill>
              </a:rPr>
              <a:t>izmaksas, kas pēc LAD novērtējuma pārsniedz vidējās tirgus izmaksas, </a:t>
            </a:r>
          </a:p>
          <a:p>
            <a:pPr algn="just">
              <a:buClr>
                <a:srgbClr val="C00000"/>
              </a:buClr>
              <a:buFont typeface="Wingdings" panose="05000000000000000000" pitchFamily="2" charset="2"/>
              <a:buChar char="Ø"/>
            </a:pPr>
            <a:r>
              <a:rPr lang="lv-LV" sz="2400" dirty="0">
                <a:solidFill>
                  <a:schemeClr val="tx1">
                    <a:lumMod val="65000"/>
                    <a:lumOff val="35000"/>
                  </a:schemeClr>
                </a:solidFill>
              </a:rPr>
              <a:t>kā arī aktivitāšu īstenošanas un mērķu sasniegšanas laika grafika noteiktajā termiņā nepabeigto darbu izmaksas.</a:t>
            </a:r>
          </a:p>
          <a:p>
            <a:pPr marL="0" indent="0" algn="just">
              <a:buClr>
                <a:srgbClr val="C00000"/>
              </a:buClr>
              <a:buNone/>
            </a:pPr>
            <a:endParaRPr lang="lv-LV" sz="2400" dirty="0">
              <a:solidFill>
                <a:srgbClr val="001489"/>
              </a:solidFill>
            </a:endParaRPr>
          </a:p>
          <a:p>
            <a:pPr marL="914400" lvl="2" indent="0" algn="just">
              <a:buClr>
                <a:srgbClr val="C00000"/>
              </a:buClr>
              <a:buNone/>
            </a:pPr>
            <a:r>
              <a:rPr lang="lv-LV" sz="2400" b="1" dirty="0">
                <a:solidFill>
                  <a:srgbClr val="00B050"/>
                </a:solidFill>
              </a:rPr>
              <a:t>MKN 113 28. </a:t>
            </a:r>
            <a:r>
              <a:rPr lang="lv-LV" sz="2400" dirty="0">
                <a:solidFill>
                  <a:srgbClr val="001489"/>
                </a:solidFill>
              </a:rPr>
              <a:t>Atbalsta saņēmējs projekta īstenošanas gaitā nekavējoties informē LAD:</a:t>
            </a:r>
          </a:p>
          <a:p>
            <a:pPr marL="0" indent="0" algn="just">
              <a:buClr>
                <a:srgbClr val="C00000"/>
              </a:buClr>
              <a:buNone/>
            </a:pPr>
            <a:r>
              <a:rPr lang="lv-LV" sz="2400" b="1" dirty="0">
                <a:solidFill>
                  <a:srgbClr val="00B050"/>
                </a:solidFill>
              </a:rPr>
              <a:t>28.1. </a:t>
            </a:r>
            <a:r>
              <a:rPr lang="lv-LV" sz="2400" dirty="0">
                <a:solidFill>
                  <a:srgbClr val="001489"/>
                </a:solidFill>
              </a:rPr>
              <a:t>par nepieciešamību īstenot darbības, kas nav paredzētas projekta iesniegumā, bet ir saistītas ar projekta īstenošanu, kā arī par apstākļiem, kuru dēļ projektu nav iespējams īstenot. </a:t>
            </a:r>
          </a:p>
          <a:p>
            <a:pPr algn="just">
              <a:buClr>
                <a:srgbClr val="C00000"/>
              </a:buClr>
              <a:buFont typeface="Wingdings" panose="05000000000000000000" pitchFamily="2" charset="2"/>
              <a:buChar char="Ø"/>
            </a:pPr>
            <a:r>
              <a:rPr lang="lv-LV" sz="2400" dirty="0">
                <a:solidFill>
                  <a:srgbClr val="001489"/>
                </a:solidFill>
              </a:rPr>
              <a:t>Projektā neparedzētās darbības var uzsākt tikai pēc LAD saskaņojuma;</a:t>
            </a:r>
          </a:p>
          <a:p>
            <a:pPr marL="0" indent="0" algn="just">
              <a:buClr>
                <a:srgbClr val="C00000"/>
              </a:buClr>
              <a:buNone/>
            </a:pPr>
            <a:r>
              <a:rPr lang="lv-LV" sz="2400" b="1" dirty="0">
                <a:solidFill>
                  <a:srgbClr val="00B050"/>
                </a:solidFill>
              </a:rPr>
              <a:t>28.2. </a:t>
            </a:r>
            <a:r>
              <a:rPr lang="lv-LV" sz="2400" dirty="0">
                <a:solidFill>
                  <a:srgbClr val="001489"/>
                </a:solidFill>
              </a:rPr>
              <a:t>ja ir mainījusies atbalsta saņēmēja atbilstība atbalsta saņemšanas nosacījumiem.</a:t>
            </a:r>
          </a:p>
        </p:txBody>
      </p:sp>
      <p:sp>
        <p:nvSpPr>
          <p:cNvPr id="8" name="TextBox 7">
            <a:extLst>
              <a:ext uri="{FF2B5EF4-FFF2-40B4-BE49-F238E27FC236}">
                <a16:creationId xmlns:a16="http://schemas.microsoft.com/office/drawing/2014/main" id="{8A229E06-B1FD-3A87-13AA-D21205235612}"/>
              </a:ext>
            </a:extLst>
          </p:cNvPr>
          <p:cNvSpPr txBox="1"/>
          <p:nvPr/>
        </p:nvSpPr>
        <p:spPr>
          <a:xfrm>
            <a:off x="10951521" y="5592932"/>
            <a:ext cx="184730"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srgbClr val="001489"/>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3952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64C48385-29C7-A149-7407-E908AC5A8E5B}"/>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FD006FBB-FAF3-F60A-7695-8E8A6EE9F9BF}"/>
              </a:ext>
            </a:extLst>
          </p:cNvPr>
          <p:cNvSpPr>
            <a:spLocks noGrp="1"/>
          </p:cNvSpPr>
          <p:nvPr>
            <p:ph type="title"/>
          </p:nvPr>
        </p:nvSpPr>
        <p:spPr>
          <a:xfrm>
            <a:off x="838200" y="229242"/>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Pavaddokumenti, kurus iesniedz ar projekta iesniegumu</a:t>
            </a:r>
            <a:endParaRPr lang="lv-LV" sz="3200" dirty="0">
              <a:solidFill>
                <a:srgbClr val="C00000"/>
              </a:solidFill>
            </a:endParaRPr>
          </a:p>
        </p:txBody>
      </p:sp>
      <p:sp>
        <p:nvSpPr>
          <p:cNvPr id="5" name="Satura vietturis 4">
            <a:extLst>
              <a:ext uri="{FF2B5EF4-FFF2-40B4-BE49-F238E27FC236}">
                <a16:creationId xmlns:a16="http://schemas.microsoft.com/office/drawing/2014/main" id="{F3C909DF-35FA-DB10-BC6E-FE57AF3BBFB0}"/>
              </a:ext>
            </a:extLst>
          </p:cNvPr>
          <p:cNvSpPr>
            <a:spLocks noGrp="1"/>
          </p:cNvSpPr>
          <p:nvPr>
            <p:ph idx="1"/>
          </p:nvPr>
        </p:nvSpPr>
        <p:spPr>
          <a:xfrm>
            <a:off x="838200" y="1248475"/>
            <a:ext cx="10515600" cy="5241972"/>
          </a:xfrm>
        </p:spPr>
        <p:txBody>
          <a:bodyPr>
            <a:noAutofit/>
          </a:bodyPr>
          <a:lstStyle/>
          <a:p>
            <a:pPr marL="0" marR="0" lvl="0" indent="0" algn="just" defTabSz="914400" rtl="0" eaLnBrk="1" fontAlgn="auto" latinLnBrk="0" hangingPunct="1">
              <a:lnSpc>
                <a:spcPct val="100000"/>
              </a:lnSpc>
              <a:spcBef>
                <a:spcPct val="20000"/>
              </a:spcBef>
              <a:spcAft>
                <a:spcPts val="0"/>
              </a:spcAft>
              <a:buClr>
                <a:srgbClr val="33CC33"/>
              </a:buClr>
              <a:buSzTx/>
              <a:buNone/>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D.1.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Nomas vai patapinājuma līgums </a:t>
            </a:r>
          </a:p>
          <a:p>
            <a:pPr marL="0" marR="0" lvl="0" indent="0" algn="just" defTabSz="914400" rtl="0" eaLnBrk="1" fontAlgn="auto" latinLnBrk="0" hangingPunct="1">
              <a:lnSpc>
                <a:spcPct val="100000"/>
              </a:lnSpc>
              <a:spcBef>
                <a:spcPct val="20000"/>
              </a:spcBef>
              <a:spcAft>
                <a:spcPts val="0"/>
              </a:spcAft>
              <a:buClr>
                <a:srgbClr val="33CC33"/>
              </a:buClr>
              <a:buSzTx/>
              <a:buNone/>
              <a:tabLst/>
              <a:defRPr/>
            </a:pPr>
            <a:r>
              <a:rPr lang="lv-LV" sz="2400" b="1" dirty="0">
                <a:solidFill>
                  <a:srgbClr val="C00000"/>
                </a:solidFill>
                <a:latin typeface="Calibri"/>
              </a:rPr>
              <a:t>D.2. </a:t>
            </a:r>
            <a:r>
              <a:rPr lang="lv-LV" sz="2400" dirty="0">
                <a:solidFill>
                  <a:schemeClr val="tx1">
                    <a:lumMod val="65000"/>
                    <a:lumOff val="35000"/>
                  </a:schemeClr>
                </a:solidFill>
                <a:latin typeface="Calibri"/>
              </a:rPr>
              <a:t>Saskaņojums ar nekustamā īpašuma īpašnieku</a:t>
            </a:r>
            <a:endPar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33CC33"/>
              </a:buClr>
              <a:buSzTx/>
              <a:buNone/>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D.3.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Valsts vides dienesta reģionālās vides pārvaldes izziņa</a:t>
            </a:r>
          </a:p>
          <a:p>
            <a:pPr marL="0" marR="0" lvl="0" indent="0" algn="just" defTabSz="914400" rtl="0" eaLnBrk="1" fontAlgn="auto" latinLnBrk="0" hangingPunct="1">
              <a:lnSpc>
                <a:spcPct val="100000"/>
              </a:lnSpc>
              <a:spcBef>
                <a:spcPct val="20000"/>
              </a:spcBef>
              <a:spcAft>
                <a:spcPts val="0"/>
              </a:spcAft>
              <a:buClr>
                <a:srgbClr val="33CC33"/>
              </a:buClr>
              <a:buSzTx/>
              <a:buNone/>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D.4.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Iepirkuma dokumenti </a:t>
            </a:r>
          </a:p>
          <a:p>
            <a:pPr marL="0" marR="0" lvl="0" indent="0" algn="just" defTabSz="914400" rtl="0" eaLnBrk="1" fontAlgn="auto" latinLnBrk="0" hangingPunct="1">
              <a:lnSpc>
                <a:spcPct val="100000"/>
              </a:lnSpc>
              <a:spcBef>
                <a:spcPct val="20000"/>
              </a:spcBef>
              <a:spcAft>
                <a:spcPts val="0"/>
              </a:spcAft>
              <a:buClr>
                <a:srgbClr val="33CC33"/>
              </a:buClr>
              <a:buSzTx/>
              <a:buNone/>
              <a:tabLst/>
              <a:defRPr/>
            </a:pPr>
            <a:r>
              <a:rPr lang="lv-LV" sz="2400" b="1" dirty="0">
                <a:solidFill>
                  <a:srgbClr val="C00000"/>
                </a:solidFill>
                <a:latin typeface="Calibri"/>
              </a:rPr>
              <a:t>D.5. </a:t>
            </a:r>
            <a:r>
              <a:rPr lang="lv-LV" sz="2400" dirty="0">
                <a:solidFill>
                  <a:schemeClr val="tx1">
                    <a:lumMod val="65000"/>
                    <a:lumOff val="35000"/>
                  </a:schemeClr>
                </a:solidFill>
                <a:latin typeface="Calibri"/>
              </a:rPr>
              <a:t>Ilgtermiņa nomas līgums (ja paredzēta būvniecība)</a:t>
            </a:r>
            <a:endPar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33CC33"/>
              </a:buClr>
              <a:buSzTx/>
              <a:buNone/>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D.6.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Būvniecības dokumenti</a:t>
            </a:r>
          </a:p>
          <a:p>
            <a:pPr marL="0" marR="0" lvl="0" indent="0" algn="just" defTabSz="914400" rtl="0" eaLnBrk="1" fontAlgn="auto" latinLnBrk="0" hangingPunct="1">
              <a:lnSpc>
                <a:spcPct val="100000"/>
              </a:lnSpc>
              <a:spcBef>
                <a:spcPct val="20000"/>
              </a:spcBef>
              <a:spcAft>
                <a:spcPts val="0"/>
              </a:spcAft>
              <a:buClr>
                <a:srgbClr val="33CC33"/>
              </a:buClr>
              <a:buSzTx/>
              <a:buNone/>
              <a:tabLst/>
              <a:defRPr/>
            </a:pPr>
            <a:r>
              <a:rPr lang="lv-LV" sz="2400" b="1" dirty="0">
                <a:solidFill>
                  <a:srgbClr val="C00000"/>
                </a:solidFill>
                <a:latin typeface="Calibri"/>
              </a:rPr>
              <a:t>D.7. </a:t>
            </a:r>
            <a:r>
              <a:rPr lang="lv-LV" sz="2400" dirty="0">
                <a:solidFill>
                  <a:schemeClr val="tx1">
                    <a:lumMod val="65000"/>
                    <a:lumOff val="35000"/>
                  </a:schemeClr>
                </a:solidFill>
                <a:latin typeface="Calibri"/>
              </a:rPr>
              <a:t>Valdes apstiprināts lēmums </a:t>
            </a:r>
          </a:p>
          <a:p>
            <a:pPr marL="0" marR="0" lvl="0" indent="0" algn="just" defTabSz="914400" rtl="0" eaLnBrk="1" fontAlgn="auto" latinLnBrk="0" hangingPunct="1">
              <a:lnSpc>
                <a:spcPct val="100000"/>
              </a:lnSpc>
              <a:spcBef>
                <a:spcPct val="20000"/>
              </a:spcBef>
              <a:spcAft>
                <a:spcPts val="0"/>
              </a:spcAft>
              <a:buClr>
                <a:srgbClr val="33CC33"/>
              </a:buClr>
              <a:buSzTx/>
              <a:buNone/>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D.8.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Vietējās pašvaldības lēmums (par līdzfinansējumu)</a:t>
            </a:r>
          </a:p>
          <a:p>
            <a:pPr marL="0" marR="0" lvl="0" indent="0" algn="just" defTabSz="914400" rtl="0" eaLnBrk="1" fontAlgn="auto" latinLnBrk="0" hangingPunct="1">
              <a:lnSpc>
                <a:spcPct val="100000"/>
              </a:lnSpc>
              <a:spcBef>
                <a:spcPct val="20000"/>
              </a:spcBef>
              <a:spcAft>
                <a:spcPts val="0"/>
              </a:spcAft>
              <a:buClr>
                <a:srgbClr val="33CC33"/>
              </a:buClr>
              <a:buSzTx/>
              <a:buNone/>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D.9.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Pašnovērtējums </a:t>
            </a:r>
          </a:p>
          <a:p>
            <a:pPr marL="0" marR="0" lvl="0" indent="0" algn="just" defTabSz="914400" rtl="0" eaLnBrk="1" fontAlgn="auto" latinLnBrk="0" hangingPunct="1">
              <a:lnSpc>
                <a:spcPct val="100000"/>
              </a:lnSpc>
              <a:spcBef>
                <a:spcPct val="20000"/>
              </a:spcBef>
              <a:spcAft>
                <a:spcPts val="0"/>
              </a:spcAft>
              <a:buClr>
                <a:srgbClr val="33CC33"/>
              </a:buClr>
              <a:buSzTx/>
              <a:buNone/>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D.10.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Deklarācija par komercsabiedrības atbilstību MVU (veidlapa www.mnf.lv )</a:t>
            </a:r>
          </a:p>
          <a:p>
            <a:pPr marL="0" marR="0" lvl="0" indent="0" algn="just" defTabSz="914400" rtl="0" eaLnBrk="1" fontAlgn="auto" latinLnBrk="0" hangingPunct="1">
              <a:lnSpc>
                <a:spcPct val="100000"/>
              </a:lnSpc>
              <a:spcBef>
                <a:spcPct val="20000"/>
              </a:spcBef>
              <a:spcAft>
                <a:spcPts val="0"/>
              </a:spcAft>
              <a:buClr>
                <a:srgbClr val="33CC33"/>
              </a:buClr>
              <a:buSzTx/>
              <a:buNone/>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D.11.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Citi: Elektroniski parakstīta atbalsta pretendenta deklarācija; Skice – </a:t>
            </a:r>
            <a:r>
              <a:rPr kumimoji="0" lang="lv-LV" sz="2400" b="0" i="0" u="none" strike="noStrike" kern="1200" cap="none" spc="0" normalizeH="0" baseline="0" noProof="0" dirty="0" err="1">
                <a:ln>
                  <a:noFill/>
                </a:ln>
                <a:solidFill>
                  <a:schemeClr val="tx1">
                    <a:lumMod val="65000"/>
                    <a:lumOff val="35000"/>
                  </a:schemeClr>
                </a:solidFill>
                <a:effectLst/>
                <a:uLnTx/>
                <a:uFillTx/>
                <a:latin typeface="Calibri"/>
                <a:ea typeface="+mn-ea"/>
                <a:cs typeface="+mn-cs"/>
              </a:rPr>
              <a:t>vizualizācija</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Dokumenti, kas nepieciešami atbilstības SVVA stratēģijai izvērtēšanai.</a:t>
            </a:r>
          </a:p>
          <a:p>
            <a:pPr marL="0" marR="0" lvl="0" indent="0" algn="just" defTabSz="914400" rtl="0" eaLnBrk="1" fontAlgn="auto" latinLnBrk="0" hangingPunct="1">
              <a:lnSpc>
                <a:spcPct val="100000"/>
              </a:lnSpc>
              <a:spcBef>
                <a:spcPct val="20000"/>
              </a:spcBef>
              <a:spcAft>
                <a:spcPts val="0"/>
              </a:spcAft>
              <a:buClr>
                <a:srgbClr val="33CC33"/>
              </a:buClr>
              <a:buSzTx/>
              <a:buNone/>
              <a:tabLst/>
              <a:defRPr/>
            </a:pPr>
            <a:endPar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3" name="Slaida numura vietturis 2">
            <a:extLst>
              <a:ext uri="{FF2B5EF4-FFF2-40B4-BE49-F238E27FC236}">
                <a16:creationId xmlns:a16="http://schemas.microsoft.com/office/drawing/2014/main" id="{4145056E-0E17-B08C-3EF1-A921EC8B20A9}"/>
              </a:ext>
            </a:extLst>
          </p:cNvPr>
          <p:cNvSpPr>
            <a:spLocks noGrp="1"/>
          </p:cNvSpPr>
          <p:nvPr>
            <p:ph type="sldNum" sz="quarter" idx="12"/>
          </p:nvPr>
        </p:nvSpPr>
        <p:spPr/>
        <p:txBody>
          <a:bodyPr/>
          <a:lstStyle/>
          <a:p>
            <a:fld id="{D3BF1487-AE92-4A67-81CF-43703B5CD2F4}" type="slidenum">
              <a:rPr lang="lv-LV" smtClean="0"/>
              <a:t>16</a:t>
            </a:fld>
            <a:endParaRPr lang="lv-LV"/>
          </a:p>
        </p:txBody>
      </p:sp>
      <p:sp>
        <p:nvSpPr>
          <p:cNvPr id="2" name="TextBox 1">
            <a:extLst>
              <a:ext uri="{FF2B5EF4-FFF2-40B4-BE49-F238E27FC236}">
                <a16:creationId xmlns:a16="http://schemas.microsoft.com/office/drawing/2014/main" id="{4B1B45E0-A0E9-7CEF-0676-C5C7106D832B}"/>
              </a:ext>
            </a:extLst>
          </p:cNvPr>
          <p:cNvSpPr txBox="1"/>
          <p:nvPr/>
        </p:nvSpPr>
        <p:spPr>
          <a:xfrm>
            <a:off x="9012115" y="1389149"/>
            <a:ext cx="2279430" cy="3477875"/>
          </a:xfrm>
          <a:prstGeom prst="rect">
            <a:avLst/>
          </a:prstGeom>
          <a:noFill/>
          <a:ln w="28575">
            <a:solidFill>
              <a:srgbClr val="FFC000"/>
            </a:solidFill>
          </a:ln>
        </p:spPr>
        <p:txBody>
          <a:bodyPr wrap="square" rtlCol="0">
            <a:spAutoFit/>
          </a:bodyPr>
          <a:lstStyle/>
          <a:p>
            <a:r>
              <a:rPr lang="lv-LV" sz="2000" dirty="0">
                <a:solidFill>
                  <a:schemeClr val="tx1">
                    <a:lumMod val="65000"/>
                    <a:lumOff val="35000"/>
                  </a:schemeClr>
                </a:solidFill>
              </a:rPr>
              <a:t>SVVA stratēģijas</a:t>
            </a:r>
          </a:p>
          <a:p>
            <a:r>
              <a:rPr lang="lv-LV" sz="2000" dirty="0">
                <a:solidFill>
                  <a:schemeClr val="tx1">
                    <a:lumMod val="65000"/>
                    <a:lumOff val="35000"/>
                  </a:schemeClr>
                </a:solidFill>
              </a:rPr>
              <a:t>atbilstības</a:t>
            </a:r>
          </a:p>
          <a:p>
            <a:r>
              <a:rPr lang="lv-LV" sz="2000" dirty="0">
                <a:solidFill>
                  <a:schemeClr val="tx1">
                    <a:lumMod val="65000"/>
                    <a:lumOff val="35000"/>
                  </a:schemeClr>
                </a:solidFill>
              </a:rPr>
              <a:t>dokumenti norādīti</a:t>
            </a:r>
          </a:p>
          <a:p>
            <a:r>
              <a:rPr lang="lv-LV" sz="2000" dirty="0">
                <a:solidFill>
                  <a:schemeClr val="tx1">
                    <a:lumMod val="65000"/>
                    <a:lumOff val="35000"/>
                  </a:schemeClr>
                </a:solidFill>
              </a:rPr>
              <a:t>MNF 7.kārtas sludinājumā! </a:t>
            </a:r>
          </a:p>
          <a:p>
            <a:endParaRPr lang="lv-LV" sz="2000" dirty="0">
              <a:solidFill>
                <a:schemeClr val="tx1">
                  <a:lumMod val="65000"/>
                  <a:lumOff val="35000"/>
                </a:schemeClr>
              </a:solidFill>
            </a:endParaRPr>
          </a:p>
          <a:p>
            <a:r>
              <a:rPr lang="lv-LV" sz="2000" dirty="0">
                <a:solidFill>
                  <a:schemeClr val="tx1">
                    <a:lumMod val="65000"/>
                    <a:lumOff val="35000"/>
                  </a:schemeClr>
                </a:solidFill>
              </a:rPr>
              <a:t>Informāciju,</a:t>
            </a:r>
          </a:p>
          <a:p>
            <a:r>
              <a:rPr lang="lv-LV" sz="2000" dirty="0">
                <a:solidFill>
                  <a:schemeClr val="tx1">
                    <a:lumMod val="65000"/>
                    <a:lumOff val="35000"/>
                  </a:schemeClr>
                </a:solidFill>
              </a:rPr>
              <a:t>ko norāda </a:t>
            </a:r>
          </a:p>
          <a:p>
            <a:r>
              <a:rPr lang="lv-LV" sz="2000" dirty="0">
                <a:solidFill>
                  <a:schemeClr val="tx1">
                    <a:lumMod val="65000"/>
                    <a:lumOff val="35000"/>
                  </a:schemeClr>
                </a:solidFill>
              </a:rPr>
              <a:t>ZM un LAD, skatīt slaidos </a:t>
            </a:r>
          </a:p>
          <a:p>
            <a:r>
              <a:rPr lang="lv-LV" sz="2000" dirty="0">
                <a:solidFill>
                  <a:schemeClr val="tx1">
                    <a:lumMod val="65000"/>
                    <a:lumOff val="35000"/>
                  </a:schemeClr>
                </a:solidFill>
              </a:rPr>
              <a:t>«Pavaddokumenti»!</a:t>
            </a:r>
          </a:p>
        </p:txBody>
      </p:sp>
    </p:spTree>
    <p:extLst>
      <p:ext uri="{BB962C8B-B14F-4D97-AF65-F5344CB8AC3E}">
        <p14:creationId xmlns:p14="http://schemas.microsoft.com/office/powerpoint/2010/main" val="453558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044D3895-F26E-B0C5-D7E8-7B999FE82768}"/>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728F639D-6740-E4AB-43C7-ED5D0FE99041}"/>
              </a:ext>
            </a:extLst>
          </p:cNvPr>
          <p:cNvSpPr>
            <a:spLocks noGrp="1"/>
          </p:cNvSpPr>
          <p:nvPr>
            <p:ph type="title"/>
          </p:nvPr>
        </p:nvSpPr>
        <p:spPr>
          <a:xfrm>
            <a:off x="838200" y="229242"/>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Pavaddokumenti</a:t>
            </a:r>
            <a:endParaRPr lang="lv-LV" sz="3200" dirty="0">
              <a:solidFill>
                <a:srgbClr val="C00000"/>
              </a:solidFill>
            </a:endParaRPr>
          </a:p>
        </p:txBody>
      </p:sp>
      <p:sp>
        <p:nvSpPr>
          <p:cNvPr id="5" name="Satura vietturis 4">
            <a:extLst>
              <a:ext uri="{FF2B5EF4-FFF2-40B4-BE49-F238E27FC236}">
                <a16:creationId xmlns:a16="http://schemas.microsoft.com/office/drawing/2014/main" id="{15395196-43F8-3259-07B5-AA67574CDC67}"/>
              </a:ext>
            </a:extLst>
          </p:cNvPr>
          <p:cNvSpPr>
            <a:spLocks noGrp="1"/>
          </p:cNvSpPr>
          <p:nvPr>
            <p:ph idx="1"/>
          </p:nvPr>
        </p:nvSpPr>
        <p:spPr>
          <a:xfrm>
            <a:off x="838200" y="1372203"/>
            <a:ext cx="10515600" cy="5349271"/>
          </a:xfrm>
        </p:spPr>
        <p:txBody>
          <a:bodyPr>
            <a:noAutofit/>
          </a:bodyPr>
          <a:lstStyle/>
          <a:p>
            <a:pPr marL="0" marR="0" lvl="0" indent="0" algn="just" defTabSz="914400" rtl="0" eaLnBrk="1" fontAlgn="auto" latinLnBrk="0" hangingPunct="1">
              <a:lnSpc>
                <a:spcPct val="100000"/>
              </a:lnSpc>
              <a:spcBef>
                <a:spcPct val="20000"/>
              </a:spcBef>
              <a:spcAft>
                <a:spcPts val="0"/>
              </a:spcAft>
              <a:buClr>
                <a:srgbClr val="C00000"/>
              </a:buClr>
              <a:buSzTx/>
              <a:buNone/>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4</a:t>
            </a:r>
            <a:r>
              <a:rPr lang="lv-LV" sz="2400" b="1" dirty="0">
                <a:solidFill>
                  <a:srgbClr val="C00000"/>
                </a:solidFill>
                <a:latin typeface="Calibri"/>
              </a:rPr>
              <a:t>9</a:t>
            </a:r>
            <a:r>
              <a:rPr kumimoji="0" lang="lv-LV" sz="2400" b="1" i="0" u="none" strike="noStrike" kern="1200" cap="none" spc="0" normalizeH="0" baseline="0" noProof="0" dirty="0">
                <a:ln>
                  <a:noFill/>
                </a:ln>
                <a:solidFill>
                  <a:srgbClr val="C00000"/>
                </a:solidFill>
                <a:effectLst/>
                <a:uLnTx/>
                <a:uFillTx/>
                <a:latin typeface="Calibri"/>
                <a:ea typeface="+mn-ea"/>
                <a:cs typeface="+mn-cs"/>
              </a:rPr>
              <a:t>.3./D.1. </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Kopija ilgtermiņa nomas vai patapinājuma līgumam, kas noslēgts vismaz uz 7 gadiem no projekta iesniegšanas dienas,</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ja nekustamo īpašumu, kurā paredzēts īstenot projektu un uzstādīt stacionāros pamatlīdzekļus, atbalsta pretendents nomā, – nomas līguma kopiju (nomas līgums noslēgts vismaz uz septiņiem gadiem no projekta iesnieguma iesniegšanas dienas);</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lang="lv-LV" sz="2400" dirty="0">
                <a:solidFill>
                  <a:schemeClr val="tx1">
                    <a:lumMod val="65000"/>
                    <a:lumOff val="35000"/>
                  </a:schemeClr>
                </a:solidFill>
                <a:latin typeface="Calibri"/>
              </a:rPr>
              <a:t>j</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a nekustamais īpašums, kurā īsteno projektu, ir valsts vai pašvaldības īpašumā vai valdījumā, atbalsta pretendents var iesniegt patapinājuma līguma kopiju (patapinājuma līgums noslēgts vismaz uz septiņiem gadiem no projekta iesnieguma iesniegšanas dienas).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v"/>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Ja zeme un ēkas ir pretendenta īpašumā, informācija projekta iesnieguma </a:t>
            </a:r>
            <a:r>
              <a:rPr kumimoji="0" lang="lv-LV" sz="2400" b="1" i="0" u="none" strike="noStrike" kern="1200" cap="none" spc="0" normalizeH="0" baseline="0" noProof="0" dirty="0">
                <a:ln>
                  <a:noFill/>
                </a:ln>
                <a:solidFill>
                  <a:srgbClr val="C00000"/>
                </a:solidFill>
                <a:effectLst/>
                <a:uLnTx/>
                <a:uFillTx/>
                <a:latin typeface="Calibri"/>
                <a:ea typeface="+mn-ea"/>
                <a:cs typeface="+mn-cs"/>
              </a:rPr>
              <a:t>A daļā</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6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3" name="Slaida numura vietturis 2">
            <a:extLst>
              <a:ext uri="{FF2B5EF4-FFF2-40B4-BE49-F238E27FC236}">
                <a16:creationId xmlns:a16="http://schemas.microsoft.com/office/drawing/2014/main" id="{C001EC67-CB4D-354A-3B00-61A11981154F}"/>
              </a:ext>
            </a:extLst>
          </p:cNvPr>
          <p:cNvSpPr>
            <a:spLocks noGrp="1"/>
          </p:cNvSpPr>
          <p:nvPr>
            <p:ph type="sldNum" sz="quarter" idx="12"/>
          </p:nvPr>
        </p:nvSpPr>
        <p:spPr/>
        <p:txBody>
          <a:bodyPr/>
          <a:lstStyle/>
          <a:p>
            <a:fld id="{D3BF1487-AE92-4A67-81CF-43703B5CD2F4}" type="slidenum">
              <a:rPr lang="lv-LV" smtClean="0"/>
              <a:t>17</a:t>
            </a:fld>
            <a:endParaRPr lang="lv-LV"/>
          </a:p>
        </p:txBody>
      </p:sp>
    </p:spTree>
    <p:extLst>
      <p:ext uri="{BB962C8B-B14F-4D97-AF65-F5344CB8AC3E}">
        <p14:creationId xmlns:p14="http://schemas.microsoft.com/office/powerpoint/2010/main" val="3302054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04B63EF0-9F71-60F1-5272-A0A151ABC4EF}"/>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869ADE39-2FE5-7F5C-952E-A8A0461CBB13}"/>
              </a:ext>
            </a:extLst>
          </p:cNvPr>
          <p:cNvSpPr>
            <a:spLocks noGrp="1"/>
          </p:cNvSpPr>
          <p:nvPr>
            <p:ph type="title"/>
          </p:nvPr>
        </p:nvSpPr>
        <p:spPr>
          <a:xfrm>
            <a:off x="838200" y="136525"/>
            <a:ext cx="10515600" cy="848213"/>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Pavaddokumenti. Būvniecība</a:t>
            </a:r>
            <a:endParaRPr lang="lv-LV" sz="3200" dirty="0">
              <a:solidFill>
                <a:srgbClr val="C00000"/>
              </a:solidFill>
            </a:endParaRPr>
          </a:p>
        </p:txBody>
      </p:sp>
      <p:sp>
        <p:nvSpPr>
          <p:cNvPr id="5" name="Satura vietturis 4">
            <a:extLst>
              <a:ext uri="{FF2B5EF4-FFF2-40B4-BE49-F238E27FC236}">
                <a16:creationId xmlns:a16="http://schemas.microsoft.com/office/drawing/2014/main" id="{62C1991F-7DA0-A8ED-417C-7E0D81D34413}"/>
              </a:ext>
            </a:extLst>
          </p:cNvPr>
          <p:cNvSpPr>
            <a:spLocks noGrp="1"/>
          </p:cNvSpPr>
          <p:nvPr>
            <p:ph idx="1"/>
          </p:nvPr>
        </p:nvSpPr>
        <p:spPr>
          <a:xfrm>
            <a:off x="838200" y="984738"/>
            <a:ext cx="10515600" cy="5460024"/>
          </a:xfrm>
        </p:spPr>
        <p:txBody>
          <a:bodyPr>
            <a:noAutofit/>
          </a:bodyPr>
          <a:lstStyle/>
          <a:p>
            <a:pPr marL="0" marR="0" lvl="0" indent="0" algn="just" defTabSz="914400" rtl="0" eaLnBrk="1" fontAlgn="auto" latinLnBrk="0" hangingPunct="1">
              <a:lnSpc>
                <a:spcPct val="100000"/>
              </a:lnSpc>
              <a:spcBef>
                <a:spcPct val="20000"/>
              </a:spcBef>
              <a:spcAft>
                <a:spcPts val="0"/>
              </a:spcAft>
              <a:buClr>
                <a:srgbClr val="C00000"/>
              </a:buClr>
              <a:buSzTx/>
              <a:buNone/>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4</a:t>
            </a:r>
            <a:r>
              <a:rPr lang="lv-LV" sz="2400" b="1" dirty="0">
                <a:solidFill>
                  <a:srgbClr val="C00000"/>
                </a:solidFill>
                <a:latin typeface="Calibri"/>
              </a:rPr>
              <a:t>9</a:t>
            </a:r>
            <a:r>
              <a:rPr kumimoji="0" lang="lv-LV" sz="2400" b="1" i="0" u="none" strike="noStrike" kern="1200" cap="none" spc="0" normalizeH="0" baseline="0" noProof="0" dirty="0">
                <a:ln>
                  <a:noFill/>
                </a:ln>
                <a:solidFill>
                  <a:srgbClr val="C00000"/>
                </a:solidFill>
                <a:effectLst/>
                <a:uLnTx/>
                <a:uFillTx/>
                <a:latin typeface="Calibri"/>
                <a:ea typeface="+mn-ea"/>
                <a:cs typeface="+mn-cs"/>
              </a:rPr>
              <a:t>.3./D.5. </a:t>
            </a: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Ilgtermiņa nomas līgums, kas reģistrēts zemesgrāmatā vismaz uz septiņiem gadiem no projekta iesnieguma iesniegšanas dienas,</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lang="lv-LV" sz="2400" dirty="0">
                <a:solidFill>
                  <a:schemeClr val="tx1">
                    <a:lumMod val="65000"/>
                    <a:lumOff val="35000"/>
                  </a:schemeClr>
                </a:solidFill>
                <a:latin typeface="Calibri"/>
              </a:rPr>
              <a:t>j</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a paredzēta jauna būvniecība,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būves pārbūve,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būves ierīkošana,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būves novietošana,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būves restaurācija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vai būves atjaunošana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ü"/>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un nekustamo īpašumu, kurā paredzēts īstenot projektu, atbalsta pretendents nomā.</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ü"/>
              <a:tabLst/>
              <a:defRPr/>
            </a:pPr>
            <a:endParaRPr lang="lv-LV" sz="2400" b="0" dirty="0">
              <a:solidFill>
                <a:schemeClr val="tx1">
                  <a:lumMod val="65000"/>
                  <a:lumOff val="35000"/>
                </a:schemeClr>
              </a:solidFill>
              <a:latin typeface="Calibri"/>
            </a:endParaRP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v"/>
              <a:tabLst/>
              <a:defRPr/>
            </a:pP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Ja zeme un ēkas ir pretendenta īpašumā, informācija projekta iesnieguma </a:t>
            </a:r>
            <a:r>
              <a:rPr kumimoji="0" lang="lv-LV" sz="2400" b="1" i="0" u="none" strike="noStrike" kern="1200" cap="none" spc="0" normalizeH="0" baseline="0" noProof="0" dirty="0">
                <a:ln>
                  <a:noFill/>
                </a:ln>
                <a:solidFill>
                  <a:srgbClr val="C00000"/>
                </a:solidFill>
                <a:effectLst/>
                <a:uLnTx/>
                <a:uFillTx/>
                <a:latin typeface="Calibri"/>
                <a:ea typeface="+mn-ea"/>
                <a:cs typeface="+mn-cs"/>
              </a:rPr>
              <a:t>A daļā</a:t>
            </a: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ü"/>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3" name="Slaida numura vietturis 2">
            <a:extLst>
              <a:ext uri="{FF2B5EF4-FFF2-40B4-BE49-F238E27FC236}">
                <a16:creationId xmlns:a16="http://schemas.microsoft.com/office/drawing/2014/main" id="{4DC93D22-F25F-7FBE-55DE-8CBD056AB7E4}"/>
              </a:ext>
            </a:extLst>
          </p:cNvPr>
          <p:cNvSpPr>
            <a:spLocks noGrp="1"/>
          </p:cNvSpPr>
          <p:nvPr>
            <p:ph type="sldNum" sz="quarter" idx="12"/>
          </p:nvPr>
        </p:nvSpPr>
        <p:spPr/>
        <p:txBody>
          <a:bodyPr/>
          <a:lstStyle/>
          <a:p>
            <a:fld id="{D3BF1487-AE92-4A67-81CF-43703B5CD2F4}" type="slidenum">
              <a:rPr lang="lv-LV" smtClean="0"/>
              <a:t>18</a:t>
            </a:fld>
            <a:endParaRPr lang="lv-LV"/>
          </a:p>
        </p:txBody>
      </p:sp>
      <p:sp>
        <p:nvSpPr>
          <p:cNvPr id="2" name="TextBox 1">
            <a:extLst>
              <a:ext uri="{FF2B5EF4-FFF2-40B4-BE49-F238E27FC236}">
                <a16:creationId xmlns:a16="http://schemas.microsoft.com/office/drawing/2014/main" id="{15D23E9A-9683-6973-F08E-B7681959A1AD}"/>
              </a:ext>
            </a:extLst>
          </p:cNvPr>
          <p:cNvSpPr txBox="1"/>
          <p:nvPr/>
        </p:nvSpPr>
        <p:spPr>
          <a:xfrm>
            <a:off x="9501554" y="2345205"/>
            <a:ext cx="1852246" cy="1938992"/>
          </a:xfrm>
          <a:prstGeom prst="rect">
            <a:avLst/>
          </a:prstGeom>
          <a:noFill/>
          <a:ln w="28575">
            <a:solidFill>
              <a:srgbClr val="FFC000"/>
            </a:solidFill>
          </a:ln>
        </p:spPr>
        <p:txBody>
          <a:bodyPr wrap="square" rtlCol="0">
            <a:spAutoFit/>
          </a:bodyPr>
          <a:lstStyle/>
          <a:p>
            <a:r>
              <a:rPr lang="lv-LV" sz="2400" dirty="0">
                <a:solidFill>
                  <a:schemeClr val="tx1">
                    <a:lumMod val="65000"/>
                    <a:lumOff val="35000"/>
                  </a:schemeClr>
                </a:solidFill>
              </a:rPr>
              <a:t>Vai 6 mēnešu laikā pirms projekta īstenošanas uzsākšanas</a:t>
            </a:r>
          </a:p>
        </p:txBody>
      </p:sp>
    </p:spTree>
    <p:extLst>
      <p:ext uri="{BB962C8B-B14F-4D97-AF65-F5344CB8AC3E}">
        <p14:creationId xmlns:p14="http://schemas.microsoft.com/office/powerpoint/2010/main" val="2838795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44497695-7B7C-E656-5949-7605D2E0D673}"/>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1BD6A890-244D-BD47-2AA1-02C0154C21A3}"/>
              </a:ext>
            </a:extLst>
          </p:cNvPr>
          <p:cNvSpPr>
            <a:spLocks noGrp="1"/>
          </p:cNvSpPr>
          <p:nvPr>
            <p:ph type="title"/>
          </p:nvPr>
        </p:nvSpPr>
        <p:spPr>
          <a:xfrm>
            <a:off x="838200" y="229242"/>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Pavaddokumenti</a:t>
            </a:r>
            <a:endParaRPr lang="lv-LV" sz="3200" dirty="0">
              <a:solidFill>
                <a:srgbClr val="C00000"/>
              </a:solidFill>
            </a:endParaRPr>
          </a:p>
        </p:txBody>
      </p:sp>
      <p:sp>
        <p:nvSpPr>
          <p:cNvPr id="5" name="Satura vietturis 4">
            <a:extLst>
              <a:ext uri="{FF2B5EF4-FFF2-40B4-BE49-F238E27FC236}">
                <a16:creationId xmlns:a16="http://schemas.microsoft.com/office/drawing/2014/main" id="{E0145449-FE5B-5DB3-3341-1BB80C73ABBC}"/>
              </a:ext>
            </a:extLst>
          </p:cNvPr>
          <p:cNvSpPr>
            <a:spLocks noGrp="1"/>
          </p:cNvSpPr>
          <p:nvPr>
            <p:ph idx="1"/>
          </p:nvPr>
        </p:nvSpPr>
        <p:spPr>
          <a:xfrm>
            <a:off x="838200" y="1372204"/>
            <a:ext cx="10515600" cy="4984146"/>
          </a:xfrm>
        </p:spPr>
        <p:txBody>
          <a:bodyPr>
            <a:noAutofit/>
          </a:bodyPr>
          <a:lstStyle/>
          <a:p>
            <a:pPr marL="0" marR="0" lvl="0" indent="0" algn="just" defTabSz="914400" rtl="0" eaLnBrk="1" fontAlgn="auto" latinLnBrk="0" hangingPunct="1">
              <a:lnSpc>
                <a:spcPct val="100000"/>
              </a:lnSpc>
              <a:spcBef>
                <a:spcPct val="20000"/>
              </a:spcBef>
              <a:spcAft>
                <a:spcPts val="0"/>
              </a:spcAft>
              <a:buClr>
                <a:srgbClr val="C00000"/>
              </a:buClr>
              <a:buSzTx/>
              <a:buNone/>
              <a:tabLst/>
              <a:defRPr/>
            </a:pPr>
            <a:r>
              <a:rPr kumimoji="0" lang="lv-LV" sz="2600" b="1" i="0" u="none" strike="noStrike" kern="1200" cap="none" spc="0" normalizeH="0" baseline="0" noProof="0" dirty="0">
                <a:ln>
                  <a:noFill/>
                </a:ln>
                <a:solidFill>
                  <a:srgbClr val="C00000"/>
                </a:solidFill>
                <a:effectLst/>
                <a:uLnTx/>
                <a:uFillTx/>
                <a:latin typeface="Calibri"/>
                <a:ea typeface="+mn-ea"/>
                <a:cs typeface="+mn-cs"/>
              </a:rPr>
              <a:t>4</a:t>
            </a:r>
            <a:r>
              <a:rPr lang="lv-LV" sz="2600" b="1" dirty="0">
                <a:solidFill>
                  <a:srgbClr val="C00000"/>
                </a:solidFill>
                <a:latin typeface="Calibri"/>
              </a:rPr>
              <a:t>9</a:t>
            </a:r>
            <a:r>
              <a:rPr kumimoji="0" lang="lv-LV" sz="2600" b="1" i="0" u="none" strike="noStrike" kern="1200" cap="none" spc="0" normalizeH="0" baseline="0" noProof="0" dirty="0">
                <a:ln>
                  <a:noFill/>
                </a:ln>
                <a:solidFill>
                  <a:srgbClr val="C00000"/>
                </a:solidFill>
                <a:effectLst/>
                <a:uLnTx/>
                <a:uFillTx/>
                <a:latin typeface="Calibri"/>
                <a:ea typeface="+mn-ea"/>
                <a:cs typeface="+mn-cs"/>
              </a:rPr>
              <a:t>.3./D.2. </a:t>
            </a: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Saskaņojums</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 ar nekustamā īpašuma īpašnieku, noslēgts vismaz uz septiņiem gadiem no projekta iesnieguma iesniegšanas dienas,</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par atsevišķu labiekārtojuma elementu, stacionāro reklāmas vai informācijas stendu uzstādīšanu,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vai tādu pamatlīdzekļu novietošanu vai uzglabāšanu, kuri nav stacionāri novietojami, </a:t>
            </a: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ja vien </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projektā plānotās darbības neīsteno noteiktā telpā.</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 </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v"/>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Ja zeme un ēkas ir pretendenta īpašumā, informācija projekta iesnieguma </a:t>
            </a:r>
            <a:r>
              <a:rPr kumimoji="0" lang="lv-LV" sz="2400" b="1" i="0" u="none" strike="noStrike" kern="1200" cap="none" spc="0" normalizeH="0" baseline="0" noProof="0" dirty="0">
                <a:ln>
                  <a:noFill/>
                </a:ln>
                <a:solidFill>
                  <a:srgbClr val="C00000"/>
                </a:solidFill>
                <a:effectLst/>
                <a:uLnTx/>
                <a:uFillTx/>
                <a:latin typeface="Calibri"/>
                <a:ea typeface="+mn-ea"/>
                <a:cs typeface="+mn-cs"/>
              </a:rPr>
              <a:t>A daļā</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6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6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3" name="Slaida numura vietturis 2">
            <a:extLst>
              <a:ext uri="{FF2B5EF4-FFF2-40B4-BE49-F238E27FC236}">
                <a16:creationId xmlns:a16="http://schemas.microsoft.com/office/drawing/2014/main" id="{F5BCAA25-8BDB-B91D-75B3-7BDB2B746CF3}"/>
              </a:ext>
            </a:extLst>
          </p:cNvPr>
          <p:cNvSpPr>
            <a:spLocks noGrp="1"/>
          </p:cNvSpPr>
          <p:nvPr>
            <p:ph type="sldNum" sz="quarter" idx="12"/>
          </p:nvPr>
        </p:nvSpPr>
        <p:spPr/>
        <p:txBody>
          <a:bodyPr/>
          <a:lstStyle/>
          <a:p>
            <a:fld id="{D3BF1487-AE92-4A67-81CF-43703B5CD2F4}" type="slidenum">
              <a:rPr lang="lv-LV" smtClean="0"/>
              <a:t>19</a:t>
            </a:fld>
            <a:endParaRPr lang="lv-LV"/>
          </a:p>
        </p:txBody>
      </p:sp>
    </p:spTree>
    <p:extLst>
      <p:ext uri="{BB962C8B-B14F-4D97-AF65-F5344CB8AC3E}">
        <p14:creationId xmlns:p14="http://schemas.microsoft.com/office/powerpoint/2010/main" val="2718862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AC0DFF5D-3D62-F19F-71E7-4FBA2D9131D9}"/>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2C9DF1C6-5CCD-8DAD-7840-223C7001C40A}"/>
              </a:ext>
            </a:extLst>
          </p:cNvPr>
          <p:cNvSpPr>
            <a:spLocks noGrp="1"/>
          </p:cNvSpPr>
          <p:nvPr>
            <p:ph type="title"/>
          </p:nvPr>
        </p:nvSpPr>
        <p:spPr>
          <a:xfrm>
            <a:off x="838200" y="229242"/>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Pavaddokumenti</a:t>
            </a:r>
            <a:endParaRPr lang="lv-LV" sz="3200" dirty="0">
              <a:solidFill>
                <a:srgbClr val="C00000"/>
              </a:solidFill>
            </a:endParaRPr>
          </a:p>
        </p:txBody>
      </p:sp>
      <p:sp>
        <p:nvSpPr>
          <p:cNvPr id="5" name="Satura vietturis 4">
            <a:extLst>
              <a:ext uri="{FF2B5EF4-FFF2-40B4-BE49-F238E27FC236}">
                <a16:creationId xmlns:a16="http://schemas.microsoft.com/office/drawing/2014/main" id="{56537C96-A1EB-7A92-9AEE-484F78480EC5}"/>
              </a:ext>
            </a:extLst>
          </p:cNvPr>
          <p:cNvSpPr>
            <a:spLocks noGrp="1"/>
          </p:cNvSpPr>
          <p:nvPr>
            <p:ph idx="1"/>
          </p:nvPr>
        </p:nvSpPr>
        <p:spPr>
          <a:xfrm>
            <a:off x="1591408" y="1987363"/>
            <a:ext cx="9762392" cy="2883273"/>
          </a:xfrm>
        </p:spPr>
        <p:txBody>
          <a:bodyPr>
            <a:noAutofit/>
          </a:bodyPr>
          <a:lstStyle/>
          <a:p>
            <a:pPr marL="0" marR="0" lvl="0" indent="0" algn="just" defTabSz="914400" rtl="0" eaLnBrk="1" fontAlgn="auto" latinLnBrk="0" hangingPunct="1">
              <a:lnSpc>
                <a:spcPct val="100000"/>
              </a:lnSpc>
              <a:spcBef>
                <a:spcPct val="20000"/>
              </a:spcBef>
              <a:spcAft>
                <a:spcPts val="0"/>
              </a:spcAft>
              <a:buClr>
                <a:srgbClr val="C00000"/>
              </a:buClr>
              <a:buSzTx/>
              <a:buNone/>
              <a:tabLst/>
              <a:defRPr/>
            </a:pPr>
            <a:r>
              <a:rPr kumimoji="0" lang="lv-LV" sz="2600" b="1" i="0" u="none" strike="noStrike" kern="1200" cap="none" spc="0" normalizeH="0" baseline="0" noProof="0" dirty="0">
                <a:ln>
                  <a:noFill/>
                </a:ln>
                <a:solidFill>
                  <a:srgbClr val="C00000"/>
                </a:solidFill>
                <a:effectLst/>
                <a:uLnTx/>
                <a:uFillTx/>
                <a:latin typeface="Calibri"/>
                <a:ea typeface="+mn-ea"/>
                <a:cs typeface="+mn-cs"/>
              </a:rPr>
              <a:t>4</a:t>
            </a:r>
            <a:r>
              <a:rPr lang="lv-LV" sz="2600" b="1" dirty="0">
                <a:solidFill>
                  <a:srgbClr val="C00000"/>
                </a:solidFill>
                <a:latin typeface="Calibri"/>
              </a:rPr>
              <a:t>9</a:t>
            </a:r>
            <a:r>
              <a:rPr kumimoji="0" lang="lv-LV" sz="2600" b="1" i="0" u="none" strike="noStrike" kern="1200" cap="none" spc="0" normalizeH="0" baseline="0" noProof="0" dirty="0">
                <a:ln>
                  <a:noFill/>
                </a:ln>
                <a:solidFill>
                  <a:srgbClr val="C00000"/>
                </a:solidFill>
                <a:effectLst/>
                <a:uLnTx/>
                <a:uFillTx/>
                <a:latin typeface="Calibri"/>
                <a:ea typeface="+mn-ea"/>
                <a:cs typeface="+mn-cs"/>
              </a:rPr>
              <a:t>.6./D.3.</a:t>
            </a:r>
            <a:r>
              <a:rPr kumimoji="0" lang="lv-LV" sz="2600" i="0" u="none" strike="noStrike" kern="1200" cap="none" spc="0" normalizeH="0" baseline="0" noProof="0" dirty="0">
                <a:ln>
                  <a:noFill/>
                </a:ln>
                <a:solidFill>
                  <a:schemeClr val="tx1">
                    <a:lumMod val="65000"/>
                    <a:lumOff val="35000"/>
                  </a:schemeClr>
                </a:solidFill>
                <a:effectLst/>
                <a:uLnTx/>
                <a:uFillTx/>
                <a:latin typeface="Calibri"/>
                <a:ea typeface="+mn-ea"/>
                <a:cs typeface="+mn-cs"/>
              </a:rPr>
              <a:t> </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Valsts vides dienesta (VVD) reģionālās vides pārvaldes izsniegtu izziņu par to, kura piesārņojoša darbība tiks veikta, īstenojot projektu, un kādu atļauju – A vai B kategorijas piesārņojošas darbības atļauju vai C kategorijas piesārņojošas darbības apliecinājumu – pretendentam ir nepieciešams saņemt (ja šī prasība attiecas uz pretendentu saskaņā ar normatīvajiem aktiem par piesārņojošo darbību veikšanu).</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3" name="Slaida numura vietturis 2">
            <a:extLst>
              <a:ext uri="{FF2B5EF4-FFF2-40B4-BE49-F238E27FC236}">
                <a16:creationId xmlns:a16="http://schemas.microsoft.com/office/drawing/2014/main" id="{5B503446-35DF-5103-3765-71B003D7C8B0}"/>
              </a:ext>
            </a:extLst>
          </p:cNvPr>
          <p:cNvSpPr>
            <a:spLocks noGrp="1"/>
          </p:cNvSpPr>
          <p:nvPr>
            <p:ph type="sldNum" sz="quarter" idx="12"/>
          </p:nvPr>
        </p:nvSpPr>
        <p:spPr/>
        <p:txBody>
          <a:bodyPr/>
          <a:lstStyle/>
          <a:p>
            <a:fld id="{D3BF1487-AE92-4A67-81CF-43703B5CD2F4}" type="slidenum">
              <a:rPr lang="lv-LV" smtClean="0"/>
              <a:t>20</a:t>
            </a:fld>
            <a:endParaRPr lang="lv-LV"/>
          </a:p>
        </p:txBody>
      </p:sp>
    </p:spTree>
    <p:extLst>
      <p:ext uri="{BB962C8B-B14F-4D97-AF65-F5344CB8AC3E}">
        <p14:creationId xmlns:p14="http://schemas.microsoft.com/office/powerpoint/2010/main" val="3251610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652F5134-D9D8-0516-577F-EC33A5C6D12E}"/>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BAC6269D-9F76-B9F6-7956-E7F7D0B0396E}"/>
              </a:ext>
            </a:extLst>
          </p:cNvPr>
          <p:cNvSpPr>
            <a:spLocks noGrp="1"/>
          </p:cNvSpPr>
          <p:nvPr>
            <p:ph type="title"/>
          </p:nvPr>
        </p:nvSpPr>
        <p:spPr>
          <a:xfrm>
            <a:off x="838200" y="229242"/>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Pavaddokumenti</a:t>
            </a:r>
            <a:endParaRPr lang="lv-LV" sz="3200" dirty="0">
              <a:solidFill>
                <a:srgbClr val="C00000"/>
              </a:solidFill>
            </a:endParaRPr>
          </a:p>
        </p:txBody>
      </p:sp>
      <p:sp>
        <p:nvSpPr>
          <p:cNvPr id="5" name="Satura vietturis 4">
            <a:extLst>
              <a:ext uri="{FF2B5EF4-FFF2-40B4-BE49-F238E27FC236}">
                <a16:creationId xmlns:a16="http://schemas.microsoft.com/office/drawing/2014/main" id="{4C1797AE-9BCB-9F74-E482-73F753C1F306}"/>
              </a:ext>
            </a:extLst>
          </p:cNvPr>
          <p:cNvSpPr>
            <a:spLocks noGrp="1"/>
          </p:cNvSpPr>
          <p:nvPr>
            <p:ph idx="1"/>
          </p:nvPr>
        </p:nvSpPr>
        <p:spPr>
          <a:xfrm>
            <a:off x="838200" y="1372204"/>
            <a:ext cx="10515600" cy="4984146"/>
          </a:xfrm>
        </p:spPr>
        <p:txBody>
          <a:bodyPr>
            <a:noAutofit/>
          </a:bodyPr>
          <a:lstStyle/>
          <a:p>
            <a:pPr marL="0" marR="0" lvl="0" indent="0" algn="just" defTabSz="914400" rtl="0" eaLnBrk="1" fontAlgn="auto" latinLnBrk="0" hangingPunct="1">
              <a:lnSpc>
                <a:spcPct val="100000"/>
              </a:lnSpc>
              <a:spcBef>
                <a:spcPct val="20000"/>
              </a:spcBef>
              <a:spcAft>
                <a:spcPts val="0"/>
              </a:spcAft>
              <a:buClr>
                <a:srgbClr val="C00000"/>
              </a:buClr>
              <a:buSzTx/>
              <a:buNone/>
              <a:tabLst/>
              <a:defRPr/>
            </a:pPr>
            <a:r>
              <a:rPr kumimoji="0" lang="lv-LV" sz="2600" b="1" i="0" u="none" strike="noStrike" kern="1200" cap="none" spc="0" normalizeH="0" baseline="0" noProof="0" dirty="0">
                <a:ln>
                  <a:noFill/>
                </a:ln>
                <a:solidFill>
                  <a:srgbClr val="C00000"/>
                </a:solidFill>
                <a:effectLst/>
                <a:uLnTx/>
                <a:uFillTx/>
                <a:latin typeface="Calibri"/>
                <a:ea typeface="+mn-ea"/>
                <a:cs typeface="+mn-cs"/>
              </a:rPr>
              <a:t>49.5. / D.4. </a:t>
            </a: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Iepirkuma procedūru apliecinoši dokumenti </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Iesniedzamie dokumenti, kas apliecina iepirkumu:</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specifikācija,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piedāvājumi. </a:t>
            </a:r>
          </a:p>
          <a:p>
            <a:pPr lvl="1" algn="just">
              <a:lnSpc>
                <a:spcPct val="100000"/>
              </a:lnSpc>
              <a:spcBef>
                <a:spcPct val="20000"/>
              </a:spcBef>
              <a:buClr>
                <a:srgbClr val="C00000"/>
              </a:buClr>
              <a:buFont typeface="Wingdings" panose="05000000000000000000" pitchFamily="2" charset="2"/>
              <a:buChar char="ü"/>
              <a:defRPr/>
            </a:pPr>
            <a:r>
              <a:rPr kumimoji="0" lang="lv-LV" i="0" u="none" strike="noStrike" kern="1200" cap="none" spc="0" normalizeH="0" baseline="0" noProof="0" dirty="0">
                <a:ln>
                  <a:noFill/>
                </a:ln>
                <a:solidFill>
                  <a:schemeClr val="tx1">
                    <a:lumMod val="65000"/>
                    <a:lumOff val="35000"/>
                  </a:schemeClr>
                </a:solidFill>
                <a:effectLst/>
                <a:uLnTx/>
                <a:uFillTx/>
                <a:latin typeface="Calibri"/>
                <a:ea typeface="+mn-ea"/>
                <a:cs typeface="+mn-cs"/>
              </a:rPr>
              <a:t>Ja tas saņemts e-pastā, iesniedz e-pasta izdruku, </a:t>
            </a:r>
          </a:p>
          <a:p>
            <a:pPr marL="457200" lvl="1" indent="0" algn="just">
              <a:lnSpc>
                <a:spcPct val="100000"/>
              </a:lnSpc>
              <a:spcBef>
                <a:spcPct val="20000"/>
              </a:spcBef>
              <a:buClr>
                <a:srgbClr val="C00000"/>
              </a:buClr>
              <a:buNone/>
              <a:defRPr/>
            </a:pPr>
            <a:r>
              <a:rPr kumimoji="0" lang="lv-LV" i="0" u="none" strike="noStrike" kern="1200" cap="none" spc="0" normalizeH="0" baseline="0" noProof="0" dirty="0">
                <a:ln>
                  <a:noFill/>
                </a:ln>
                <a:solidFill>
                  <a:schemeClr val="tx1">
                    <a:lumMod val="65000"/>
                    <a:lumOff val="35000"/>
                  </a:schemeClr>
                </a:solidFill>
                <a:effectLst/>
                <a:uLnTx/>
                <a:uFillTx/>
                <a:latin typeface="Calibri"/>
                <a:ea typeface="+mn-ea"/>
                <a:cs typeface="+mn-cs"/>
              </a:rPr>
              <a:t>kurā redzama uzņēmuma e-pasta adrese,</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aizpildīta projekta iesnieguma </a:t>
            </a:r>
            <a:r>
              <a:rPr kumimoji="0" lang="lv-LV" sz="2400" b="1" i="0" u="none" strike="noStrike" kern="1200" cap="none" spc="0" normalizeH="0" baseline="0" noProof="0" dirty="0">
                <a:ln>
                  <a:noFill/>
                </a:ln>
                <a:solidFill>
                  <a:srgbClr val="C00000"/>
                </a:solidFill>
                <a:effectLst/>
                <a:uLnTx/>
                <a:uFillTx/>
                <a:latin typeface="Calibri"/>
                <a:ea typeface="+mn-ea"/>
                <a:cs typeface="+mn-cs"/>
              </a:rPr>
              <a:t>E. daļa</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Kā veikt cenu aptauju vai iepirkumu, nosaka </a:t>
            </a:r>
            <a:r>
              <a:rPr kumimoji="0" lang="lv-LV" sz="2400" b="1" i="0" u="none" strike="noStrike" kern="1200" cap="none" spc="0" normalizeH="0" baseline="0" noProof="0" dirty="0">
                <a:ln>
                  <a:noFill/>
                </a:ln>
                <a:solidFill>
                  <a:srgbClr val="2E8000"/>
                </a:solidFill>
                <a:effectLst/>
                <a:uLnTx/>
                <a:uFillTx/>
                <a:latin typeface="Calibri"/>
                <a:ea typeface="+mn-ea"/>
                <a:cs typeface="+mn-cs"/>
              </a:rPr>
              <a:t>MKN 113</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3" name="Slaida numura vietturis 2">
            <a:extLst>
              <a:ext uri="{FF2B5EF4-FFF2-40B4-BE49-F238E27FC236}">
                <a16:creationId xmlns:a16="http://schemas.microsoft.com/office/drawing/2014/main" id="{F8E39603-BDA7-72AF-ED05-526F2EDADABD}"/>
              </a:ext>
            </a:extLst>
          </p:cNvPr>
          <p:cNvSpPr>
            <a:spLocks noGrp="1"/>
          </p:cNvSpPr>
          <p:nvPr>
            <p:ph type="sldNum" sz="quarter" idx="12"/>
          </p:nvPr>
        </p:nvSpPr>
        <p:spPr/>
        <p:txBody>
          <a:bodyPr/>
          <a:lstStyle/>
          <a:p>
            <a:fld id="{D3BF1487-AE92-4A67-81CF-43703B5CD2F4}" type="slidenum">
              <a:rPr lang="lv-LV" smtClean="0"/>
              <a:t>21</a:t>
            </a:fld>
            <a:endParaRPr lang="lv-LV"/>
          </a:p>
        </p:txBody>
      </p:sp>
      <p:sp>
        <p:nvSpPr>
          <p:cNvPr id="2" name="TextBox 1">
            <a:extLst>
              <a:ext uri="{FF2B5EF4-FFF2-40B4-BE49-F238E27FC236}">
                <a16:creationId xmlns:a16="http://schemas.microsoft.com/office/drawing/2014/main" id="{C606BC75-3884-AA31-2175-B87A9AA4D214}"/>
              </a:ext>
            </a:extLst>
          </p:cNvPr>
          <p:cNvSpPr txBox="1"/>
          <p:nvPr/>
        </p:nvSpPr>
        <p:spPr>
          <a:xfrm>
            <a:off x="8319146" y="1523279"/>
            <a:ext cx="2955524" cy="2677656"/>
          </a:xfrm>
          <a:prstGeom prst="rect">
            <a:avLst/>
          </a:prstGeom>
          <a:noFill/>
          <a:ln w="28575">
            <a:solidFill>
              <a:srgbClr val="FFC000"/>
            </a:solidFill>
          </a:ln>
        </p:spPr>
        <p:txBody>
          <a:bodyPr wrap="square" rtlCol="0">
            <a:spAutoFit/>
          </a:bodyPr>
          <a:lstStyle/>
          <a:p>
            <a:r>
              <a:rPr lang="lv-LV" sz="2400" b="1" dirty="0">
                <a:solidFill>
                  <a:srgbClr val="C00000"/>
                </a:solidFill>
              </a:rPr>
              <a:t>B.8. </a:t>
            </a:r>
            <a:r>
              <a:rPr lang="lv-LV" sz="2400" dirty="0">
                <a:solidFill>
                  <a:schemeClr val="tx1">
                    <a:lumMod val="65000"/>
                    <a:lumOff val="35000"/>
                  </a:schemeClr>
                </a:solidFill>
              </a:rPr>
              <a:t>tabulā</a:t>
            </a:r>
            <a:r>
              <a:rPr lang="lv-LV" sz="2400" b="1" dirty="0">
                <a:solidFill>
                  <a:schemeClr val="tx1">
                    <a:lumMod val="65000"/>
                    <a:lumOff val="35000"/>
                  </a:schemeClr>
                </a:solidFill>
              </a:rPr>
              <a:t> </a:t>
            </a:r>
            <a:r>
              <a:rPr lang="lv-LV" sz="2400" dirty="0">
                <a:solidFill>
                  <a:schemeClr val="tx1">
                    <a:lumMod val="65000"/>
                    <a:lumOff val="35000"/>
                  </a:schemeClr>
                </a:solidFill>
              </a:rPr>
              <a:t>rindā</a:t>
            </a:r>
            <a:r>
              <a:rPr lang="lv-LV" sz="2400" dirty="0">
                <a:solidFill>
                  <a:srgbClr val="001489"/>
                </a:solidFill>
              </a:rPr>
              <a:t> </a:t>
            </a:r>
            <a:r>
              <a:rPr lang="lv-LV" sz="2400" b="1" dirty="0">
                <a:solidFill>
                  <a:srgbClr val="C00000"/>
                </a:solidFill>
              </a:rPr>
              <a:t>«Iepirkumu procedūra/cenu salīdzināšana» </a:t>
            </a:r>
            <a:r>
              <a:rPr lang="lv-LV" sz="2400" dirty="0">
                <a:solidFill>
                  <a:schemeClr val="tx1">
                    <a:lumMod val="65000"/>
                    <a:lumOff val="35000"/>
                  </a:schemeClr>
                </a:solidFill>
              </a:rPr>
              <a:t>jāieliek ķeksītis, tad </a:t>
            </a:r>
            <a:r>
              <a:rPr lang="lv-LV" sz="2400" b="1" dirty="0">
                <a:solidFill>
                  <a:schemeClr val="tx1">
                    <a:lumMod val="65000"/>
                    <a:lumOff val="35000"/>
                  </a:schemeClr>
                </a:solidFill>
              </a:rPr>
              <a:t>«Saglabājot» </a:t>
            </a:r>
            <a:r>
              <a:rPr lang="lv-LV" sz="2400" dirty="0">
                <a:solidFill>
                  <a:schemeClr val="tx1">
                    <a:lumMod val="65000"/>
                    <a:lumOff val="35000"/>
                  </a:schemeClr>
                </a:solidFill>
              </a:rPr>
              <a:t>atvērsies</a:t>
            </a:r>
            <a:r>
              <a:rPr lang="lv-LV" sz="2400" b="1" dirty="0">
                <a:solidFill>
                  <a:schemeClr val="tx1">
                    <a:lumMod val="65000"/>
                    <a:lumOff val="35000"/>
                  </a:schemeClr>
                </a:solidFill>
              </a:rPr>
              <a:t> </a:t>
            </a:r>
            <a:r>
              <a:rPr lang="lv-LV" sz="2400" b="1" dirty="0" err="1">
                <a:solidFill>
                  <a:srgbClr val="C00000"/>
                </a:solidFill>
              </a:rPr>
              <a:t>E.daļa</a:t>
            </a:r>
            <a:r>
              <a:rPr lang="lv-LV" sz="2400" dirty="0">
                <a:solidFill>
                  <a:srgbClr val="001489"/>
                </a:solidFill>
              </a:rPr>
              <a:t>.</a:t>
            </a:r>
          </a:p>
        </p:txBody>
      </p:sp>
      <p:sp>
        <p:nvSpPr>
          <p:cNvPr id="6" name="TextBox 5">
            <a:extLst>
              <a:ext uri="{FF2B5EF4-FFF2-40B4-BE49-F238E27FC236}">
                <a16:creationId xmlns:a16="http://schemas.microsoft.com/office/drawing/2014/main" id="{94F34CCB-D225-6192-FACF-5416AF267BC3}"/>
              </a:ext>
            </a:extLst>
          </p:cNvPr>
          <p:cNvSpPr txBox="1"/>
          <p:nvPr/>
        </p:nvSpPr>
        <p:spPr>
          <a:xfrm>
            <a:off x="4221264" y="5103888"/>
            <a:ext cx="7053406" cy="461665"/>
          </a:xfrm>
          <a:prstGeom prst="rect">
            <a:avLst/>
          </a:prstGeom>
          <a:noFill/>
          <a:ln w="28575">
            <a:solidFill>
              <a:srgbClr val="FFC000"/>
            </a:solidFill>
          </a:ln>
        </p:spPr>
        <p:txBody>
          <a:bodyPr wrap="none" rtlCol="0">
            <a:spAutoFit/>
          </a:bodyPr>
          <a:lstStyle/>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mn-ea"/>
                <a:cs typeface="+mn-cs"/>
              </a:rPr>
              <a:t>SVVA pasākumiem netiek izmantots LAD cenu katalogs.</a:t>
            </a:r>
            <a:endPar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Tree>
    <p:extLst>
      <p:ext uri="{BB962C8B-B14F-4D97-AF65-F5344CB8AC3E}">
        <p14:creationId xmlns:p14="http://schemas.microsoft.com/office/powerpoint/2010/main" val="2896764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2DB3DEAD-57CB-B665-4C1B-36B6B29A5DE2}"/>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AA0ED424-A4D2-3BDC-9A34-E820D4FE0389}"/>
              </a:ext>
            </a:extLst>
          </p:cNvPr>
          <p:cNvSpPr>
            <a:spLocks noGrp="1"/>
          </p:cNvSpPr>
          <p:nvPr>
            <p:ph type="title"/>
          </p:nvPr>
        </p:nvSpPr>
        <p:spPr>
          <a:xfrm>
            <a:off x="838200" y="229242"/>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Pavaddokumenti. </a:t>
            </a:r>
            <a:r>
              <a:rPr kumimoji="0" lang="lv-LV" sz="3200" b="1" i="0" u="none" strike="noStrike" kern="1200" cap="none" spc="0" normalizeH="0" baseline="0" noProof="0" dirty="0">
                <a:ln>
                  <a:noFill/>
                </a:ln>
                <a:solidFill>
                  <a:srgbClr val="2E8000"/>
                </a:solidFill>
                <a:effectLst/>
                <a:uLnTx/>
                <a:uFillTx/>
                <a:latin typeface="Calibri" panose="020F0502020204030204"/>
                <a:ea typeface="+mj-ea"/>
                <a:cs typeface="+mj-cs"/>
              </a:rPr>
              <a:t>MKN 113.7.5.*VIRSNOTEIKUMI</a:t>
            </a:r>
            <a:endParaRPr lang="lv-LV" sz="3200" dirty="0">
              <a:solidFill>
                <a:srgbClr val="2E8000"/>
              </a:solidFill>
            </a:endParaRPr>
          </a:p>
        </p:txBody>
      </p:sp>
      <p:sp>
        <p:nvSpPr>
          <p:cNvPr id="5" name="Satura vietturis 4">
            <a:extLst>
              <a:ext uri="{FF2B5EF4-FFF2-40B4-BE49-F238E27FC236}">
                <a16:creationId xmlns:a16="http://schemas.microsoft.com/office/drawing/2014/main" id="{F0F3BADC-E0B4-5212-CBAC-DAFE8A735D9A}"/>
              </a:ext>
            </a:extLst>
          </p:cNvPr>
          <p:cNvSpPr>
            <a:spLocks noGrp="1"/>
          </p:cNvSpPr>
          <p:nvPr>
            <p:ph idx="1"/>
          </p:nvPr>
        </p:nvSpPr>
        <p:spPr>
          <a:xfrm>
            <a:off x="838200" y="1372204"/>
            <a:ext cx="10515600" cy="4984146"/>
          </a:xfrm>
        </p:spPr>
        <p:txBody>
          <a:bodyPr>
            <a:noAutofit/>
          </a:bodyPr>
          <a:lstStyle/>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1" i="0" u="none" strike="noStrike" kern="1200" cap="none" spc="0" normalizeH="0" baseline="0" noProof="0" dirty="0">
                <a:ln>
                  <a:noFill/>
                </a:ln>
                <a:solidFill>
                  <a:srgbClr val="33CC33"/>
                </a:solidFill>
                <a:effectLst/>
                <a:uLnTx/>
                <a:uFillTx/>
                <a:latin typeface="Calibri"/>
                <a:ea typeface="+mn-ea"/>
                <a:cs typeface="+mn-cs"/>
              </a:rPr>
              <a:t>7.5.3. </a:t>
            </a:r>
            <a:r>
              <a:rPr kumimoji="0" lang="lv-LV" sz="2400" b="0" i="0" u="none" strike="noStrike" kern="1200" cap="none" spc="0" normalizeH="0" baseline="0" noProof="0" dirty="0">
                <a:ln>
                  <a:noFill/>
                </a:ln>
                <a:solidFill>
                  <a:srgbClr val="002060"/>
                </a:solidFill>
                <a:effectLst/>
                <a:uLnTx/>
                <a:uFillTx/>
                <a:latin typeface="Calibri"/>
                <a:ea typeface="+mn-ea"/>
                <a:cs typeface="+mn-cs"/>
              </a:rPr>
              <a:t>Projektā paredzēto: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rPr>
              <a:t>pamatlīdzekļu un programmnodrošinājuma,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rPr>
              <a:t>būvmateriālu iegādei, būvniecībai vai būves pārbūvei,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rPr>
              <a:t>kā arī vispārējām izmaksām, </a:t>
            </a: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rPr>
              <a:t>ja tās ir </a:t>
            </a:r>
            <a:r>
              <a:rPr kumimoji="0" lang="lv-LV" sz="2400" b="1" i="0" u="none" strike="noStrike" kern="1200" cap="none" spc="0" normalizeH="0" baseline="0" noProof="0" dirty="0">
                <a:ln>
                  <a:noFill/>
                </a:ln>
                <a:solidFill>
                  <a:srgbClr val="002060"/>
                </a:solidFill>
                <a:effectLst/>
                <a:uLnTx/>
                <a:uFillTx/>
                <a:latin typeface="Calibri"/>
                <a:ea typeface="+mn-ea"/>
                <a:cs typeface="+mn-cs"/>
              </a:rPr>
              <a:t>1001 EUR un vairāk</a:t>
            </a:r>
            <a:r>
              <a:rPr kumimoji="0" lang="lv-LV" sz="2400" b="0" i="0" u="none" strike="noStrike" kern="1200" cap="none" spc="0" normalizeH="0" baseline="0" noProof="0" dirty="0">
                <a:ln>
                  <a:noFill/>
                </a:ln>
                <a:solidFill>
                  <a:srgbClr val="002060"/>
                </a:solidFill>
                <a:effectLst/>
                <a:uLnTx/>
                <a:uFillTx/>
                <a:latin typeface="Calibri"/>
                <a:ea typeface="+mn-ea"/>
                <a:cs typeface="+mn-cs"/>
              </a:rPr>
              <a:t>, izvēlas visizdevīgāko piedāvājumu, kura noteikšanā viens no kritērijiem ir zemākā cena.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endParaRPr kumimoji="0" lang="lv-LV" sz="2400" b="0" i="0" u="none" strike="noStrike" kern="1200" cap="none" spc="0" normalizeH="0" baseline="0" noProof="0" dirty="0">
              <a:ln>
                <a:noFill/>
              </a:ln>
              <a:solidFill>
                <a:srgbClr val="002060"/>
              </a:solidFill>
              <a:effectLst/>
              <a:uLnTx/>
              <a:uFillTx/>
              <a:latin typeface="Calibri"/>
              <a:ea typeface="+mn-ea"/>
              <a:cs typeface="+mn-cs"/>
            </a:endParaRPr>
          </a:p>
          <a:p>
            <a:pPr marL="742950" marR="0" lvl="1" indent="-28575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rPr>
              <a:t>To apliecina ar vismaz </a:t>
            </a:r>
            <a:r>
              <a:rPr kumimoji="0" lang="lv-LV" sz="2400" b="1" i="0" u="none" strike="noStrike" kern="1200" cap="none" spc="0" normalizeH="0" baseline="0" noProof="0" dirty="0">
                <a:ln>
                  <a:noFill/>
                </a:ln>
                <a:solidFill>
                  <a:srgbClr val="002060"/>
                </a:solidFill>
                <a:effectLst/>
                <a:uLnTx/>
                <a:uFillTx/>
                <a:latin typeface="Calibri"/>
                <a:ea typeface="+mn-ea"/>
                <a:cs typeface="+mn-cs"/>
              </a:rPr>
              <a:t>2 derīgu piedāvājumu </a:t>
            </a:r>
            <a:r>
              <a:rPr kumimoji="0" lang="lv-LV" sz="2400" b="0" i="0" u="none" strike="noStrike" kern="1200" cap="none" spc="0" normalizeH="0" baseline="0" noProof="0" dirty="0">
                <a:ln>
                  <a:noFill/>
                </a:ln>
                <a:solidFill>
                  <a:srgbClr val="002060"/>
                </a:solidFill>
                <a:effectLst/>
                <a:uLnTx/>
                <a:uFillTx/>
                <a:latin typeface="Calibri"/>
                <a:ea typeface="+mn-ea"/>
                <a:cs typeface="+mn-cs"/>
              </a:rPr>
              <a:t>salīdzināšanu konkrētai iegādei.</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3" name="Slaida numura vietturis 2">
            <a:extLst>
              <a:ext uri="{FF2B5EF4-FFF2-40B4-BE49-F238E27FC236}">
                <a16:creationId xmlns:a16="http://schemas.microsoft.com/office/drawing/2014/main" id="{BC268A05-9194-9008-9E72-A6B59CE1C101}"/>
              </a:ext>
            </a:extLst>
          </p:cNvPr>
          <p:cNvSpPr>
            <a:spLocks noGrp="1"/>
          </p:cNvSpPr>
          <p:nvPr>
            <p:ph type="sldNum" sz="quarter" idx="12"/>
          </p:nvPr>
        </p:nvSpPr>
        <p:spPr/>
        <p:txBody>
          <a:bodyPr/>
          <a:lstStyle/>
          <a:p>
            <a:fld id="{D3BF1487-AE92-4A67-81CF-43703B5CD2F4}" type="slidenum">
              <a:rPr lang="lv-LV" smtClean="0"/>
              <a:t>22</a:t>
            </a:fld>
            <a:endParaRPr lang="lv-LV"/>
          </a:p>
        </p:txBody>
      </p:sp>
      <p:sp>
        <p:nvSpPr>
          <p:cNvPr id="2" name="TextBox 1">
            <a:extLst>
              <a:ext uri="{FF2B5EF4-FFF2-40B4-BE49-F238E27FC236}">
                <a16:creationId xmlns:a16="http://schemas.microsoft.com/office/drawing/2014/main" id="{3D75A95B-9478-4CE9-3EC0-A667985B8005}"/>
              </a:ext>
            </a:extLst>
          </p:cNvPr>
          <p:cNvSpPr txBox="1"/>
          <p:nvPr/>
        </p:nvSpPr>
        <p:spPr>
          <a:xfrm>
            <a:off x="4994030" y="4991139"/>
            <a:ext cx="6359770" cy="1200329"/>
          </a:xfrm>
          <a:prstGeom prst="rect">
            <a:avLst/>
          </a:prstGeom>
          <a:noFill/>
          <a:ln w="28575">
            <a:solidFill>
              <a:srgbClr val="FFC000"/>
            </a:solidFill>
          </a:ln>
        </p:spPr>
        <p:txBody>
          <a:bodyPr wrap="square" rtlCol="0">
            <a:spAutoFit/>
          </a:bodyPr>
          <a:lstStyle/>
          <a:p>
            <a:r>
              <a:rPr lang="lv-LV" sz="2400" dirty="0">
                <a:solidFill>
                  <a:schemeClr val="tx1">
                    <a:lumMod val="65000"/>
                    <a:lumOff val="35000"/>
                  </a:schemeClr>
                </a:solidFill>
              </a:rPr>
              <a:t>Zemāko cenu aizstāvam ar aprakstu specifikācijā.</a:t>
            </a:r>
          </a:p>
          <a:p>
            <a:r>
              <a:rPr lang="lv-LV" sz="2400" dirty="0">
                <a:solidFill>
                  <a:schemeClr val="tx1">
                    <a:lumMod val="65000"/>
                    <a:lumOff val="35000"/>
                  </a:schemeClr>
                </a:solidFill>
              </a:rPr>
              <a:t>Specifikācija nav gara, bet tai jāietver svarīgākie rādītāji, kas pamato cenu.</a:t>
            </a:r>
          </a:p>
        </p:txBody>
      </p:sp>
    </p:spTree>
    <p:extLst>
      <p:ext uri="{BB962C8B-B14F-4D97-AF65-F5344CB8AC3E}">
        <p14:creationId xmlns:p14="http://schemas.microsoft.com/office/powerpoint/2010/main" val="3670462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97DF35E7-C515-FF64-800B-B85E181A9F35}"/>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93D1802E-AFBF-9BF2-098D-AE3BF93AA07C}"/>
              </a:ext>
            </a:extLst>
          </p:cNvPr>
          <p:cNvSpPr>
            <a:spLocks noGrp="1"/>
          </p:cNvSpPr>
          <p:nvPr>
            <p:ph type="title"/>
          </p:nvPr>
        </p:nvSpPr>
        <p:spPr>
          <a:xfrm>
            <a:off x="838200" y="229242"/>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Pavaddokumenti. Būvniecība</a:t>
            </a:r>
            <a:endParaRPr lang="lv-LV" sz="3200" dirty="0">
              <a:solidFill>
                <a:srgbClr val="C00000"/>
              </a:solidFill>
            </a:endParaRPr>
          </a:p>
        </p:txBody>
      </p:sp>
      <p:sp>
        <p:nvSpPr>
          <p:cNvPr id="5" name="Satura vietturis 4">
            <a:extLst>
              <a:ext uri="{FF2B5EF4-FFF2-40B4-BE49-F238E27FC236}">
                <a16:creationId xmlns:a16="http://schemas.microsoft.com/office/drawing/2014/main" id="{73D2F91C-308D-86A6-4309-3C2084F44902}"/>
              </a:ext>
            </a:extLst>
          </p:cNvPr>
          <p:cNvSpPr>
            <a:spLocks noGrp="1"/>
          </p:cNvSpPr>
          <p:nvPr>
            <p:ph idx="1"/>
          </p:nvPr>
        </p:nvSpPr>
        <p:spPr>
          <a:xfrm>
            <a:off x="838200" y="1266394"/>
            <a:ext cx="10515600" cy="5160141"/>
          </a:xfrm>
        </p:spPr>
        <p:txBody>
          <a:bodyPr>
            <a:noAutofit/>
          </a:bodyPr>
          <a:lstStyle/>
          <a:p>
            <a:pPr marL="0" marR="0" lvl="0" indent="0" algn="just" defTabSz="914400" rtl="0" eaLnBrk="1" fontAlgn="auto" latinLnBrk="0" hangingPunct="1">
              <a:lnSpc>
                <a:spcPct val="100000"/>
              </a:lnSpc>
              <a:spcBef>
                <a:spcPct val="20000"/>
              </a:spcBef>
              <a:spcAft>
                <a:spcPts val="0"/>
              </a:spcAft>
              <a:buClr>
                <a:srgbClr val="C00000"/>
              </a:buClr>
              <a:buSzTx/>
              <a:buNone/>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49.5./ D.7. </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Ja projektā plānota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jauna būvniecība,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būves atjaunošana,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būves restaurācija,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būves ierīkošana,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būves novietošana vai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pārbūve vai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būvmateriālu iegāde, </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iesniedz informāciju par </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būvniecības lietu</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 kas </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atbilstoši būvniecības jomu regulējošajiem normatīvajiem aktiem </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reģistrēta </a:t>
            </a:r>
            <a:r>
              <a:rPr kumimoji="0" lang="lv-LV" sz="2400" i="0" u="none" strike="noStrike" kern="1200" cap="none" spc="0" normalizeH="0" baseline="0" noProof="0" dirty="0">
                <a:ln>
                  <a:noFill/>
                </a:ln>
                <a:solidFill>
                  <a:srgbClr val="C00000"/>
                </a:solidFill>
                <a:effectLst/>
                <a:uLnTx/>
                <a:uFillTx/>
                <a:latin typeface="Calibri"/>
                <a:ea typeface="+mn-ea"/>
                <a:cs typeface="+mn-cs"/>
              </a:rPr>
              <a:t>Būvniecības informācijas sistēmā </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(BIS).</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3" name="Slaida numura vietturis 2">
            <a:extLst>
              <a:ext uri="{FF2B5EF4-FFF2-40B4-BE49-F238E27FC236}">
                <a16:creationId xmlns:a16="http://schemas.microsoft.com/office/drawing/2014/main" id="{FFED350E-5FEB-2C3D-5321-DC0248E87B2F}"/>
              </a:ext>
            </a:extLst>
          </p:cNvPr>
          <p:cNvSpPr>
            <a:spLocks noGrp="1"/>
          </p:cNvSpPr>
          <p:nvPr>
            <p:ph type="sldNum" sz="quarter" idx="12"/>
          </p:nvPr>
        </p:nvSpPr>
        <p:spPr/>
        <p:txBody>
          <a:bodyPr/>
          <a:lstStyle/>
          <a:p>
            <a:fld id="{D3BF1487-AE92-4A67-81CF-43703B5CD2F4}" type="slidenum">
              <a:rPr lang="lv-LV" smtClean="0"/>
              <a:t>23</a:t>
            </a:fld>
            <a:endParaRPr lang="lv-LV"/>
          </a:p>
        </p:txBody>
      </p:sp>
      <p:sp>
        <p:nvSpPr>
          <p:cNvPr id="2" name="TextBox 1">
            <a:extLst>
              <a:ext uri="{FF2B5EF4-FFF2-40B4-BE49-F238E27FC236}">
                <a16:creationId xmlns:a16="http://schemas.microsoft.com/office/drawing/2014/main" id="{BB6847EC-EB97-828C-42CA-04EFF2B83201}"/>
              </a:ext>
            </a:extLst>
          </p:cNvPr>
          <p:cNvSpPr txBox="1"/>
          <p:nvPr/>
        </p:nvSpPr>
        <p:spPr>
          <a:xfrm>
            <a:off x="5304692" y="1424656"/>
            <a:ext cx="6049108" cy="4154984"/>
          </a:xfrm>
          <a:prstGeom prst="rect">
            <a:avLst/>
          </a:prstGeom>
          <a:noFill/>
          <a:ln w="28575">
            <a:solidFill>
              <a:srgbClr val="FFC0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lv-LV" sz="2200" kern="0" dirty="0">
                <a:solidFill>
                  <a:schemeClr val="tx1">
                    <a:lumMod val="65000"/>
                    <a:lumOff val="35000"/>
                  </a:schemeClr>
                </a:solidFill>
              </a:rPr>
              <a:t>Uz finansējumu būvniecībai (</a:t>
            </a:r>
            <a:r>
              <a:rPr lang="lv-LV" sz="2200" b="1" kern="0" dirty="0">
                <a:solidFill>
                  <a:srgbClr val="C00000"/>
                </a:solidFill>
              </a:rPr>
              <a:t>49.5</a:t>
            </a:r>
            <a:r>
              <a:rPr lang="lv-LV" sz="2200" kern="0" dirty="0">
                <a:solidFill>
                  <a:schemeClr val="tx1">
                    <a:lumMod val="65000"/>
                    <a:lumOff val="35000"/>
                  </a:schemeClr>
                </a:solidFill>
              </a:rPr>
              <a:t>) saistītos pavaddokumentus iesniedz ar projekta pieteikumu </a:t>
            </a:r>
            <a:r>
              <a:rPr lang="lv-LV" sz="2200" b="1" kern="0" dirty="0">
                <a:solidFill>
                  <a:schemeClr val="tx1">
                    <a:lumMod val="65000"/>
                    <a:lumOff val="35000"/>
                  </a:schemeClr>
                </a:solidFill>
              </a:rPr>
              <a:t>vai</a:t>
            </a:r>
            <a:r>
              <a:rPr lang="lv-LV" sz="2200" kern="0" dirty="0">
                <a:solidFill>
                  <a:schemeClr val="tx1">
                    <a:lumMod val="65000"/>
                    <a:lumOff val="35000"/>
                  </a:schemeClr>
                </a:solidFill>
              </a:rPr>
              <a:t> 6 mēnešu laikā pēc dienas, kad stājies spēkā LAD lēmums, iesniedz: </a:t>
            </a:r>
          </a:p>
          <a:p>
            <a:pPr marL="342900" marR="0" lvl="0" indent="-342900" defTabSz="91440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lang="lv-LV" sz="2200" kern="0" dirty="0">
                <a:solidFill>
                  <a:schemeClr val="tx1">
                    <a:lumMod val="65000"/>
                    <a:lumOff val="35000"/>
                  </a:schemeClr>
                </a:solidFill>
              </a:rPr>
              <a:t>būvniecības dokumentus (būvniecības lietas numuru BIS); </a:t>
            </a:r>
          </a:p>
          <a:p>
            <a:pPr marL="342900" marR="0" lvl="0" indent="-342900" defTabSz="91440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lang="lv-LV" sz="2200" kern="0" dirty="0">
                <a:solidFill>
                  <a:schemeClr val="tx1">
                    <a:lumMod val="65000"/>
                    <a:lumOff val="35000"/>
                  </a:schemeClr>
                </a:solidFill>
              </a:rPr>
              <a:t>iepirkuma dokumentāciju </a:t>
            </a:r>
            <a:r>
              <a:rPr lang="lv-LV" sz="2200" kern="0" dirty="0">
                <a:solidFill>
                  <a:srgbClr val="C00000"/>
                </a:solidFill>
              </a:rPr>
              <a:t>(</a:t>
            </a:r>
            <a:r>
              <a:rPr lang="lv-LV" sz="2200" b="1" kern="0" dirty="0">
                <a:solidFill>
                  <a:srgbClr val="C00000"/>
                </a:solidFill>
              </a:rPr>
              <a:t>49.4.</a:t>
            </a:r>
            <a:r>
              <a:rPr lang="lv-LV" sz="2200" kern="0" dirty="0">
                <a:solidFill>
                  <a:srgbClr val="C00000"/>
                </a:solidFill>
              </a:rPr>
              <a:t>);</a:t>
            </a:r>
          </a:p>
          <a:p>
            <a:pPr marL="342900" marR="0" lvl="0" indent="-342900" defTabSz="91440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lang="lv-LV" sz="2200" kern="0" dirty="0">
                <a:solidFill>
                  <a:schemeClr val="tx1">
                    <a:lumMod val="65000"/>
                    <a:lumOff val="35000"/>
                  </a:schemeClr>
                </a:solidFill>
              </a:rPr>
              <a:t>nomas līgumu </a:t>
            </a:r>
            <a:r>
              <a:rPr lang="lv-LV" sz="2200" kern="0" dirty="0">
                <a:solidFill>
                  <a:srgbClr val="C00000"/>
                </a:solidFill>
              </a:rPr>
              <a:t>(</a:t>
            </a:r>
            <a:r>
              <a:rPr lang="lv-LV" sz="2200" b="1" kern="0" dirty="0">
                <a:solidFill>
                  <a:srgbClr val="C00000"/>
                </a:solidFill>
              </a:rPr>
              <a:t>49.3.</a:t>
            </a:r>
            <a:r>
              <a:rPr lang="lv-LV" sz="2200" kern="0" dirty="0">
                <a:solidFill>
                  <a:srgbClr val="C00000"/>
                </a:solidFill>
              </a:rPr>
              <a:t>)</a:t>
            </a:r>
            <a:r>
              <a:rPr lang="lv-LV" sz="2200" kern="0" dirty="0"/>
              <a:t>.</a:t>
            </a:r>
          </a:p>
          <a:p>
            <a:pPr marL="0" marR="0" lvl="0" indent="0" defTabSz="914400" eaLnBrk="1" fontAlgn="auto" latinLnBrk="0" hangingPunct="1">
              <a:lnSpc>
                <a:spcPct val="100000"/>
              </a:lnSpc>
              <a:spcBef>
                <a:spcPts val="0"/>
              </a:spcBef>
              <a:spcAft>
                <a:spcPts val="0"/>
              </a:spcAft>
              <a:buClrTx/>
              <a:buSzTx/>
              <a:buFontTx/>
              <a:buNone/>
              <a:tabLst/>
              <a:defRPr/>
            </a:pPr>
            <a:r>
              <a:rPr lang="lv-LV" sz="2200" kern="0" dirty="0">
                <a:solidFill>
                  <a:schemeClr val="tx1">
                    <a:lumMod val="65000"/>
                    <a:lumOff val="35000"/>
                  </a:schemeClr>
                </a:solidFill>
              </a:rPr>
              <a:t>*Nomas līgums ierakstīts zemesgrāmatā.</a:t>
            </a:r>
          </a:p>
          <a:p>
            <a:pPr marL="0" marR="0" lvl="0" indent="0" defTabSz="914400" eaLnBrk="1" fontAlgn="auto" latinLnBrk="0" hangingPunct="1">
              <a:lnSpc>
                <a:spcPct val="100000"/>
              </a:lnSpc>
              <a:spcBef>
                <a:spcPts val="0"/>
              </a:spcBef>
              <a:spcAft>
                <a:spcPts val="0"/>
              </a:spcAft>
              <a:buClrTx/>
              <a:buSzTx/>
              <a:buFontTx/>
              <a:buNone/>
              <a:tabLst/>
              <a:defRPr/>
            </a:pPr>
            <a:r>
              <a:rPr lang="lv-LV" sz="2200" kern="0" dirty="0">
                <a:solidFill>
                  <a:schemeClr val="tx1">
                    <a:lumMod val="65000"/>
                    <a:lumOff val="35000"/>
                  </a:schemeClr>
                </a:solidFill>
              </a:rPr>
              <a:t>*Nomas termiņš nav īsāks par 7 gadiem no projekta </a:t>
            </a:r>
          </a:p>
          <a:p>
            <a:pPr marL="0" marR="0" lvl="0" indent="0" defTabSz="914400" eaLnBrk="1" fontAlgn="auto" latinLnBrk="0" hangingPunct="1">
              <a:lnSpc>
                <a:spcPct val="100000"/>
              </a:lnSpc>
              <a:spcBef>
                <a:spcPts val="0"/>
              </a:spcBef>
              <a:spcAft>
                <a:spcPts val="0"/>
              </a:spcAft>
              <a:buClrTx/>
              <a:buSzTx/>
              <a:buFontTx/>
              <a:buNone/>
              <a:tabLst/>
              <a:defRPr/>
            </a:pPr>
            <a:r>
              <a:rPr lang="lv-LV" sz="2200" kern="0" dirty="0">
                <a:solidFill>
                  <a:schemeClr val="tx1">
                    <a:lumMod val="65000"/>
                    <a:lumOff val="35000"/>
                  </a:schemeClr>
                </a:solidFill>
              </a:rPr>
              <a:t>iesnieguma iesniegšanas dienas.</a:t>
            </a:r>
          </a:p>
          <a:p>
            <a:pPr marL="0" marR="0" lvl="0" indent="0" defTabSz="914400" eaLnBrk="1" fontAlgn="auto" latinLnBrk="0" hangingPunct="1">
              <a:lnSpc>
                <a:spcPct val="100000"/>
              </a:lnSpc>
              <a:spcBef>
                <a:spcPts val="0"/>
              </a:spcBef>
              <a:spcAft>
                <a:spcPts val="0"/>
              </a:spcAft>
              <a:buClrTx/>
              <a:buSzTx/>
              <a:buFontTx/>
              <a:buNone/>
              <a:tabLst/>
              <a:defRPr/>
            </a:pPr>
            <a:r>
              <a:rPr lang="lv-LV" sz="2200" kern="0" dirty="0">
                <a:solidFill>
                  <a:schemeClr val="tx1">
                    <a:lumMod val="65000"/>
                    <a:lumOff val="35000"/>
                  </a:schemeClr>
                </a:solidFill>
              </a:rPr>
              <a:t>Vairāk informācijas </a:t>
            </a:r>
            <a:r>
              <a:rPr lang="lv-LV" sz="2200" b="1" kern="0" dirty="0">
                <a:solidFill>
                  <a:srgbClr val="C00000"/>
                </a:solidFill>
              </a:rPr>
              <a:t>51.punktā</a:t>
            </a:r>
            <a:r>
              <a:rPr lang="lv-LV" sz="2200" kern="0" dirty="0">
                <a:solidFill>
                  <a:schemeClr val="tx1">
                    <a:lumMod val="65000"/>
                    <a:lumOff val="35000"/>
                  </a:schemeClr>
                </a:solidFill>
              </a:rPr>
              <a:t>. </a:t>
            </a:r>
          </a:p>
        </p:txBody>
      </p:sp>
    </p:spTree>
    <p:extLst>
      <p:ext uri="{BB962C8B-B14F-4D97-AF65-F5344CB8AC3E}">
        <p14:creationId xmlns:p14="http://schemas.microsoft.com/office/powerpoint/2010/main" val="3224728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39562A2B-37DD-AA87-63A2-3E12689CDBCE}"/>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0B052956-EAED-1467-2687-3C278DA83022}"/>
              </a:ext>
            </a:extLst>
          </p:cNvPr>
          <p:cNvSpPr>
            <a:spLocks noGrp="1"/>
          </p:cNvSpPr>
          <p:nvPr>
            <p:ph type="title"/>
          </p:nvPr>
        </p:nvSpPr>
        <p:spPr>
          <a:xfrm>
            <a:off x="838200" y="229242"/>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Pavaddokumenti. Būvniecība</a:t>
            </a:r>
            <a:endParaRPr lang="lv-LV" sz="3200" dirty="0">
              <a:solidFill>
                <a:srgbClr val="C00000"/>
              </a:solidFill>
            </a:endParaRPr>
          </a:p>
        </p:txBody>
      </p:sp>
      <p:sp>
        <p:nvSpPr>
          <p:cNvPr id="5" name="Satura vietturis 4">
            <a:extLst>
              <a:ext uri="{FF2B5EF4-FFF2-40B4-BE49-F238E27FC236}">
                <a16:creationId xmlns:a16="http://schemas.microsoft.com/office/drawing/2014/main" id="{D67B0D38-8E56-924E-6080-58ADEE174058}"/>
              </a:ext>
            </a:extLst>
          </p:cNvPr>
          <p:cNvSpPr>
            <a:spLocks noGrp="1"/>
          </p:cNvSpPr>
          <p:nvPr>
            <p:ph idx="1"/>
          </p:nvPr>
        </p:nvSpPr>
        <p:spPr>
          <a:xfrm>
            <a:off x="1547446" y="1767807"/>
            <a:ext cx="9806354" cy="4448356"/>
          </a:xfrm>
        </p:spPr>
        <p:txBody>
          <a:bodyPr>
            <a:noAutofit/>
          </a:bodyPr>
          <a:lstStyle/>
          <a:p>
            <a:pPr marL="0" marR="0" lvl="0" indent="0" algn="just" defTabSz="914400" rtl="0" eaLnBrk="1" fontAlgn="auto" latinLnBrk="0" hangingPunct="1">
              <a:lnSpc>
                <a:spcPct val="100000"/>
              </a:lnSpc>
              <a:spcBef>
                <a:spcPct val="20000"/>
              </a:spcBef>
              <a:spcAft>
                <a:spcPts val="0"/>
              </a:spcAft>
              <a:buClr>
                <a:srgbClr val="C00000"/>
              </a:buClr>
              <a:buSzTx/>
              <a:buNone/>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53. </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Ja atbalsta pretendents atbalsta saņemšanai </a:t>
            </a: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izmanto rēķinu priekšapmaksu</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 tas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informāciju par Būvniecības informācijas sistēmā (BIS) uzsāktās būvniecības lietas numuru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un sagatavoto tehnisko dokumentāciju par būvniecības procesu,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kā arī iepirkuma dokumentus, kas saistīti ar būvniecības izmaksām, </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iesniedz LAD kopā ar rēķinu priekšapmaksas pieprasījumu.</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3" name="Slaida numura vietturis 2">
            <a:extLst>
              <a:ext uri="{FF2B5EF4-FFF2-40B4-BE49-F238E27FC236}">
                <a16:creationId xmlns:a16="http://schemas.microsoft.com/office/drawing/2014/main" id="{310D6F18-D5E7-89BF-FC9D-33B5C0FA6AAF}"/>
              </a:ext>
            </a:extLst>
          </p:cNvPr>
          <p:cNvSpPr>
            <a:spLocks noGrp="1"/>
          </p:cNvSpPr>
          <p:nvPr>
            <p:ph type="sldNum" sz="quarter" idx="12"/>
          </p:nvPr>
        </p:nvSpPr>
        <p:spPr/>
        <p:txBody>
          <a:bodyPr/>
          <a:lstStyle/>
          <a:p>
            <a:fld id="{D3BF1487-AE92-4A67-81CF-43703B5CD2F4}" type="slidenum">
              <a:rPr lang="lv-LV" smtClean="0"/>
              <a:t>24</a:t>
            </a:fld>
            <a:endParaRPr lang="lv-LV"/>
          </a:p>
        </p:txBody>
      </p:sp>
      <p:sp>
        <p:nvSpPr>
          <p:cNvPr id="2" name="TextBox 1">
            <a:extLst>
              <a:ext uri="{FF2B5EF4-FFF2-40B4-BE49-F238E27FC236}">
                <a16:creationId xmlns:a16="http://schemas.microsoft.com/office/drawing/2014/main" id="{29518B61-1914-51C2-F165-B0B76369E1D4}"/>
              </a:ext>
            </a:extLst>
          </p:cNvPr>
          <p:cNvSpPr txBox="1"/>
          <p:nvPr/>
        </p:nvSpPr>
        <p:spPr>
          <a:xfrm>
            <a:off x="4308229" y="5446521"/>
            <a:ext cx="7045571" cy="461665"/>
          </a:xfrm>
          <a:prstGeom prst="rect">
            <a:avLst/>
          </a:prstGeom>
          <a:noFill/>
          <a:ln w="28575">
            <a:solidFill>
              <a:srgbClr val="FFC0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lv-LV" sz="2400" kern="0" dirty="0">
                <a:solidFill>
                  <a:schemeClr val="tx1">
                    <a:lumMod val="65000"/>
                    <a:lumOff val="35000"/>
                  </a:schemeClr>
                </a:solidFill>
              </a:rPr>
              <a:t>LAD lēmumā pārbaudām, kas jāizdara 6 mēnešu laikā!</a:t>
            </a:r>
          </a:p>
        </p:txBody>
      </p:sp>
    </p:spTree>
    <p:extLst>
      <p:ext uri="{BB962C8B-B14F-4D97-AF65-F5344CB8AC3E}">
        <p14:creationId xmlns:p14="http://schemas.microsoft.com/office/powerpoint/2010/main" val="36661285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884CEC55-7519-3DF8-0F22-AF6B06BA3D88}"/>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82F50E8A-A770-16FD-89B3-FB2357F0C2D6}"/>
              </a:ext>
            </a:extLst>
          </p:cNvPr>
          <p:cNvSpPr>
            <a:spLocks noGrp="1"/>
          </p:cNvSpPr>
          <p:nvPr>
            <p:ph type="title"/>
          </p:nvPr>
        </p:nvSpPr>
        <p:spPr>
          <a:xfrm>
            <a:off x="838200" y="229242"/>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Pavaddokumenti</a:t>
            </a:r>
            <a:endParaRPr lang="lv-LV" sz="3200" dirty="0">
              <a:solidFill>
                <a:srgbClr val="C00000"/>
              </a:solidFill>
            </a:endParaRPr>
          </a:p>
        </p:txBody>
      </p:sp>
      <p:sp>
        <p:nvSpPr>
          <p:cNvPr id="5" name="Satura vietturis 4">
            <a:extLst>
              <a:ext uri="{FF2B5EF4-FFF2-40B4-BE49-F238E27FC236}">
                <a16:creationId xmlns:a16="http://schemas.microsoft.com/office/drawing/2014/main" id="{94694676-C2C3-3793-87AF-6863AC17902A}"/>
              </a:ext>
            </a:extLst>
          </p:cNvPr>
          <p:cNvSpPr>
            <a:spLocks noGrp="1"/>
          </p:cNvSpPr>
          <p:nvPr>
            <p:ph idx="1"/>
          </p:nvPr>
        </p:nvSpPr>
        <p:spPr>
          <a:xfrm>
            <a:off x="838200" y="1987363"/>
            <a:ext cx="10515600" cy="2883273"/>
          </a:xfrm>
        </p:spPr>
        <p:txBody>
          <a:bodyPr>
            <a:noAutofit/>
          </a:bodyPr>
          <a:lstStyle/>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3" name="Slaida numura vietturis 2">
            <a:extLst>
              <a:ext uri="{FF2B5EF4-FFF2-40B4-BE49-F238E27FC236}">
                <a16:creationId xmlns:a16="http://schemas.microsoft.com/office/drawing/2014/main" id="{025E3CC9-DDCC-4F15-7B4F-9F8BDCBB0B56}"/>
              </a:ext>
            </a:extLst>
          </p:cNvPr>
          <p:cNvSpPr>
            <a:spLocks noGrp="1"/>
          </p:cNvSpPr>
          <p:nvPr>
            <p:ph type="sldNum" sz="quarter" idx="12"/>
          </p:nvPr>
        </p:nvSpPr>
        <p:spPr/>
        <p:txBody>
          <a:bodyPr/>
          <a:lstStyle/>
          <a:p>
            <a:fld id="{D3BF1487-AE92-4A67-81CF-43703B5CD2F4}" type="slidenum">
              <a:rPr lang="lv-LV" smtClean="0"/>
              <a:t>25</a:t>
            </a:fld>
            <a:endParaRPr lang="lv-LV"/>
          </a:p>
        </p:txBody>
      </p:sp>
      <p:sp>
        <p:nvSpPr>
          <p:cNvPr id="2" name="TextBox 1">
            <a:extLst>
              <a:ext uri="{FF2B5EF4-FFF2-40B4-BE49-F238E27FC236}">
                <a16:creationId xmlns:a16="http://schemas.microsoft.com/office/drawing/2014/main" id="{5A4F967F-49A4-09DC-6FD6-65EC43701F61}"/>
              </a:ext>
            </a:extLst>
          </p:cNvPr>
          <p:cNvSpPr txBox="1"/>
          <p:nvPr/>
        </p:nvSpPr>
        <p:spPr>
          <a:xfrm>
            <a:off x="1459522" y="1425010"/>
            <a:ext cx="9894277" cy="4727448"/>
          </a:xfrm>
          <a:prstGeom prst="rect">
            <a:avLst/>
          </a:prstGeom>
          <a:noFill/>
        </p:spPr>
        <p:txBody>
          <a:bodyPr wrap="square" rtlCol="0">
            <a:spAutoFit/>
          </a:bodyPr>
          <a:lstStyle/>
          <a:p>
            <a:r>
              <a:rPr lang="lv-LV" sz="2400" b="1" dirty="0">
                <a:solidFill>
                  <a:srgbClr val="C00000"/>
                </a:solidFill>
                <a:latin typeface="Calibri"/>
              </a:rPr>
              <a:t>54 </a:t>
            </a:r>
            <a:r>
              <a:rPr kumimoji="0" lang="lv-LV" sz="2400" b="1" i="0" u="none" strike="noStrike" kern="1200" cap="none" spc="0" normalizeH="0" baseline="0" noProof="0" dirty="0">
                <a:ln>
                  <a:noFill/>
                </a:ln>
                <a:solidFill>
                  <a:srgbClr val="C00000"/>
                </a:solidFill>
                <a:effectLst/>
                <a:uLnTx/>
                <a:uFillTx/>
                <a:latin typeface="Calibri"/>
                <a:ea typeface="+mn-ea"/>
                <a:cs typeface="+mn-cs"/>
              </a:rPr>
              <a:t>/ D.7. </a:t>
            </a:r>
            <a:r>
              <a:rPr lang="lv-LV" sz="2400" dirty="0">
                <a:solidFill>
                  <a:schemeClr val="tx1">
                    <a:lumMod val="65000"/>
                    <a:lumOff val="35000"/>
                  </a:schemeClr>
                </a:solidFill>
                <a:latin typeface="Calibri"/>
              </a:rPr>
              <a:t>B</a:t>
            </a:r>
            <a:r>
              <a:rPr kumimoji="0" lang="lv-LV" sz="2400" i="0" u="none" strike="noStrike" kern="1200" cap="none" spc="0" normalizeH="0" baseline="0" noProof="0" dirty="0" err="1">
                <a:ln>
                  <a:noFill/>
                </a:ln>
                <a:solidFill>
                  <a:schemeClr val="tx1">
                    <a:lumMod val="65000"/>
                    <a:lumOff val="35000"/>
                  </a:schemeClr>
                </a:solidFill>
                <a:effectLst/>
                <a:uLnTx/>
                <a:uFillTx/>
                <a:latin typeface="Calibri"/>
                <a:ea typeface="+mn-ea"/>
                <a:cs typeface="+mn-cs"/>
              </a:rPr>
              <a:t>iedrības</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 vai nodibinājuma </a:t>
            </a: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valdes apstiprināts lēmums </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par projekta īstenošanu un visām no tā izrietošajām saistībām, </a:t>
            </a:r>
          </a:p>
          <a:p>
            <a:pPr marL="342900" indent="-342900">
              <a:buClr>
                <a:srgbClr val="C00000"/>
              </a:buClr>
              <a:buFont typeface="Wingdings" panose="05000000000000000000" pitchFamily="2" charset="2"/>
              <a:buChar char="ü"/>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norādot projekta kopējās izmaksas </a:t>
            </a:r>
          </a:p>
          <a:p>
            <a:pPr marL="342900" indent="-342900">
              <a:buClr>
                <a:srgbClr val="C00000"/>
              </a:buClr>
              <a:buFont typeface="Wingdings" panose="05000000000000000000" pitchFamily="2" charset="2"/>
              <a:buChar char="ü"/>
            </a:pP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un finansēšanas avotus.</a:t>
            </a:r>
          </a:p>
          <a:p>
            <a:pPr marL="342900" indent="-342900">
              <a:buClr>
                <a:srgbClr val="C00000"/>
              </a:buClr>
              <a:buFont typeface="Wingdings" panose="05000000000000000000" pitchFamily="2" charset="2"/>
              <a:buChar char="Ø"/>
            </a:pPr>
            <a:endParaRPr lang="lv-LV" sz="2400" dirty="0">
              <a:solidFill>
                <a:schemeClr val="tx1">
                  <a:lumMod val="65000"/>
                  <a:lumOff val="35000"/>
                </a:schemeClr>
              </a:solidFill>
              <a:latin typeface="Calibri"/>
            </a:endParaRPr>
          </a:p>
          <a:p>
            <a:pPr marL="228600" marR="0" lvl="0" indent="-22860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v"/>
              <a:tabLst/>
              <a:defRPr/>
            </a:pP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Pārbaudām statūtos </a:t>
            </a:r>
            <a:r>
              <a:rPr kumimoji="0" lang="lv-LV" sz="2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paraksttiesīgo</a:t>
            </a: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personu tiesības – paraksta viens vai kopā?</a:t>
            </a:r>
          </a:p>
          <a:p>
            <a:pPr marL="228600" marR="0" lvl="0" indent="-22860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v"/>
              <a:tabLst/>
              <a:defRPr/>
            </a:pPr>
            <a:endParaRPr lang="lv-LV" sz="2400" dirty="0">
              <a:solidFill>
                <a:prstClr val="black">
                  <a:lumMod val="65000"/>
                  <a:lumOff val="35000"/>
                </a:prstClr>
              </a:solidFill>
              <a:latin typeface="Calibri"/>
            </a:endParaRPr>
          </a:p>
          <a:p>
            <a:pPr marR="0" lvl="0" algn="just" defTabSz="914400" rtl="0" eaLnBrk="1" fontAlgn="auto" latinLnBrk="0" hangingPunct="1">
              <a:lnSpc>
                <a:spcPct val="100000"/>
              </a:lnSpc>
              <a:spcBef>
                <a:spcPct val="20000"/>
              </a:spcBef>
              <a:spcAft>
                <a:spcPts val="0"/>
              </a:spcAft>
              <a:buClr>
                <a:srgbClr val="C00000"/>
              </a:buClr>
              <a:buSzTx/>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D.8. </a:t>
            </a: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Var pievienot pašvaldības lēmumu par biedrības LEADER projekta līdzfinansējumu.</a:t>
            </a:r>
          </a:p>
          <a:p>
            <a:pPr marR="0" lvl="0" algn="just" defTabSz="914400" rtl="0" eaLnBrk="1" fontAlgn="auto" latinLnBrk="0" hangingPunct="1">
              <a:lnSpc>
                <a:spcPct val="100000"/>
              </a:lnSpc>
              <a:spcBef>
                <a:spcPct val="20000"/>
              </a:spcBef>
              <a:spcAft>
                <a:spcPts val="0"/>
              </a:spcAft>
              <a:buClr>
                <a:srgbClr val="C00000"/>
              </a:buClr>
              <a:buSzTx/>
              <a:tabLst/>
              <a:defRPr/>
            </a:pPr>
            <a:endParaRPr lang="lv-LV" sz="2400" dirty="0">
              <a:solidFill>
                <a:prstClr val="black">
                  <a:lumMod val="65000"/>
                  <a:lumOff val="35000"/>
                </a:prstClr>
              </a:solidFill>
              <a:latin typeface="Calibri"/>
            </a:endParaRPr>
          </a:p>
          <a:p>
            <a:endParaRPr lang="lv-LV" dirty="0">
              <a:solidFill>
                <a:schemeClr val="tx1">
                  <a:lumMod val="65000"/>
                  <a:lumOff val="35000"/>
                </a:schemeClr>
              </a:solidFill>
            </a:endParaRPr>
          </a:p>
        </p:txBody>
      </p:sp>
    </p:spTree>
    <p:extLst>
      <p:ext uri="{BB962C8B-B14F-4D97-AF65-F5344CB8AC3E}">
        <p14:creationId xmlns:p14="http://schemas.microsoft.com/office/powerpoint/2010/main" val="14790982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E055F8B5-FA0B-EF82-B884-C0053186536E}"/>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96EA32C0-8361-BD2E-5644-6FA0D9E23957}"/>
              </a:ext>
            </a:extLst>
          </p:cNvPr>
          <p:cNvSpPr>
            <a:spLocks noGrp="1"/>
          </p:cNvSpPr>
          <p:nvPr>
            <p:ph type="title"/>
          </p:nvPr>
        </p:nvSpPr>
        <p:spPr>
          <a:xfrm>
            <a:off x="838200" y="229242"/>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Pavaddokumenti</a:t>
            </a:r>
            <a:endParaRPr lang="lv-LV" sz="3200" dirty="0">
              <a:solidFill>
                <a:srgbClr val="C00000"/>
              </a:solidFill>
            </a:endParaRPr>
          </a:p>
        </p:txBody>
      </p:sp>
      <p:sp>
        <p:nvSpPr>
          <p:cNvPr id="5" name="Satura vietturis 4">
            <a:extLst>
              <a:ext uri="{FF2B5EF4-FFF2-40B4-BE49-F238E27FC236}">
                <a16:creationId xmlns:a16="http://schemas.microsoft.com/office/drawing/2014/main" id="{5CBE2FB5-E711-5146-6141-350E928572A3}"/>
              </a:ext>
            </a:extLst>
          </p:cNvPr>
          <p:cNvSpPr>
            <a:spLocks noGrp="1"/>
          </p:cNvSpPr>
          <p:nvPr>
            <p:ph idx="1"/>
          </p:nvPr>
        </p:nvSpPr>
        <p:spPr>
          <a:xfrm>
            <a:off x="838200" y="1987363"/>
            <a:ext cx="10515600" cy="2883273"/>
          </a:xfrm>
        </p:spPr>
        <p:txBody>
          <a:bodyPr>
            <a:noAutofit/>
          </a:bodyPr>
          <a:lstStyle/>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3" name="Slaida numura vietturis 2">
            <a:extLst>
              <a:ext uri="{FF2B5EF4-FFF2-40B4-BE49-F238E27FC236}">
                <a16:creationId xmlns:a16="http://schemas.microsoft.com/office/drawing/2014/main" id="{1498ABF2-EA17-6E4A-6967-6408802D61AB}"/>
              </a:ext>
            </a:extLst>
          </p:cNvPr>
          <p:cNvSpPr>
            <a:spLocks noGrp="1"/>
          </p:cNvSpPr>
          <p:nvPr>
            <p:ph type="sldNum" sz="quarter" idx="12"/>
          </p:nvPr>
        </p:nvSpPr>
        <p:spPr/>
        <p:txBody>
          <a:bodyPr/>
          <a:lstStyle/>
          <a:p>
            <a:fld id="{D3BF1487-AE92-4A67-81CF-43703B5CD2F4}" type="slidenum">
              <a:rPr lang="lv-LV" smtClean="0"/>
              <a:t>26</a:t>
            </a:fld>
            <a:endParaRPr lang="lv-LV"/>
          </a:p>
        </p:txBody>
      </p:sp>
      <p:sp>
        <p:nvSpPr>
          <p:cNvPr id="2" name="TextBox 1">
            <a:extLst>
              <a:ext uri="{FF2B5EF4-FFF2-40B4-BE49-F238E27FC236}">
                <a16:creationId xmlns:a16="http://schemas.microsoft.com/office/drawing/2014/main" id="{AB990D41-5E82-B627-5919-1D811E9360C1}"/>
              </a:ext>
            </a:extLst>
          </p:cNvPr>
          <p:cNvSpPr txBox="1"/>
          <p:nvPr/>
        </p:nvSpPr>
        <p:spPr>
          <a:xfrm>
            <a:off x="838200" y="1467162"/>
            <a:ext cx="4226169" cy="4050340"/>
          </a:xfrm>
          <a:prstGeom prst="rect">
            <a:avLst/>
          </a:prstGeom>
          <a:noFill/>
        </p:spPr>
        <p:txBody>
          <a:bodyPr wrap="square" rtlCol="0">
            <a:spAutoFit/>
          </a:bodyPr>
          <a:lstStyle/>
          <a:p>
            <a:pPr marR="0" lvl="0" algn="just" defTabSz="914400" rtl="0" eaLnBrk="1" fontAlgn="auto" latinLnBrk="0" hangingPunct="1">
              <a:lnSpc>
                <a:spcPct val="100000"/>
              </a:lnSpc>
              <a:spcBef>
                <a:spcPct val="20000"/>
              </a:spcBef>
              <a:spcAft>
                <a:spcPts val="0"/>
              </a:spcAft>
              <a:buClr>
                <a:srgbClr val="C00000"/>
              </a:buClr>
              <a:buSzTx/>
              <a:tabLst/>
              <a:defRPr/>
            </a:pPr>
            <a:r>
              <a:rPr kumimoji="0" lang="lv-LV" sz="2800" b="1" i="0" u="none" strike="noStrike" kern="1200" cap="none" spc="0" normalizeH="0" baseline="0" noProof="0" dirty="0">
                <a:ln>
                  <a:noFill/>
                </a:ln>
                <a:solidFill>
                  <a:srgbClr val="C00000"/>
                </a:solidFill>
                <a:effectLst/>
                <a:uLnTx/>
                <a:uFillTx/>
                <a:latin typeface="Calibri"/>
                <a:ea typeface="+mn-ea"/>
                <a:cs typeface="+mn-cs"/>
              </a:rPr>
              <a:t>49.8/D.9. </a:t>
            </a:r>
            <a:r>
              <a:rPr kumimoji="0" lang="lv-LV" sz="24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Pašnovērtējums</a:t>
            </a:r>
            <a:r>
              <a:rPr lang="lv-LV" sz="2400" dirty="0">
                <a:solidFill>
                  <a:prstClr val="black">
                    <a:lumMod val="65000"/>
                    <a:lumOff val="35000"/>
                  </a:prstClr>
                </a:solidFill>
                <a:latin typeface="Calibri"/>
              </a:rPr>
              <a:t> </a:t>
            </a: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(MNF sagatavota Excel veidlapa www.mnf.lv). </a:t>
            </a:r>
            <a:endParaRPr lang="lv-LV" sz="2400" dirty="0">
              <a:solidFill>
                <a:prstClr val="black">
                  <a:lumMod val="65000"/>
                  <a:lumOff val="35000"/>
                </a:prstClr>
              </a:solidFill>
              <a:latin typeface="Calibri"/>
            </a:endParaRPr>
          </a:p>
          <a:p>
            <a:pPr marR="0" lvl="0" algn="just" defTabSz="914400" rtl="0" eaLnBrk="1" fontAlgn="auto" latinLnBrk="0" hangingPunct="1">
              <a:lnSpc>
                <a:spcPct val="100000"/>
              </a:lnSpc>
              <a:spcBef>
                <a:spcPct val="20000"/>
              </a:spcBef>
              <a:spcAft>
                <a:spcPts val="0"/>
              </a:spcAft>
              <a:buClr>
                <a:srgbClr val="C00000"/>
              </a:buClr>
              <a:buSzTx/>
              <a:tabLst/>
              <a:defRPr/>
            </a:pPr>
            <a:endParaRPr lang="lv-LV" sz="2400" dirty="0">
              <a:solidFill>
                <a:prstClr val="black">
                  <a:lumMod val="65000"/>
                  <a:lumOff val="35000"/>
                </a:prstClr>
              </a:solidFill>
              <a:latin typeface="Calibri"/>
            </a:endParaRPr>
          </a:p>
          <a:p>
            <a:pPr marR="0" lvl="0" algn="just" defTabSz="914400" rtl="0" eaLnBrk="1" fontAlgn="auto" latinLnBrk="0" hangingPunct="1">
              <a:lnSpc>
                <a:spcPct val="100000"/>
              </a:lnSpc>
              <a:spcBef>
                <a:spcPct val="20000"/>
              </a:spcBef>
              <a:spcAft>
                <a:spcPts val="0"/>
              </a:spcAft>
              <a:buClr>
                <a:srgbClr val="C00000"/>
              </a:buClr>
              <a:buSzTx/>
              <a:tabLst/>
              <a:defRPr/>
            </a:pPr>
            <a:r>
              <a:rPr lang="lv-LV" sz="2400" dirty="0">
                <a:solidFill>
                  <a:prstClr val="black">
                    <a:lumMod val="65000"/>
                    <a:lumOff val="35000"/>
                  </a:prstClr>
                </a:solidFill>
                <a:latin typeface="Calibri"/>
              </a:rPr>
              <a:t>Attiecīgās rīcības veidlapa.</a:t>
            </a:r>
          </a:p>
          <a:p>
            <a:pPr marR="0" lvl="0" algn="just" defTabSz="914400" rtl="0" eaLnBrk="1" fontAlgn="auto" latinLnBrk="0" hangingPunct="1">
              <a:lnSpc>
                <a:spcPct val="100000"/>
              </a:lnSpc>
              <a:spcBef>
                <a:spcPct val="20000"/>
              </a:spcBef>
              <a:spcAft>
                <a:spcPts val="0"/>
              </a:spcAft>
              <a:buClr>
                <a:srgbClr val="C00000"/>
              </a:buClr>
              <a:buSzTx/>
              <a:tabLst/>
              <a:defRPr/>
            </a:pPr>
            <a:endPar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R="0" lvl="0" algn="just" defTabSz="914400" rtl="0" eaLnBrk="1" fontAlgn="auto" latinLnBrk="0" hangingPunct="1">
              <a:lnSpc>
                <a:spcPct val="100000"/>
              </a:lnSpc>
              <a:spcBef>
                <a:spcPct val="20000"/>
              </a:spcBef>
              <a:spcAft>
                <a:spcPts val="0"/>
              </a:spcAft>
              <a:buClr>
                <a:srgbClr val="C00000"/>
              </a:buClr>
              <a:buSzTx/>
              <a:tabLst/>
              <a:defRPr/>
            </a:pP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Pašnovērtējums ir saīsināta 3.1. un 3.4. rīcības vērtēšanas kritēriju forma.</a:t>
            </a:r>
          </a:p>
          <a:p>
            <a:endParaRPr lang="lv-LV" dirty="0">
              <a:solidFill>
                <a:schemeClr val="tx1">
                  <a:lumMod val="65000"/>
                  <a:lumOff val="35000"/>
                </a:schemeClr>
              </a:solidFill>
            </a:endParaRPr>
          </a:p>
        </p:txBody>
      </p:sp>
      <p:sp>
        <p:nvSpPr>
          <p:cNvPr id="6" name="TextBox 5">
            <a:extLst>
              <a:ext uri="{FF2B5EF4-FFF2-40B4-BE49-F238E27FC236}">
                <a16:creationId xmlns:a16="http://schemas.microsoft.com/office/drawing/2014/main" id="{0FF38F51-9051-4450-EDB7-E7DFE4DC8A18}"/>
              </a:ext>
            </a:extLst>
          </p:cNvPr>
          <p:cNvSpPr txBox="1"/>
          <p:nvPr/>
        </p:nvSpPr>
        <p:spPr>
          <a:xfrm>
            <a:off x="6266741" y="3230826"/>
            <a:ext cx="4999136" cy="2308324"/>
          </a:xfrm>
          <a:prstGeom prst="rect">
            <a:avLst/>
          </a:prstGeom>
          <a:noFill/>
          <a:ln w="28575">
            <a:solidFill>
              <a:srgbClr val="FFC000"/>
            </a:solidFill>
          </a:ln>
        </p:spPr>
        <p:txBody>
          <a:bodyPr wrap="square" rtlCol="0">
            <a:spAutoFit/>
          </a:bodyPr>
          <a:lstStyle/>
          <a:p>
            <a:pPr marL="0" marR="0" lvl="0" indent="0" algn="just" defTabSz="914400" rtl="0" eaLnBrk="1" fontAlgn="auto" latinLnBrk="0" hangingPunct="1">
              <a:lnSpc>
                <a:spcPct val="100000"/>
              </a:lnSpc>
              <a:spcBef>
                <a:spcPct val="20000"/>
              </a:spcBef>
              <a:spcAft>
                <a:spcPts val="0"/>
              </a:spcAft>
              <a:buClr>
                <a:srgbClr val="33CC33"/>
              </a:buClr>
              <a:buSzTx/>
              <a:buFont typeface="Arial" panose="020B0604020202020204" pitchFamily="34" charset="0"/>
              <a:buNone/>
              <a:tabLst/>
              <a:defRPr/>
            </a:pP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Pilns 3.1. un 3.4.rīcības vērtēšanas kritēriju saturs atrodams </a:t>
            </a:r>
            <a:r>
              <a:rPr lang="lv-LV" sz="2400" dirty="0">
                <a:solidFill>
                  <a:prstClr val="black">
                    <a:lumMod val="65000"/>
                    <a:lumOff val="35000"/>
                  </a:prstClr>
                </a:solidFill>
                <a:latin typeface="Calibri"/>
              </a:rPr>
              <a:t>7</a:t>
            </a: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.kārtas sludinājumā </a:t>
            </a: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hlinkClick r:id="rId3"/>
              </a:rPr>
              <a:t>www.mnf.lv</a:t>
            </a:r>
            <a:r>
              <a:rPr lang="lv-LV" sz="2400" dirty="0">
                <a:solidFill>
                  <a:prstClr val="black">
                    <a:lumMod val="65000"/>
                    <a:lumOff val="35000"/>
                  </a:prstClr>
                </a:solidFill>
                <a:latin typeface="Calibri"/>
              </a:rPr>
              <a:t>, </a:t>
            </a: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a:t>
            </a:r>
            <a:r>
              <a:rPr lang="lv-LV" sz="2400" dirty="0">
                <a:solidFill>
                  <a:prstClr val="black">
                    <a:lumMod val="65000"/>
                    <a:lumOff val="35000"/>
                  </a:prstClr>
                </a:solidFill>
                <a:latin typeface="Calibri"/>
              </a:rPr>
              <a:t>te atrodamā informācija </a:t>
            </a: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un vērtēšanas kritēriji ir jūsu LEADER projekta satura pamats un palīgs.</a:t>
            </a:r>
          </a:p>
        </p:txBody>
      </p:sp>
    </p:spTree>
    <p:extLst>
      <p:ext uri="{BB962C8B-B14F-4D97-AF65-F5344CB8AC3E}">
        <p14:creationId xmlns:p14="http://schemas.microsoft.com/office/powerpoint/2010/main" val="3106913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9E81A17C-A764-6338-A823-21728C9FF09B}"/>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828313E4-F48F-8D27-237D-3021E3EC63EC}"/>
              </a:ext>
            </a:extLst>
          </p:cNvPr>
          <p:cNvSpPr>
            <a:spLocks noGrp="1"/>
          </p:cNvSpPr>
          <p:nvPr>
            <p:ph type="title"/>
          </p:nvPr>
        </p:nvSpPr>
        <p:spPr>
          <a:xfrm>
            <a:off x="838200" y="229242"/>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Pavaddokumenti</a:t>
            </a:r>
            <a:endParaRPr lang="lv-LV" sz="3200" dirty="0">
              <a:solidFill>
                <a:srgbClr val="C00000"/>
              </a:solidFill>
            </a:endParaRPr>
          </a:p>
        </p:txBody>
      </p:sp>
      <p:sp>
        <p:nvSpPr>
          <p:cNvPr id="5" name="Satura vietturis 4">
            <a:extLst>
              <a:ext uri="{FF2B5EF4-FFF2-40B4-BE49-F238E27FC236}">
                <a16:creationId xmlns:a16="http://schemas.microsoft.com/office/drawing/2014/main" id="{1CBC6EDA-2B0E-4325-49C8-61966DEF5563}"/>
              </a:ext>
            </a:extLst>
          </p:cNvPr>
          <p:cNvSpPr>
            <a:spLocks noGrp="1"/>
          </p:cNvSpPr>
          <p:nvPr>
            <p:ph idx="1"/>
          </p:nvPr>
        </p:nvSpPr>
        <p:spPr>
          <a:xfrm>
            <a:off x="838200" y="1372204"/>
            <a:ext cx="10515600" cy="4984146"/>
          </a:xfrm>
        </p:spPr>
        <p:txBody>
          <a:bodyPr>
            <a:noAutofit/>
          </a:bodyPr>
          <a:lstStyle/>
          <a:p>
            <a:pPr marL="0" marR="0" lvl="0" indent="0" algn="just" defTabSz="914400" rtl="0" eaLnBrk="1" fontAlgn="auto" latinLnBrk="0" hangingPunct="1">
              <a:lnSpc>
                <a:spcPct val="100000"/>
              </a:lnSpc>
              <a:spcBef>
                <a:spcPct val="20000"/>
              </a:spcBef>
              <a:spcAft>
                <a:spcPts val="0"/>
              </a:spcAft>
              <a:buClr>
                <a:srgbClr val="33CC33"/>
              </a:buClr>
              <a:buSzTx/>
              <a:buNone/>
              <a:tabLst/>
              <a:defRPr/>
            </a:pPr>
            <a:r>
              <a:rPr kumimoji="0" lang="lv-LV" sz="2600" b="1" i="0" u="none" strike="noStrike" kern="1200" cap="none" spc="0" normalizeH="0" baseline="0" noProof="0" dirty="0">
                <a:ln>
                  <a:noFill/>
                </a:ln>
                <a:solidFill>
                  <a:srgbClr val="C00000"/>
                </a:solidFill>
                <a:effectLst/>
                <a:uLnTx/>
                <a:uFillTx/>
                <a:latin typeface="Calibri"/>
                <a:ea typeface="+mn-ea"/>
                <a:cs typeface="+mn-cs"/>
              </a:rPr>
              <a:t>D.10. </a:t>
            </a: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Deklarācija par komercsabiedrības atbilstību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mazajai (sīkajai) vai vidējai komercsabiedrībai. </a:t>
            </a:r>
          </a:p>
          <a:p>
            <a:pPr marL="0" marR="0" lvl="0" indent="0" algn="just" defTabSz="914400" rtl="0" eaLnBrk="1" fontAlgn="auto" latinLnBrk="0" hangingPunct="1">
              <a:lnSpc>
                <a:spcPct val="100000"/>
              </a:lnSpc>
              <a:spcBef>
                <a:spcPct val="20000"/>
              </a:spcBef>
              <a:spcAft>
                <a:spcPts val="0"/>
              </a:spcAft>
              <a:buClr>
                <a:srgbClr val="33CC33"/>
              </a:buClr>
              <a:buSzTx/>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Veidlapa atrodama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hlinkClick r:id="rId3"/>
              </a:rPr>
              <a:t>www.mnf.lv</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«Izsludināta 7.kārta»</a:t>
            </a:r>
          </a:p>
          <a:p>
            <a:pPr marL="0" marR="0" lvl="0" indent="0" algn="just" defTabSz="914400" rtl="0" eaLnBrk="1" fontAlgn="auto" latinLnBrk="0" hangingPunct="1">
              <a:lnSpc>
                <a:spcPct val="100000"/>
              </a:lnSpc>
              <a:spcBef>
                <a:spcPct val="20000"/>
              </a:spcBef>
              <a:spcAft>
                <a:spcPts val="0"/>
              </a:spcAft>
              <a:buClr>
                <a:srgbClr val="33CC33"/>
              </a:buClr>
              <a:buSzTx/>
              <a:buNone/>
              <a:tabLst/>
              <a:defRPr/>
            </a:pPr>
            <a:endParaRPr lang="lv-LV" sz="2600" dirty="0">
              <a:solidFill>
                <a:schemeClr val="tx1">
                  <a:lumMod val="65000"/>
                  <a:lumOff val="35000"/>
                </a:schemeClr>
              </a:solidFill>
              <a:latin typeface="Calibri"/>
            </a:endParaRPr>
          </a:p>
          <a:p>
            <a:pPr marL="0" marR="0" lvl="0" indent="0" algn="just" defTabSz="914400" rtl="0" eaLnBrk="1" fontAlgn="auto" latinLnBrk="0" hangingPunct="1">
              <a:lnSpc>
                <a:spcPct val="100000"/>
              </a:lnSpc>
              <a:spcBef>
                <a:spcPct val="20000"/>
              </a:spcBef>
              <a:spcAft>
                <a:spcPts val="0"/>
              </a:spcAft>
              <a:buClr>
                <a:srgbClr val="C00000"/>
              </a:buClr>
              <a:buSzTx/>
              <a:buFont typeface="Arial" panose="020B0604020202020204" pitchFamily="34" charset="0"/>
              <a:buNone/>
              <a:tabLst/>
              <a:defRPr/>
            </a:pPr>
            <a:r>
              <a:rPr kumimoji="0" lang="lv-LV" sz="2600" b="1" i="0" u="none" strike="noStrike" kern="1200" cap="none" spc="0" normalizeH="0" baseline="0" noProof="0" dirty="0">
                <a:ln>
                  <a:noFill/>
                </a:ln>
                <a:solidFill>
                  <a:srgbClr val="C00000"/>
                </a:solidFill>
                <a:effectLst/>
                <a:uLnTx/>
                <a:uFillTx/>
                <a:latin typeface="Calibri"/>
                <a:ea typeface="+mn-ea"/>
                <a:cs typeface="+mn-cs"/>
              </a:rPr>
              <a:t>49.2/ D.11.«Citi» </a:t>
            </a:r>
            <a:r>
              <a:rPr kumimoji="0" lang="lv-LV" sz="24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atbalsta pretendenta deklarācija </a:t>
            </a:r>
          </a:p>
          <a:p>
            <a:pPr marL="0" marR="0" lvl="0" indent="0" algn="just" defTabSz="914400" rtl="0" eaLnBrk="1" fontAlgn="auto" latinLnBrk="0" hangingPunct="1">
              <a:lnSpc>
                <a:spcPct val="100000"/>
              </a:lnSpc>
              <a:spcBef>
                <a:spcPct val="20000"/>
              </a:spcBef>
              <a:spcAft>
                <a:spcPts val="0"/>
              </a:spcAft>
              <a:buClr>
                <a:srgbClr val="33CC33"/>
              </a:buClr>
              <a:buSzTx/>
              <a:buFont typeface="Arial" panose="020B0604020202020204" pitchFamily="34" charset="0"/>
              <a:buNone/>
              <a:tabLst/>
              <a:defRPr/>
            </a:pP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(Deklarācija iesniedzas automātiski, reizē ar projekta iesniegumu, </a:t>
            </a:r>
            <a:r>
              <a:rPr kumimoji="0" lang="lv-LV" sz="24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bet, ja </a:t>
            </a: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projektu sagatavo persona, kurai dota pieeja biedrības vai nodibinājuma LAD EPS, tad iesniedz valdes locekļa/-u elektroniski parakstītu deklarāciju. </a:t>
            </a:r>
          </a:p>
          <a:p>
            <a:pPr marL="228600" marR="0" lvl="0" indent="-22860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v"/>
              <a:tabLst/>
              <a:defRPr/>
            </a:pP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Pārbaudām statūtos </a:t>
            </a:r>
            <a:r>
              <a:rPr kumimoji="0" lang="lv-LV" sz="2400" b="0" i="0" u="none" strike="noStrike" kern="1200" cap="none" spc="0" normalizeH="0" baseline="0" noProof="0" dirty="0" err="1">
                <a:ln>
                  <a:noFill/>
                </a:ln>
                <a:solidFill>
                  <a:prstClr val="black">
                    <a:lumMod val="65000"/>
                    <a:lumOff val="35000"/>
                  </a:prstClr>
                </a:solidFill>
                <a:effectLst/>
                <a:uLnTx/>
                <a:uFillTx/>
                <a:latin typeface="Calibri"/>
                <a:ea typeface="+mn-ea"/>
                <a:cs typeface="+mn-cs"/>
              </a:rPr>
              <a:t>paraksttiesīgo</a:t>
            </a: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personu tiesības – paraksta viens vai kopā!</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a:ea typeface="+mn-ea"/>
                <a:cs typeface="+mn-cs"/>
              </a:rPr>
              <a:t>Ir atzīme projekta iesnieguma sākuma </a:t>
            </a:r>
            <a:r>
              <a:rPr kumimoji="0" lang="lv-LV" sz="2400" b="0" i="0" u="none" strike="noStrike" kern="1200" cap="none" spc="0" normalizeH="0" baseline="0" noProof="0" dirty="0">
                <a:ln>
                  <a:noFill/>
                </a:ln>
                <a:solidFill>
                  <a:srgbClr val="C00000"/>
                </a:solidFill>
                <a:effectLst/>
                <a:uLnTx/>
                <a:uFillTx/>
                <a:latin typeface="Calibri" panose="020F0502020204030204"/>
                <a:ea typeface="+mn-ea"/>
                <a:cs typeface="+mn-cs"/>
              </a:rPr>
              <a:t>daļā </a:t>
            </a:r>
            <a:r>
              <a:rPr kumimoji="0" lang="lv-LV" sz="2400" b="1" i="0" u="none" strike="noStrike" kern="1200" cap="none" spc="0" normalizeH="0" baseline="0" noProof="0" dirty="0">
                <a:ln>
                  <a:noFill/>
                </a:ln>
                <a:solidFill>
                  <a:srgbClr val="C00000"/>
                </a:solidFill>
                <a:effectLst/>
                <a:uLnTx/>
                <a:uFillTx/>
                <a:latin typeface="Calibri" panose="020F0502020204030204"/>
                <a:ea typeface="+mn-ea"/>
                <a:cs typeface="+mn-cs"/>
              </a:rPr>
              <a:t>A. </a:t>
            </a:r>
            <a:r>
              <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a:ea typeface="+mn-ea"/>
                <a:cs typeface="+mn-cs"/>
              </a:rPr>
              <a:t>Informācija par atbalsta pretendentu, ja pretendents pilnvarojis citu personu iesniegt projekta pieteikumu EPS</a:t>
            </a:r>
          </a:p>
          <a:p>
            <a:pPr marL="0" marR="0" lvl="0" indent="0" algn="just" defTabSz="914400" rtl="0" eaLnBrk="1" fontAlgn="auto" latinLnBrk="0" hangingPunct="1">
              <a:lnSpc>
                <a:spcPct val="100000"/>
              </a:lnSpc>
              <a:spcBef>
                <a:spcPct val="20000"/>
              </a:spcBef>
              <a:spcAft>
                <a:spcPts val="0"/>
              </a:spcAft>
              <a:buClr>
                <a:srgbClr val="33CC33"/>
              </a:buClr>
              <a:buSzTx/>
              <a:buNone/>
              <a:tabLst/>
              <a:defRPr/>
            </a:pPr>
            <a:endPar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33CC33"/>
              </a:buClr>
              <a:buSzTx/>
              <a:buNone/>
              <a:tabLst/>
              <a:defRPr/>
            </a:pPr>
            <a:endPar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3" name="Slaida numura vietturis 2">
            <a:extLst>
              <a:ext uri="{FF2B5EF4-FFF2-40B4-BE49-F238E27FC236}">
                <a16:creationId xmlns:a16="http://schemas.microsoft.com/office/drawing/2014/main" id="{DB6DAC7B-CF42-B85A-FEE0-AFD40AD370AA}"/>
              </a:ext>
            </a:extLst>
          </p:cNvPr>
          <p:cNvSpPr>
            <a:spLocks noGrp="1"/>
          </p:cNvSpPr>
          <p:nvPr>
            <p:ph type="sldNum" sz="quarter" idx="12"/>
          </p:nvPr>
        </p:nvSpPr>
        <p:spPr/>
        <p:txBody>
          <a:bodyPr/>
          <a:lstStyle/>
          <a:p>
            <a:fld id="{D3BF1487-AE92-4A67-81CF-43703B5CD2F4}" type="slidenum">
              <a:rPr lang="lv-LV" smtClean="0"/>
              <a:t>27</a:t>
            </a:fld>
            <a:endParaRPr lang="lv-LV"/>
          </a:p>
        </p:txBody>
      </p:sp>
      <p:sp>
        <p:nvSpPr>
          <p:cNvPr id="2" name="TextBox 1">
            <a:extLst>
              <a:ext uri="{FF2B5EF4-FFF2-40B4-BE49-F238E27FC236}">
                <a16:creationId xmlns:a16="http://schemas.microsoft.com/office/drawing/2014/main" id="{475FB44E-64B1-2578-3102-A1014D93FDEC}"/>
              </a:ext>
            </a:extLst>
          </p:cNvPr>
          <p:cNvSpPr txBox="1"/>
          <p:nvPr/>
        </p:nvSpPr>
        <p:spPr>
          <a:xfrm>
            <a:off x="8939356" y="2022231"/>
            <a:ext cx="2414444" cy="461665"/>
          </a:xfrm>
          <a:prstGeom prst="rect">
            <a:avLst/>
          </a:prstGeom>
          <a:noFill/>
          <a:ln w="28575">
            <a:solidFill>
              <a:srgbClr val="FFC000"/>
            </a:solidFill>
          </a:ln>
        </p:spPr>
        <p:txBody>
          <a:bodyPr wrap="none" rtlCol="0">
            <a:spAutoFit/>
          </a:bodyPr>
          <a:lstStyle/>
          <a:p>
            <a:r>
              <a:rPr lang="lv-LV" sz="2400" dirty="0">
                <a:solidFill>
                  <a:schemeClr val="tx1">
                    <a:lumMod val="65000"/>
                    <a:lumOff val="35000"/>
                  </a:schemeClr>
                </a:solidFill>
              </a:rPr>
              <a:t>Jāiesniedz visiem!</a:t>
            </a:r>
          </a:p>
        </p:txBody>
      </p:sp>
    </p:spTree>
    <p:extLst>
      <p:ext uri="{BB962C8B-B14F-4D97-AF65-F5344CB8AC3E}">
        <p14:creationId xmlns:p14="http://schemas.microsoft.com/office/powerpoint/2010/main" val="3997938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F82EC599-0A59-3703-935F-C41DDFC62FE7}"/>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4D3BCA76-DFE6-4E26-A965-D4F282008EB7}"/>
              </a:ext>
            </a:extLst>
          </p:cNvPr>
          <p:cNvSpPr>
            <a:spLocks noGrp="1"/>
          </p:cNvSpPr>
          <p:nvPr>
            <p:ph type="title"/>
          </p:nvPr>
        </p:nvSpPr>
        <p:spPr>
          <a:xfrm>
            <a:off x="838200" y="229242"/>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Pavaddokumenti</a:t>
            </a:r>
            <a:endParaRPr lang="lv-LV" sz="3200" dirty="0">
              <a:solidFill>
                <a:srgbClr val="C00000"/>
              </a:solidFill>
            </a:endParaRPr>
          </a:p>
        </p:txBody>
      </p:sp>
      <p:sp>
        <p:nvSpPr>
          <p:cNvPr id="5" name="Satura vietturis 4">
            <a:extLst>
              <a:ext uri="{FF2B5EF4-FFF2-40B4-BE49-F238E27FC236}">
                <a16:creationId xmlns:a16="http://schemas.microsoft.com/office/drawing/2014/main" id="{BF596A08-5D94-3152-ED99-1FB1B967E88E}"/>
              </a:ext>
            </a:extLst>
          </p:cNvPr>
          <p:cNvSpPr>
            <a:spLocks noGrp="1"/>
          </p:cNvSpPr>
          <p:nvPr>
            <p:ph idx="1"/>
          </p:nvPr>
        </p:nvSpPr>
        <p:spPr>
          <a:xfrm>
            <a:off x="838200" y="1372204"/>
            <a:ext cx="10515600" cy="4984146"/>
          </a:xfrm>
        </p:spPr>
        <p:txBody>
          <a:bodyPr>
            <a:noAutofit/>
          </a:bodyPr>
          <a:lstStyle/>
          <a:p>
            <a:pPr marL="0" marR="0" lvl="0" indent="0" algn="just" defTabSz="914400" rtl="0" eaLnBrk="1" fontAlgn="auto" latinLnBrk="0" hangingPunct="1">
              <a:lnSpc>
                <a:spcPct val="100000"/>
              </a:lnSpc>
              <a:spcBef>
                <a:spcPct val="20000"/>
              </a:spcBef>
              <a:spcAft>
                <a:spcPts val="0"/>
              </a:spcAft>
              <a:buClr>
                <a:srgbClr val="C00000"/>
              </a:buClr>
              <a:buSzTx/>
              <a:buNone/>
              <a:tabLst/>
              <a:defRPr/>
            </a:pPr>
            <a:r>
              <a:rPr lang="lv-LV" sz="2600" b="1" dirty="0">
                <a:solidFill>
                  <a:srgbClr val="C00000"/>
                </a:solidFill>
                <a:latin typeface="Calibri"/>
              </a:rPr>
              <a:t>D.11.«Citi» </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r>
              <a:rPr lang="lv-LV" sz="2400" b="1" dirty="0">
                <a:solidFill>
                  <a:schemeClr val="tx1">
                    <a:lumMod val="65000"/>
                    <a:lumOff val="35000"/>
                  </a:schemeClr>
                </a:solidFill>
                <a:latin typeface="Calibri"/>
              </a:rPr>
              <a:t>Būvmateriālu iegādes </a:t>
            </a:r>
            <a:r>
              <a:rPr lang="lv-LV" sz="2400" dirty="0">
                <a:solidFill>
                  <a:schemeClr val="tx1">
                    <a:lumMod val="65000"/>
                    <a:lumOff val="35000"/>
                  </a:schemeClr>
                </a:solidFill>
                <a:latin typeface="Calibri"/>
              </a:rPr>
              <a:t>gadījumā papildus iesniedz </a:t>
            </a:r>
            <a:r>
              <a:rPr lang="lv-LV" sz="2400" b="1" dirty="0">
                <a:solidFill>
                  <a:srgbClr val="C00000"/>
                </a:solidFill>
                <a:latin typeface="Calibri"/>
              </a:rPr>
              <a:t>D.11.«Citi»</a:t>
            </a:r>
            <a:r>
              <a:rPr lang="lv-LV" sz="2400" dirty="0">
                <a:solidFill>
                  <a:schemeClr val="tx1">
                    <a:lumMod val="65000"/>
                    <a:lumOff val="35000"/>
                  </a:schemeClr>
                </a:solidFill>
                <a:latin typeface="Calibri"/>
              </a:rPr>
              <a:t>:</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lang="lv-LV" sz="2400" dirty="0" err="1">
                <a:solidFill>
                  <a:schemeClr val="tx1">
                    <a:lumMod val="65000"/>
                    <a:lumOff val="35000"/>
                  </a:schemeClr>
                </a:solidFill>
                <a:latin typeface="Calibri"/>
              </a:rPr>
              <a:t>būvspeciālista</a:t>
            </a:r>
            <a:r>
              <a:rPr lang="lv-LV" sz="2400" dirty="0">
                <a:solidFill>
                  <a:schemeClr val="tx1">
                    <a:lumMod val="65000"/>
                    <a:lumOff val="35000"/>
                  </a:schemeClr>
                </a:solidFill>
                <a:latin typeface="Calibri"/>
              </a:rPr>
              <a:t> sastādītu tāmi,</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lang="lv-LV" sz="2400" dirty="0">
                <a:solidFill>
                  <a:schemeClr val="tx1">
                    <a:lumMod val="65000"/>
                    <a:lumOff val="35000"/>
                  </a:schemeClr>
                </a:solidFill>
                <a:latin typeface="Calibri"/>
              </a:rPr>
              <a:t>skici;</a:t>
            </a: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endParaRPr lang="lv-LV" sz="2400" dirty="0">
              <a:solidFill>
                <a:schemeClr val="tx1">
                  <a:lumMod val="65000"/>
                  <a:lumOff val="35000"/>
                </a:schemeClr>
              </a:solidFill>
              <a:latin typeface="Calibri"/>
            </a:endParaRP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lang="lv-LV" sz="2400" b="1" dirty="0">
                <a:solidFill>
                  <a:srgbClr val="C00000"/>
                </a:solidFill>
                <a:latin typeface="Calibri"/>
              </a:rPr>
              <a:t>49.7. </a:t>
            </a:r>
            <a:r>
              <a:rPr lang="lv-LV" sz="2400" dirty="0">
                <a:solidFill>
                  <a:schemeClr val="tx1">
                    <a:lumMod val="65000"/>
                    <a:lumOff val="35000"/>
                  </a:schemeClr>
                </a:solidFill>
                <a:latin typeface="Calibri"/>
              </a:rPr>
              <a:t>Ja plānotas </a:t>
            </a:r>
            <a:r>
              <a:rPr lang="lv-LV" sz="2400" dirty="0" err="1">
                <a:solidFill>
                  <a:schemeClr val="tx1">
                    <a:lumMod val="65000"/>
                    <a:lumOff val="35000"/>
                  </a:schemeClr>
                </a:solidFill>
                <a:latin typeface="Calibri"/>
              </a:rPr>
              <a:t>ārtelpas</a:t>
            </a:r>
            <a:r>
              <a:rPr lang="lv-LV" sz="2400" dirty="0">
                <a:solidFill>
                  <a:schemeClr val="tx1">
                    <a:lumMod val="65000"/>
                    <a:lumOff val="35000"/>
                  </a:schemeClr>
                </a:solidFill>
                <a:latin typeface="Calibri"/>
              </a:rPr>
              <a:t> labiekārtojuma elementu būvniecības izmaksas, kuru būvdarbiem nav vajadzīga būvniecības ieceres dokumentācija (</a:t>
            </a:r>
            <a:r>
              <a:rPr lang="lv-LV" sz="2400" b="1" dirty="0">
                <a:solidFill>
                  <a:srgbClr val="C00000"/>
                </a:solidFill>
                <a:latin typeface="Calibri"/>
              </a:rPr>
              <a:t>35.4.</a:t>
            </a:r>
            <a:r>
              <a:rPr lang="lv-LV" sz="2400" dirty="0">
                <a:solidFill>
                  <a:schemeClr val="tx1">
                    <a:lumMod val="65000"/>
                    <a:lumOff val="35000"/>
                  </a:schemeClr>
                </a:solidFill>
                <a:latin typeface="Calibri"/>
              </a:rPr>
              <a:t>), kopā ar projekta iesniegumu iesniedz </a:t>
            </a:r>
            <a:r>
              <a:rPr lang="lv-LV" sz="2400" b="1" dirty="0">
                <a:solidFill>
                  <a:schemeClr val="tx1">
                    <a:lumMod val="65000"/>
                    <a:lumOff val="35000"/>
                  </a:schemeClr>
                </a:solidFill>
                <a:latin typeface="Calibri"/>
              </a:rPr>
              <a:t>būvvaldes izziņu </a:t>
            </a:r>
            <a:r>
              <a:rPr lang="lv-LV" sz="2400" dirty="0">
                <a:solidFill>
                  <a:schemeClr val="tx1">
                    <a:lumMod val="65000"/>
                    <a:lumOff val="35000"/>
                  </a:schemeClr>
                </a:solidFill>
                <a:latin typeface="Calibri"/>
              </a:rPr>
              <a:t>par to, ka tiem nav nepieciešams izstrādāt būvniecības ieceres dokumentāciju;</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endParaRPr lang="lv-LV" sz="2400" dirty="0">
              <a:solidFill>
                <a:schemeClr val="tx1">
                  <a:lumMod val="65000"/>
                  <a:lumOff val="35000"/>
                </a:schemeClr>
              </a:solidFill>
              <a:latin typeface="Calibri"/>
            </a:endParaRPr>
          </a:p>
          <a:p>
            <a:pPr marL="228600" marR="0" lvl="0" indent="-228600" algn="just" defTabSz="914400" rtl="0" eaLnBrk="1" fontAlgn="auto" latinLnBrk="0" hangingPunct="1">
              <a:lnSpc>
                <a:spcPct val="90000"/>
              </a:lnSpc>
              <a:spcBef>
                <a:spcPts val="1000"/>
              </a:spcBef>
              <a:spcAft>
                <a:spcPts val="0"/>
              </a:spcAft>
              <a:buClr>
                <a:srgbClr val="C00000"/>
              </a:buClr>
              <a:buSzTx/>
              <a:buFont typeface="Wingdings" panose="05000000000000000000" pitchFamily="2" charset="2"/>
              <a:buChar char="ü"/>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a:ea typeface="+mn-ea"/>
                <a:cs typeface="+mn-cs"/>
              </a:rPr>
              <a:t>Dokumenti, kas norādīti </a:t>
            </a:r>
            <a:r>
              <a:rPr kumimoji="0" lang="lv-LV" sz="2400" b="1" i="0" u="none" strike="noStrike" kern="1200" cap="none" spc="0" normalizeH="0" baseline="0" noProof="0" dirty="0">
                <a:ln>
                  <a:noFill/>
                </a:ln>
                <a:solidFill>
                  <a:srgbClr val="C00000"/>
                </a:solidFill>
                <a:effectLst/>
                <a:uLnTx/>
                <a:uFillTx/>
                <a:latin typeface="Calibri" panose="020F0502020204030204"/>
                <a:ea typeface="+mn-ea"/>
                <a:cs typeface="+mn-cs"/>
              </a:rPr>
              <a:t>MNF 7.kārtas sludinājumā </a:t>
            </a:r>
            <a:r>
              <a:rPr kumimoji="0" lang="lv-LV" sz="2400" b="0" i="0" u="none" strike="noStrike" kern="1200" cap="none" spc="0" normalizeH="0" baseline="0" noProof="0" dirty="0">
                <a:ln>
                  <a:noFill/>
                </a:ln>
                <a:solidFill>
                  <a:schemeClr val="tx1">
                    <a:lumMod val="65000"/>
                    <a:lumOff val="35000"/>
                  </a:schemeClr>
                </a:solidFill>
                <a:effectLst/>
                <a:uLnTx/>
                <a:uFillTx/>
                <a:latin typeface="Calibri" panose="020F0502020204030204"/>
                <a:ea typeface="+mn-ea"/>
                <a:cs typeface="+mn-cs"/>
              </a:rPr>
              <a:t>un ļauj izvērtēt atbalsta pretendenta atbilstību atbalsta intensitātes kritērijiem un vērtēšanas kritērijiem, ja attiecas.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endParaRPr lang="lv-LV" sz="2400" dirty="0">
              <a:solidFill>
                <a:schemeClr val="tx1">
                  <a:lumMod val="65000"/>
                  <a:lumOff val="35000"/>
                </a:schemeClr>
              </a:solidFill>
              <a:latin typeface="Calibri"/>
            </a:endParaRP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endParaRPr lang="lv-LV" sz="2400" dirty="0">
              <a:solidFill>
                <a:schemeClr val="tx1">
                  <a:lumMod val="65000"/>
                  <a:lumOff val="35000"/>
                </a:schemeClr>
              </a:solidFill>
              <a:latin typeface="Calibri"/>
            </a:endParaRPr>
          </a:p>
          <a:p>
            <a:pPr marL="0" marR="0" lvl="0" indent="0" algn="just" defTabSz="914400" rtl="0" eaLnBrk="1" fontAlgn="auto" latinLnBrk="0" hangingPunct="1">
              <a:lnSpc>
                <a:spcPct val="100000"/>
              </a:lnSpc>
              <a:spcBef>
                <a:spcPct val="20000"/>
              </a:spcBef>
              <a:spcAft>
                <a:spcPts val="0"/>
              </a:spcAft>
              <a:buClr>
                <a:srgbClr val="33CC33"/>
              </a:buClr>
              <a:buSzTx/>
              <a:buNone/>
              <a:tabLst/>
              <a:defRPr/>
            </a:pPr>
            <a:endParaRPr kumimoji="0" lang="lv-LV" sz="26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33CC33"/>
              </a:buClr>
              <a:buSzTx/>
              <a:buNone/>
              <a:tabLst/>
              <a:defRPr/>
            </a:pPr>
            <a:endPar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3" name="Slaida numura vietturis 2">
            <a:extLst>
              <a:ext uri="{FF2B5EF4-FFF2-40B4-BE49-F238E27FC236}">
                <a16:creationId xmlns:a16="http://schemas.microsoft.com/office/drawing/2014/main" id="{95644F0E-F2FC-67C8-989A-12A15D80324D}"/>
              </a:ext>
            </a:extLst>
          </p:cNvPr>
          <p:cNvSpPr>
            <a:spLocks noGrp="1"/>
          </p:cNvSpPr>
          <p:nvPr>
            <p:ph type="sldNum" sz="quarter" idx="12"/>
          </p:nvPr>
        </p:nvSpPr>
        <p:spPr/>
        <p:txBody>
          <a:bodyPr/>
          <a:lstStyle/>
          <a:p>
            <a:fld id="{D3BF1487-AE92-4A67-81CF-43703B5CD2F4}" type="slidenum">
              <a:rPr lang="lv-LV" smtClean="0"/>
              <a:t>28</a:t>
            </a:fld>
            <a:endParaRPr lang="lv-LV"/>
          </a:p>
        </p:txBody>
      </p:sp>
    </p:spTree>
    <p:extLst>
      <p:ext uri="{BB962C8B-B14F-4D97-AF65-F5344CB8AC3E}">
        <p14:creationId xmlns:p14="http://schemas.microsoft.com/office/powerpoint/2010/main" val="555704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9933116D-D002-1E13-7C94-12CCB3A547BA}"/>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689752E6-49DE-F171-85B1-D812C381D006}"/>
              </a:ext>
            </a:extLst>
          </p:cNvPr>
          <p:cNvSpPr>
            <a:spLocks noGrp="1"/>
          </p:cNvSpPr>
          <p:nvPr>
            <p:ph type="title"/>
          </p:nvPr>
        </p:nvSpPr>
        <p:spPr>
          <a:xfrm>
            <a:off x="838200" y="414551"/>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srgbClr val="C00000"/>
                </a:solidFill>
                <a:effectLst/>
                <a:uLnTx/>
                <a:uFillTx/>
                <a:latin typeface="Calibri"/>
                <a:ea typeface="+mj-ea"/>
                <a:cs typeface="+mj-cs"/>
              </a:rPr>
              <a:t>B.2.7. </a:t>
            </a:r>
            <a:r>
              <a:rPr kumimoji="0" lang="lv-LV" sz="3200" b="1" i="0" u="none" strike="noStrike" kern="1200" cap="none" spc="0" normalizeH="0" baseline="0" noProof="0" dirty="0">
                <a:ln>
                  <a:noFill/>
                </a:ln>
                <a:solidFill>
                  <a:schemeClr val="tx1">
                    <a:lumMod val="65000"/>
                    <a:lumOff val="35000"/>
                  </a:schemeClr>
                </a:solidFill>
                <a:effectLst/>
                <a:uLnTx/>
                <a:uFillTx/>
                <a:latin typeface="Calibri"/>
                <a:ea typeface="+mj-ea"/>
                <a:cs typeface="+mj-cs"/>
              </a:rPr>
              <a:t>Ieguldījums SVVA stratēģijas teritorijā</a:t>
            </a:r>
            <a:endParaRPr lang="lv-LV" dirty="0">
              <a:solidFill>
                <a:schemeClr val="tx1">
                  <a:lumMod val="65000"/>
                  <a:lumOff val="35000"/>
                </a:schemeClr>
              </a:solidFill>
            </a:endParaRPr>
          </a:p>
        </p:txBody>
      </p:sp>
      <p:sp>
        <p:nvSpPr>
          <p:cNvPr id="5" name="Satura vietturis 4">
            <a:extLst>
              <a:ext uri="{FF2B5EF4-FFF2-40B4-BE49-F238E27FC236}">
                <a16:creationId xmlns:a16="http://schemas.microsoft.com/office/drawing/2014/main" id="{A3D4706B-A7E5-AC9B-83EE-5F31DC907FC4}"/>
              </a:ext>
            </a:extLst>
          </p:cNvPr>
          <p:cNvSpPr>
            <a:spLocks noGrp="1"/>
          </p:cNvSpPr>
          <p:nvPr>
            <p:ph idx="1"/>
          </p:nvPr>
        </p:nvSpPr>
        <p:spPr>
          <a:xfrm>
            <a:off x="1723292" y="1699648"/>
            <a:ext cx="9630508" cy="3188876"/>
          </a:xfrm>
        </p:spPr>
        <p:txBody>
          <a:bodyPr>
            <a:noAutofit/>
          </a:bodyPr>
          <a:lstStyle/>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«SVVA stratēģijas 2023.-2027.gadam» SM3 atbilstošās prioritātes:</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v"/>
              <a:tabLst/>
              <a:defRPr/>
            </a:pPr>
            <a:r>
              <a:rPr kumimoji="0" lang="lv-LV" sz="2600" i="0" u="none" strike="noStrike" kern="1200" cap="none" spc="0" normalizeH="0" baseline="0" noProof="0" dirty="0">
                <a:ln>
                  <a:noFill/>
                </a:ln>
                <a:solidFill>
                  <a:schemeClr val="tx1">
                    <a:lumMod val="65000"/>
                    <a:lumOff val="35000"/>
                  </a:schemeClr>
                </a:solidFill>
                <a:effectLst/>
                <a:uLnTx/>
                <a:uFillTx/>
                <a:latin typeface="Calibri"/>
                <a:ea typeface="+mn-ea"/>
                <a:cs typeface="+mn-cs"/>
              </a:rPr>
              <a:t>Kopienu</a:t>
            </a:r>
            <a:r>
              <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saliedēšana un aktivizēšana</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v"/>
              <a:tabLst/>
              <a:defRPr/>
            </a:pPr>
            <a:r>
              <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Dzīves kvalitātes uzlabošana dažādām paaudzēm (t.sk. sabiedriskās aktivitātes un nepieciešamā infrastruktūra)</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v"/>
              <a:tabLst/>
              <a:defRPr/>
            </a:pPr>
            <a:r>
              <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Vietējo iedzīvotāju prasmju un zināšanu pilnveidošana, vienlaikus veicinot saskarsmi un sadarbību, iesaistot mācībās dalībniekus vismaz no diviem pagastiem vai pilsētām MNF darbības teritorijā</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endParaRPr lang="lv-LV" sz="2600" dirty="0">
              <a:solidFill>
                <a:schemeClr val="tx1">
                  <a:lumMod val="65000"/>
                  <a:lumOff val="35000"/>
                </a:schemeClr>
              </a:solidFill>
              <a:latin typeface="Calibri"/>
            </a:endParaRPr>
          </a:p>
          <a:p>
            <a:pPr marL="0" marR="0" lvl="0" indent="0" algn="just" defTabSz="914400" rtl="0" eaLnBrk="1" fontAlgn="auto" latinLnBrk="0" hangingPunct="1">
              <a:lnSpc>
                <a:spcPct val="100000"/>
              </a:lnSpc>
              <a:spcBef>
                <a:spcPct val="20000"/>
              </a:spcBef>
              <a:spcAft>
                <a:spcPts val="0"/>
              </a:spcAft>
              <a:buClr>
                <a:srgbClr val="C00000"/>
              </a:buClr>
              <a:buSzTx/>
              <a:buNone/>
              <a:tabLst/>
              <a:defRPr/>
            </a:pPr>
            <a:r>
              <a:rPr kumimoji="0" lang="lv-LV" sz="2600" b="1" i="0" u="none" strike="noStrike" kern="1200" cap="none" spc="0" normalizeH="0" baseline="0" noProof="0" dirty="0">
                <a:ln>
                  <a:noFill/>
                </a:ln>
                <a:solidFill>
                  <a:srgbClr val="C00000"/>
                </a:solidFill>
                <a:effectLst/>
                <a:uLnTx/>
                <a:uFillTx/>
                <a:latin typeface="Calibri"/>
                <a:ea typeface="+mn-ea"/>
                <a:cs typeface="+mn-cs"/>
              </a:rPr>
              <a:t>B.2.7. </a:t>
            </a:r>
            <a:r>
              <a:rPr kumimoji="0" lang="lv-LV" sz="2600" i="0" u="none" strike="noStrike" kern="1200" cap="none" spc="0" normalizeH="0" baseline="0" noProof="0" dirty="0">
                <a:ln>
                  <a:noFill/>
                </a:ln>
                <a:solidFill>
                  <a:schemeClr val="tx1">
                    <a:lumMod val="65000"/>
                    <a:lumOff val="35000"/>
                  </a:schemeClr>
                </a:solidFill>
                <a:effectLst/>
                <a:uLnTx/>
                <a:uFillTx/>
                <a:latin typeface="Calibri"/>
                <a:ea typeface="+mn-ea"/>
                <a:cs typeface="+mn-cs"/>
              </a:rPr>
              <a:t>-</a:t>
            </a:r>
            <a:r>
              <a:rPr kumimoji="0" lang="lv-LV" sz="2600" b="1" i="0" u="none" strike="noStrike" kern="1200" cap="none" spc="0" normalizeH="0" baseline="0" noProof="0" dirty="0">
                <a:ln>
                  <a:noFill/>
                </a:ln>
                <a:solidFill>
                  <a:srgbClr val="C00000"/>
                </a:solidFill>
                <a:effectLst/>
                <a:uLnTx/>
                <a:uFillTx/>
                <a:latin typeface="Calibri"/>
                <a:ea typeface="+mn-ea"/>
                <a:cs typeface="+mn-cs"/>
              </a:rPr>
              <a:t> </a:t>
            </a:r>
            <a:r>
              <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aprakstām, kā biedrība, izmantojot LEADER finansējumu, radīs ietekmi </a:t>
            </a:r>
            <a:r>
              <a:rPr lang="lv-LV" sz="2600" dirty="0">
                <a:solidFill>
                  <a:schemeClr val="tx1">
                    <a:lumMod val="65000"/>
                    <a:lumOff val="35000"/>
                  </a:schemeClr>
                </a:solidFill>
                <a:latin typeface="Calibri"/>
              </a:rPr>
              <a:t>vismaz </a:t>
            </a:r>
            <a:r>
              <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vienā no prioritātēm.</a:t>
            </a: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endPar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2" name="Slaida numura vietturis 1">
            <a:extLst>
              <a:ext uri="{FF2B5EF4-FFF2-40B4-BE49-F238E27FC236}">
                <a16:creationId xmlns:a16="http://schemas.microsoft.com/office/drawing/2014/main" id="{88C408B1-2402-D314-9726-E2BE945D8666}"/>
              </a:ext>
            </a:extLst>
          </p:cNvPr>
          <p:cNvSpPr>
            <a:spLocks noGrp="1"/>
          </p:cNvSpPr>
          <p:nvPr>
            <p:ph type="sldNum" sz="quarter" idx="12"/>
          </p:nvPr>
        </p:nvSpPr>
        <p:spPr/>
        <p:txBody>
          <a:bodyPr/>
          <a:lstStyle/>
          <a:p>
            <a:fld id="{D3BF1487-AE92-4A67-81CF-43703B5CD2F4}" type="slidenum">
              <a:rPr lang="lv-LV" smtClean="0"/>
              <a:t>29</a:t>
            </a:fld>
            <a:endParaRPr lang="lv-LV"/>
          </a:p>
        </p:txBody>
      </p:sp>
    </p:spTree>
    <p:extLst>
      <p:ext uri="{BB962C8B-B14F-4D97-AF65-F5344CB8AC3E}">
        <p14:creationId xmlns:p14="http://schemas.microsoft.com/office/powerpoint/2010/main" val="31598489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3129B7EF-C709-FD71-F832-42CA97CDD9AC}"/>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E71CB9F3-22C7-952F-6DB2-0B09730C26E6}"/>
              </a:ext>
            </a:extLst>
          </p:cNvPr>
          <p:cNvSpPr>
            <a:spLocks noGrp="1"/>
          </p:cNvSpPr>
          <p:nvPr>
            <p:ph type="title"/>
          </p:nvPr>
        </p:nvSpPr>
        <p:spPr>
          <a:xfrm>
            <a:off x="838200" y="229242"/>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Projekta īstenošanas nosacījumi</a:t>
            </a:r>
            <a:endParaRPr lang="lv-LV" sz="3200" dirty="0"/>
          </a:p>
        </p:txBody>
      </p:sp>
      <p:sp>
        <p:nvSpPr>
          <p:cNvPr id="5" name="Satura vietturis 4">
            <a:extLst>
              <a:ext uri="{FF2B5EF4-FFF2-40B4-BE49-F238E27FC236}">
                <a16:creationId xmlns:a16="http://schemas.microsoft.com/office/drawing/2014/main" id="{14D7DADA-5E8D-EC6E-62FC-2CFA5E85A8B4}"/>
              </a:ext>
            </a:extLst>
          </p:cNvPr>
          <p:cNvSpPr>
            <a:spLocks noGrp="1"/>
          </p:cNvSpPr>
          <p:nvPr>
            <p:ph idx="1"/>
          </p:nvPr>
        </p:nvSpPr>
        <p:spPr>
          <a:xfrm>
            <a:off x="838199" y="1295387"/>
            <a:ext cx="10515599" cy="5184544"/>
          </a:xfrm>
        </p:spPr>
        <p:txBody>
          <a:bodyPr>
            <a:noAutofit/>
          </a:bodyPr>
          <a:lstStyle/>
          <a:p>
            <a:pPr marL="457200" marR="0" lvl="1" indent="0" algn="l" defTabSz="914400" rtl="0" eaLnBrk="1" fontAlgn="auto" latinLnBrk="0" hangingPunct="1">
              <a:lnSpc>
                <a:spcPct val="100000"/>
              </a:lnSpc>
              <a:spcBef>
                <a:spcPct val="20000"/>
              </a:spcBef>
              <a:spcAft>
                <a:spcPts val="0"/>
              </a:spcAft>
              <a:buClr>
                <a:srgbClr val="33CC33"/>
              </a:buClr>
              <a:buSzTx/>
              <a:buNone/>
              <a:tabLst/>
              <a:defRPr/>
            </a:pPr>
            <a:r>
              <a:rPr kumimoji="0" lang="lv-LV" sz="2600" b="1" i="0" u="none" strike="noStrike" kern="1200" cap="none" spc="0" normalizeH="0" baseline="0" noProof="0" dirty="0">
                <a:ln>
                  <a:noFill/>
                </a:ln>
                <a:solidFill>
                  <a:srgbClr val="C00000"/>
                </a:solidFill>
                <a:effectLst/>
                <a:uLnTx/>
                <a:uFillTx/>
                <a:latin typeface="Calibri"/>
                <a:ea typeface="+mn-ea"/>
                <a:cs typeface="+mn-cs"/>
              </a:rPr>
              <a:t>62.1. </a:t>
            </a:r>
            <a:r>
              <a:rPr lang="lv-LV" sz="2600" dirty="0">
                <a:solidFill>
                  <a:schemeClr val="tx1">
                    <a:lumMod val="65000"/>
                    <a:lumOff val="35000"/>
                  </a:schemeClr>
                </a:solidFill>
                <a:latin typeface="Calibri"/>
              </a:rPr>
              <a:t>P</a:t>
            </a:r>
            <a:r>
              <a:rPr kumimoji="0" lang="lv-LV" b="0" i="0" u="none" strike="noStrike" kern="1200" cap="none" spc="0" normalizeH="0" baseline="0" noProof="0" dirty="0" err="1">
                <a:ln>
                  <a:noFill/>
                </a:ln>
                <a:solidFill>
                  <a:schemeClr val="tx1">
                    <a:lumMod val="65000"/>
                    <a:lumOff val="35000"/>
                  </a:schemeClr>
                </a:solidFill>
                <a:effectLst/>
                <a:uLnTx/>
                <a:uFillTx/>
                <a:latin typeface="Calibri"/>
                <a:ea typeface="+mn-ea"/>
                <a:cs typeface="+mn-cs"/>
              </a:rPr>
              <a:t>iecas</a:t>
            </a: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darbdienas pirms mācībām informē nodibinājumu Madonas novada fonds un Lauku atbalsta dienestu par tā norises </a:t>
            </a:r>
            <a:r>
              <a:rPr kumimoji="0" lang="lv-LV"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vietu un laiku.</a:t>
            </a:r>
            <a:endParaRPr lang="lv-LV" dirty="0">
              <a:solidFill>
                <a:schemeClr val="tx1">
                  <a:lumMod val="65000"/>
                  <a:lumOff val="35000"/>
                </a:schemeClr>
              </a:solidFill>
              <a:latin typeface="Calibri"/>
            </a:endParaRPr>
          </a:p>
          <a:p>
            <a:pPr marL="457200" marR="0" lvl="1" indent="0" algn="l" defTabSz="914400" rtl="0" eaLnBrk="1" fontAlgn="auto" latinLnBrk="0" hangingPunct="1">
              <a:lnSpc>
                <a:spcPct val="100000"/>
              </a:lnSpc>
              <a:spcBef>
                <a:spcPct val="20000"/>
              </a:spcBef>
              <a:spcAft>
                <a:spcPts val="0"/>
              </a:spcAft>
              <a:buClr>
                <a:srgbClr val="33CC33"/>
              </a:buClr>
              <a:buSzTx/>
              <a:buNone/>
              <a:tabLst/>
              <a:defRPr/>
            </a:pPr>
            <a:endPar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457200" marR="0" lvl="1" indent="0" algn="l" defTabSz="914400" rtl="0" eaLnBrk="1" fontAlgn="auto" latinLnBrk="0" hangingPunct="1">
              <a:lnSpc>
                <a:spcPct val="100000"/>
              </a:lnSpc>
              <a:spcBef>
                <a:spcPct val="20000"/>
              </a:spcBef>
              <a:spcAft>
                <a:spcPts val="0"/>
              </a:spcAft>
              <a:buClr>
                <a:srgbClr val="33CC33"/>
              </a:buClr>
              <a:buSzTx/>
              <a:buNone/>
              <a:tabLst/>
              <a:defRPr/>
            </a:pPr>
            <a:r>
              <a:rPr kumimoji="0" lang="lv-LV" b="1" i="0" u="none" strike="noStrike" kern="1200" cap="none" spc="0" normalizeH="0" baseline="0" noProof="0" dirty="0">
                <a:ln>
                  <a:noFill/>
                </a:ln>
                <a:solidFill>
                  <a:srgbClr val="C00000"/>
                </a:solidFill>
                <a:effectLst/>
                <a:uLnTx/>
                <a:uFillTx/>
                <a:latin typeface="Calibri"/>
                <a:ea typeface="+mn-ea"/>
                <a:cs typeface="+mn-cs"/>
              </a:rPr>
              <a:t>62.2. </a:t>
            </a:r>
            <a:r>
              <a:rPr lang="lv-LV" dirty="0">
                <a:solidFill>
                  <a:schemeClr val="tx1">
                    <a:lumMod val="65000"/>
                    <a:lumOff val="35000"/>
                  </a:schemeClr>
                </a:solidFill>
                <a:latin typeface="Calibri"/>
              </a:rPr>
              <a:t>L</a:t>
            </a:r>
            <a:r>
              <a:rPr kumimoji="0" lang="lv-LV" b="0" i="0" u="none" strike="noStrike" kern="1200" cap="none" spc="0" normalizeH="0" baseline="0" noProof="0" dirty="0" err="1">
                <a:ln>
                  <a:noFill/>
                </a:ln>
                <a:solidFill>
                  <a:schemeClr val="tx1">
                    <a:lumMod val="65000"/>
                    <a:lumOff val="35000"/>
                  </a:schemeClr>
                </a:solidFill>
                <a:effectLst/>
                <a:uLnTx/>
                <a:uFillTx/>
                <a:latin typeface="Calibri"/>
                <a:ea typeface="+mn-ea"/>
                <a:cs typeface="+mn-cs"/>
              </a:rPr>
              <a:t>īdz</a:t>
            </a: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pēdējā maksājuma pieprasījuma iesniegšanai nodrošina projekta rezultātu </a:t>
            </a:r>
            <a:r>
              <a:rPr kumimoji="0" lang="lv-LV"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publicitāti plašsaziņas līdzekļos vai savā tīmekļvietnē</a:t>
            </a: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Atbalsta saņēmējs kopā ar pēdējā maksājuma pieprasījumu (MP) iesniedz LAD informāciju, kas apliecina projekta rezultātu publicitāti plašsaziņas līdzekļos vai tīmekļvietnē. </a:t>
            </a:r>
          </a:p>
          <a:p>
            <a:pPr marL="457200" marR="0" lvl="1" indent="0" algn="l" defTabSz="914400" rtl="0" eaLnBrk="1" fontAlgn="auto" latinLnBrk="0" hangingPunct="1">
              <a:lnSpc>
                <a:spcPct val="100000"/>
              </a:lnSpc>
              <a:spcBef>
                <a:spcPct val="20000"/>
              </a:spcBef>
              <a:spcAft>
                <a:spcPts val="0"/>
              </a:spcAft>
              <a:buClr>
                <a:srgbClr val="33CC33"/>
              </a:buClr>
              <a:buSzTx/>
              <a:buNone/>
              <a:tabLst/>
              <a:defRPr/>
            </a:pPr>
            <a:endPar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457200" marR="0" lvl="1" indent="0" algn="l" defTabSz="914400" rtl="0" eaLnBrk="1" fontAlgn="auto" latinLnBrk="0" hangingPunct="1">
              <a:lnSpc>
                <a:spcPct val="100000"/>
              </a:lnSpc>
              <a:spcBef>
                <a:spcPct val="20000"/>
              </a:spcBef>
              <a:spcAft>
                <a:spcPts val="0"/>
              </a:spcAft>
              <a:buClr>
                <a:srgbClr val="33CC33"/>
              </a:buClr>
              <a:buSzTx/>
              <a:buNone/>
              <a:tabLst/>
              <a:defRPr/>
            </a:pPr>
            <a:endPar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457200" marR="0" lvl="1" indent="0" algn="just" defTabSz="914400" rtl="0" eaLnBrk="1" fontAlgn="auto" latinLnBrk="0" hangingPunct="1">
              <a:lnSpc>
                <a:spcPct val="100000"/>
              </a:lnSpc>
              <a:spcBef>
                <a:spcPct val="20000"/>
              </a:spcBef>
              <a:spcAft>
                <a:spcPts val="0"/>
              </a:spcAft>
              <a:buClr>
                <a:srgbClr val="33CC33"/>
              </a:buClr>
              <a:buSzTx/>
              <a:buNone/>
              <a:tabLst/>
              <a:defRPr/>
            </a:pP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Ja projekts ir saistīts ar pakalpojuma vai produktu piedāvājumu, atbalsta saņēmējs </a:t>
            </a:r>
            <a:r>
              <a:rPr kumimoji="0" lang="lv-LV"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visā projekta uzraudzības </a:t>
            </a: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periodā informē nodibinājumu par aktualitātēm, kas saistītas ar projektu.</a:t>
            </a:r>
          </a:p>
          <a:p>
            <a:pPr marL="457200" marR="0" lvl="1" indent="0" algn="l" defTabSz="914400" rtl="0" eaLnBrk="1" fontAlgn="auto" latinLnBrk="0" hangingPunct="1">
              <a:lnSpc>
                <a:spcPct val="100000"/>
              </a:lnSpc>
              <a:spcBef>
                <a:spcPct val="20000"/>
              </a:spcBef>
              <a:spcAft>
                <a:spcPts val="0"/>
              </a:spcAft>
              <a:buClr>
                <a:srgbClr val="33CC33"/>
              </a:buClr>
              <a:buSzTx/>
              <a:buNone/>
              <a:tabLst/>
              <a:defRPr/>
            </a:pPr>
            <a:endPar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7" name="Slaida numura vietturis 6">
            <a:extLst>
              <a:ext uri="{FF2B5EF4-FFF2-40B4-BE49-F238E27FC236}">
                <a16:creationId xmlns:a16="http://schemas.microsoft.com/office/drawing/2014/main" id="{B5985D35-A1F3-6380-2478-3A7F7401EF0F}"/>
              </a:ext>
            </a:extLst>
          </p:cNvPr>
          <p:cNvSpPr>
            <a:spLocks noGrp="1"/>
          </p:cNvSpPr>
          <p:nvPr>
            <p:ph type="sldNum" sz="quarter" idx="12"/>
          </p:nvPr>
        </p:nvSpPr>
        <p:spPr/>
        <p:txBody>
          <a:bodyPr/>
          <a:lstStyle/>
          <a:p>
            <a:fld id="{D3BF1487-AE92-4A67-81CF-43703B5CD2F4}" type="slidenum">
              <a:rPr lang="lv-LV" smtClean="0"/>
              <a:t>30</a:t>
            </a:fld>
            <a:endParaRPr lang="lv-LV" dirty="0"/>
          </a:p>
        </p:txBody>
      </p:sp>
      <p:sp>
        <p:nvSpPr>
          <p:cNvPr id="6" name="TextBox 5">
            <a:extLst>
              <a:ext uri="{FF2B5EF4-FFF2-40B4-BE49-F238E27FC236}">
                <a16:creationId xmlns:a16="http://schemas.microsoft.com/office/drawing/2014/main" id="{98FB46A0-2559-E20C-24D9-226324F5CD9D}"/>
              </a:ext>
            </a:extLst>
          </p:cNvPr>
          <p:cNvSpPr txBox="1"/>
          <p:nvPr/>
        </p:nvSpPr>
        <p:spPr>
          <a:xfrm>
            <a:off x="4387361" y="4155526"/>
            <a:ext cx="6966438" cy="1200329"/>
          </a:xfrm>
          <a:prstGeom prst="rect">
            <a:avLst/>
          </a:prstGeom>
          <a:noFill/>
          <a:ln w="28575">
            <a:solidFill>
              <a:srgbClr val="FFC0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lv-LV" sz="2400" kern="0" dirty="0">
                <a:solidFill>
                  <a:schemeClr val="tx1">
                    <a:lumMod val="65000"/>
                    <a:lumOff val="35000"/>
                  </a:schemeClr>
                </a:solidFill>
              </a:rPr>
              <a:t>Publikāciju iesniedz arī nodibinājumam Madonas novada fonds. Saturu un noformējumu skatāmies 3.1.R 9.vērtēšanas kritērijā un 3.4.R. 9.vērt. kritērijā</a:t>
            </a:r>
          </a:p>
        </p:txBody>
      </p:sp>
      <p:sp>
        <p:nvSpPr>
          <p:cNvPr id="8" name="Runas burbulis: taisnstūrveida 7">
            <a:extLst>
              <a:ext uri="{FF2B5EF4-FFF2-40B4-BE49-F238E27FC236}">
                <a16:creationId xmlns:a16="http://schemas.microsoft.com/office/drawing/2014/main" id="{F11709BA-0E2B-2049-A0AA-48F69D6A4C54}"/>
              </a:ext>
            </a:extLst>
          </p:cNvPr>
          <p:cNvSpPr/>
          <p:nvPr/>
        </p:nvSpPr>
        <p:spPr>
          <a:xfrm>
            <a:off x="10567620" y="1710172"/>
            <a:ext cx="1414098" cy="496698"/>
          </a:xfrm>
          <a:prstGeom prst="wedgeRectCallout">
            <a:avLst>
              <a:gd name="adj1" fmla="val -84524"/>
              <a:gd name="adj2" fmla="val -33083"/>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2400" dirty="0">
                <a:solidFill>
                  <a:schemeClr val="tx1">
                    <a:lumMod val="65000"/>
                    <a:lumOff val="35000"/>
                  </a:schemeClr>
                </a:solidFill>
              </a:rPr>
              <a:t>3.4. rīcība</a:t>
            </a:r>
          </a:p>
        </p:txBody>
      </p:sp>
      <p:sp>
        <p:nvSpPr>
          <p:cNvPr id="9" name="Runas burbulis: taisnstūrveida 8">
            <a:extLst>
              <a:ext uri="{FF2B5EF4-FFF2-40B4-BE49-F238E27FC236}">
                <a16:creationId xmlns:a16="http://schemas.microsoft.com/office/drawing/2014/main" id="{3CE539D0-3C79-580D-CE40-6C06C725E140}"/>
              </a:ext>
            </a:extLst>
          </p:cNvPr>
          <p:cNvSpPr/>
          <p:nvPr/>
        </p:nvSpPr>
        <p:spPr>
          <a:xfrm>
            <a:off x="838197" y="4628211"/>
            <a:ext cx="2444261" cy="496698"/>
          </a:xfrm>
          <a:prstGeom prst="wedgeRectCallout">
            <a:avLst>
              <a:gd name="adj1" fmla="val 76148"/>
              <a:gd name="adj2" fmla="val -148144"/>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2400" dirty="0">
                <a:solidFill>
                  <a:schemeClr val="tx1">
                    <a:lumMod val="65000"/>
                    <a:lumOff val="35000"/>
                  </a:schemeClr>
                </a:solidFill>
              </a:rPr>
              <a:t>3.1. un 3.4. rīcība</a:t>
            </a:r>
          </a:p>
        </p:txBody>
      </p:sp>
    </p:spTree>
    <p:extLst>
      <p:ext uri="{BB962C8B-B14F-4D97-AF65-F5344CB8AC3E}">
        <p14:creationId xmlns:p14="http://schemas.microsoft.com/office/powerpoint/2010/main" val="10861302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7A0A7636-40B9-EAD7-473A-870E9EDEEA45}"/>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B6A95054-5243-3C9D-0728-261A74C053D5}"/>
              </a:ext>
            </a:extLst>
          </p:cNvPr>
          <p:cNvSpPr>
            <a:spLocks noGrp="1"/>
          </p:cNvSpPr>
          <p:nvPr>
            <p:ph type="title"/>
          </p:nvPr>
        </p:nvSpPr>
        <p:spPr>
          <a:xfrm>
            <a:off x="838200" y="229242"/>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Projekta īstenošanas nosacījumi. Publicitāte</a:t>
            </a:r>
            <a:endParaRPr lang="lv-LV" sz="3200" dirty="0"/>
          </a:p>
        </p:txBody>
      </p:sp>
      <p:sp>
        <p:nvSpPr>
          <p:cNvPr id="5" name="Satura vietturis 4">
            <a:extLst>
              <a:ext uri="{FF2B5EF4-FFF2-40B4-BE49-F238E27FC236}">
                <a16:creationId xmlns:a16="http://schemas.microsoft.com/office/drawing/2014/main" id="{B7BC7F8E-7651-AA20-C2E3-A640FBE52C4E}"/>
              </a:ext>
            </a:extLst>
          </p:cNvPr>
          <p:cNvSpPr>
            <a:spLocks noGrp="1"/>
          </p:cNvSpPr>
          <p:nvPr>
            <p:ph idx="1"/>
          </p:nvPr>
        </p:nvSpPr>
        <p:spPr>
          <a:xfrm>
            <a:off x="838199" y="1295387"/>
            <a:ext cx="10515599" cy="5184544"/>
          </a:xfrm>
        </p:spPr>
        <p:txBody>
          <a:bodyPr>
            <a:noAutofit/>
          </a:bodyPr>
          <a:lstStyle/>
          <a:p>
            <a:pPr marL="72000" marR="0" lvl="1" indent="0" algn="l" defTabSz="914400" rtl="0" eaLnBrk="1" fontAlgn="auto" latinLnBrk="0" hangingPunct="1">
              <a:lnSpc>
                <a:spcPct val="100000"/>
              </a:lnSpc>
              <a:spcBef>
                <a:spcPct val="20000"/>
              </a:spcBef>
              <a:spcAft>
                <a:spcPts val="0"/>
              </a:spcAft>
              <a:buClr>
                <a:srgbClr val="33CC33"/>
              </a:buClr>
              <a:buSzTx/>
              <a:buNone/>
              <a:tabLst/>
              <a:defRPr/>
            </a:pPr>
            <a:r>
              <a:rPr kumimoji="0" lang="lv-LV"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Publicitātes plāksnes </a:t>
            </a: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izvietošana ir obligāta ar pirmo projekta īstenošanas dienu.</a:t>
            </a:r>
          </a:p>
          <a:p>
            <a:pPr marL="72000" marR="0" lvl="1" indent="0" algn="l" defTabSz="914400" rtl="0" eaLnBrk="1" fontAlgn="auto" latinLnBrk="0" hangingPunct="1">
              <a:lnSpc>
                <a:spcPct val="100000"/>
              </a:lnSpc>
              <a:spcBef>
                <a:spcPct val="20000"/>
              </a:spcBef>
              <a:spcAft>
                <a:spcPts val="0"/>
              </a:spcAft>
              <a:buClr>
                <a:srgbClr val="33CC33"/>
              </a:buClr>
              <a:buSzTx/>
              <a:buNone/>
              <a:tabLst/>
              <a:defRPr/>
            </a:pPr>
            <a:endPar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72000" marR="0" lvl="1" indent="0" algn="l" defTabSz="914400" rtl="0" eaLnBrk="1" fontAlgn="auto" latinLnBrk="0" hangingPunct="1">
              <a:lnSpc>
                <a:spcPct val="100000"/>
              </a:lnSpc>
              <a:spcBef>
                <a:spcPct val="20000"/>
              </a:spcBef>
              <a:spcAft>
                <a:spcPts val="0"/>
              </a:spcAft>
              <a:buClr>
                <a:srgbClr val="33CC33"/>
              </a:buClr>
              <a:buSzTx/>
              <a:buNone/>
              <a:tabLst/>
              <a:defRPr/>
            </a:pP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Publicitātes plāksne būs atrodama kā pielikums LAD lēmumam EPS, kā atsevišķs dokuments. Plāksnes saturā neko nemainām! </a:t>
            </a:r>
          </a:p>
          <a:p>
            <a:pPr marL="72000" marR="0" lvl="1" indent="0" algn="l" defTabSz="914400" rtl="0" eaLnBrk="1" fontAlgn="auto" latinLnBrk="0" hangingPunct="1">
              <a:lnSpc>
                <a:spcPct val="100000"/>
              </a:lnSpc>
              <a:spcBef>
                <a:spcPct val="20000"/>
              </a:spcBef>
              <a:spcAft>
                <a:spcPts val="0"/>
              </a:spcAft>
              <a:buClr>
                <a:srgbClr val="33CC33"/>
              </a:buClr>
              <a:buSzTx/>
              <a:buNone/>
              <a:tabLst/>
              <a:defRPr/>
            </a:pP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1) summa EUR, kas norādīta rindā «</a:t>
            </a:r>
            <a:r>
              <a:rPr kumimoji="0" lang="lv-LV" b="0" i="0" u="none" strike="noStrike" kern="1200" cap="none" spc="0" normalizeH="0" baseline="0" noProof="0" dirty="0">
                <a:ln>
                  <a:noFill/>
                </a:ln>
                <a:solidFill>
                  <a:srgbClr val="0070C0"/>
                </a:solidFill>
                <a:effectLst/>
                <a:uLnTx/>
                <a:uFillTx/>
                <a:latin typeface="Calibri"/>
                <a:ea typeface="+mn-ea"/>
                <a:cs typeface="+mn-cs"/>
              </a:rPr>
              <a:t>ES finansējums</a:t>
            </a: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ir pareiza, nemainām!</a:t>
            </a:r>
          </a:p>
          <a:p>
            <a:pPr marL="72000" marR="0" lvl="1" indent="0" algn="l" defTabSz="914400" rtl="0" eaLnBrk="1" fontAlgn="auto" latinLnBrk="0" hangingPunct="1">
              <a:lnSpc>
                <a:spcPct val="100000"/>
              </a:lnSpc>
              <a:spcBef>
                <a:spcPct val="20000"/>
              </a:spcBef>
              <a:spcAft>
                <a:spcPts val="0"/>
              </a:spcAft>
              <a:buClr>
                <a:srgbClr val="33CC33"/>
              </a:buClr>
              <a:buSzTx/>
              <a:buNone/>
              <a:tabLst/>
              <a:defRPr/>
            </a:pP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Summu ir izrēķinājis LAD pēc formulas 85% no atbalsta intensitātes - 70	vai 90%;</a:t>
            </a:r>
          </a:p>
          <a:p>
            <a:pPr marL="72000" marR="0" lvl="1" indent="0" algn="l" defTabSz="914400" rtl="0" eaLnBrk="1" fontAlgn="auto" latinLnBrk="0" hangingPunct="1">
              <a:lnSpc>
                <a:spcPct val="100000"/>
              </a:lnSpc>
              <a:spcBef>
                <a:spcPct val="20000"/>
              </a:spcBef>
              <a:spcAft>
                <a:spcPts val="0"/>
              </a:spcAft>
              <a:buClr>
                <a:srgbClr val="33CC33"/>
              </a:buClr>
              <a:buSzTx/>
              <a:buNone/>
              <a:tabLst/>
              <a:defRPr/>
            </a:pP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2) tekstu nemainām! To ir sagatavojis MNF;</a:t>
            </a:r>
          </a:p>
          <a:p>
            <a:pPr marL="72000" marR="0" lvl="1" indent="0" algn="l" defTabSz="914400" rtl="0" eaLnBrk="1" fontAlgn="auto" latinLnBrk="0" hangingPunct="1">
              <a:lnSpc>
                <a:spcPct val="100000"/>
              </a:lnSpc>
              <a:spcBef>
                <a:spcPct val="20000"/>
              </a:spcBef>
              <a:spcAft>
                <a:spcPts val="0"/>
              </a:spcAft>
              <a:buClr>
                <a:srgbClr val="33CC33"/>
              </a:buClr>
              <a:buSzTx/>
              <a:buNone/>
              <a:tabLst/>
              <a:defRPr/>
            </a:pP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3) attēlu nemainām! - noformējums ir vienāds visām LEADER projektu plāksnēm, lai veicinātu LEADER devuma atpazīstamību.</a:t>
            </a:r>
          </a:p>
          <a:p>
            <a:pPr marL="72000" marR="0" lvl="1" indent="0" algn="l" defTabSz="914400" rtl="0" eaLnBrk="1" fontAlgn="auto" latinLnBrk="0" hangingPunct="1">
              <a:lnSpc>
                <a:spcPct val="100000"/>
              </a:lnSpc>
              <a:spcBef>
                <a:spcPct val="20000"/>
              </a:spcBef>
              <a:spcAft>
                <a:spcPts val="0"/>
              </a:spcAft>
              <a:buClr>
                <a:srgbClr val="33CC33"/>
              </a:buClr>
              <a:buSzTx/>
              <a:buNone/>
              <a:tabLst/>
              <a:defRPr/>
            </a:pPr>
            <a:endPar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72000" marR="0" lvl="1" indent="0" algn="l" defTabSz="914400" rtl="0" eaLnBrk="1" fontAlgn="auto" latinLnBrk="0" hangingPunct="1">
              <a:lnSpc>
                <a:spcPct val="100000"/>
              </a:lnSpc>
              <a:spcBef>
                <a:spcPct val="20000"/>
              </a:spcBef>
              <a:spcAft>
                <a:spcPts val="0"/>
              </a:spcAft>
              <a:buClr>
                <a:srgbClr val="33CC33"/>
              </a:buClr>
              <a:buSzTx/>
              <a:buNone/>
              <a:tabLst/>
              <a:defRPr/>
            </a:pPr>
            <a:r>
              <a:rPr kumimoji="0" lang="lv-LV" b="0" i="0" u="none" strike="noStrike" kern="1200" cap="none" spc="0" normalizeH="0" baseline="0" noProof="0" dirty="0" err="1">
                <a:ln>
                  <a:noFill/>
                </a:ln>
                <a:solidFill>
                  <a:schemeClr val="tx1">
                    <a:lumMod val="65000"/>
                    <a:lumOff val="35000"/>
                  </a:schemeClr>
                </a:solidFill>
                <a:effectLst/>
                <a:uLnTx/>
                <a:uFillTx/>
                <a:latin typeface="Calibri"/>
                <a:ea typeface="+mn-ea"/>
                <a:cs typeface="+mn-cs"/>
              </a:rPr>
              <a:t>Printējam</a:t>
            </a: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A3 lielumā, laminējam, izliekam redzamā vietā.</a:t>
            </a:r>
          </a:p>
          <a:p>
            <a:pPr marL="457200" marR="0" lvl="1" indent="0" algn="l" defTabSz="914400" rtl="0" eaLnBrk="1" fontAlgn="auto" latinLnBrk="0" hangingPunct="1">
              <a:lnSpc>
                <a:spcPct val="100000"/>
              </a:lnSpc>
              <a:spcBef>
                <a:spcPct val="20000"/>
              </a:spcBef>
              <a:spcAft>
                <a:spcPts val="0"/>
              </a:spcAft>
              <a:buClr>
                <a:srgbClr val="33CC33"/>
              </a:buClr>
              <a:buSzTx/>
              <a:buNone/>
              <a:tabLst/>
              <a:defRPr/>
            </a:pPr>
            <a:endPar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7" name="Slaida numura vietturis 6">
            <a:extLst>
              <a:ext uri="{FF2B5EF4-FFF2-40B4-BE49-F238E27FC236}">
                <a16:creationId xmlns:a16="http://schemas.microsoft.com/office/drawing/2014/main" id="{B8A8DDDE-54E2-808C-32E0-F212D5F24D20}"/>
              </a:ext>
            </a:extLst>
          </p:cNvPr>
          <p:cNvSpPr>
            <a:spLocks noGrp="1"/>
          </p:cNvSpPr>
          <p:nvPr>
            <p:ph type="sldNum" sz="quarter" idx="12"/>
          </p:nvPr>
        </p:nvSpPr>
        <p:spPr/>
        <p:txBody>
          <a:bodyPr/>
          <a:lstStyle/>
          <a:p>
            <a:fld id="{D3BF1487-AE92-4A67-81CF-43703B5CD2F4}" type="slidenum">
              <a:rPr lang="lv-LV" smtClean="0"/>
              <a:t>31</a:t>
            </a:fld>
            <a:endParaRPr lang="lv-LV" dirty="0"/>
          </a:p>
        </p:txBody>
      </p:sp>
    </p:spTree>
    <p:extLst>
      <p:ext uri="{BB962C8B-B14F-4D97-AF65-F5344CB8AC3E}">
        <p14:creationId xmlns:p14="http://schemas.microsoft.com/office/powerpoint/2010/main" val="7338420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BBF48B46-3937-8B97-C11D-5F600F749B65}"/>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DFA8575B-40BA-7EC6-BAC4-540FDC780743}"/>
              </a:ext>
            </a:extLst>
          </p:cNvPr>
          <p:cNvSpPr>
            <a:spLocks noGrp="1"/>
          </p:cNvSpPr>
          <p:nvPr>
            <p:ph type="title"/>
          </p:nvPr>
        </p:nvSpPr>
        <p:spPr>
          <a:xfrm>
            <a:off x="838200" y="229242"/>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Projekta īstenošanas nosacījumi. Publicitāte</a:t>
            </a:r>
            <a:endParaRPr lang="lv-LV" sz="3200" dirty="0"/>
          </a:p>
        </p:txBody>
      </p:sp>
      <p:sp>
        <p:nvSpPr>
          <p:cNvPr id="5" name="Satura vietturis 4">
            <a:extLst>
              <a:ext uri="{FF2B5EF4-FFF2-40B4-BE49-F238E27FC236}">
                <a16:creationId xmlns:a16="http://schemas.microsoft.com/office/drawing/2014/main" id="{A7A8FF3B-B297-FC6C-158F-C6DA4A3B5E7A}"/>
              </a:ext>
            </a:extLst>
          </p:cNvPr>
          <p:cNvSpPr>
            <a:spLocks noGrp="1"/>
          </p:cNvSpPr>
          <p:nvPr>
            <p:ph idx="1"/>
          </p:nvPr>
        </p:nvSpPr>
        <p:spPr>
          <a:xfrm>
            <a:off x="395656" y="1497113"/>
            <a:ext cx="10958144" cy="5219713"/>
          </a:xfrm>
        </p:spPr>
        <p:txBody>
          <a:bodyPr>
            <a:noAutofit/>
          </a:bodyPr>
          <a:lstStyle/>
          <a:p>
            <a:pPr marL="457200" marR="0" lvl="1" indent="0" algn="l" defTabSz="914400" rtl="0" eaLnBrk="1" fontAlgn="auto" latinLnBrk="0" hangingPunct="1">
              <a:lnSpc>
                <a:spcPct val="100000"/>
              </a:lnSpc>
              <a:spcBef>
                <a:spcPct val="20000"/>
              </a:spcBef>
              <a:spcAft>
                <a:spcPts val="0"/>
              </a:spcAft>
              <a:buClr>
                <a:srgbClr val="33CC33"/>
              </a:buClr>
              <a:buSzTx/>
              <a:buNone/>
              <a:tabLst/>
              <a:defRPr/>
            </a:pPr>
            <a:r>
              <a:rPr lang="lv-LV" dirty="0">
                <a:solidFill>
                  <a:schemeClr val="tx1">
                    <a:lumMod val="65000"/>
                    <a:lumOff val="35000"/>
                  </a:schemeClr>
                </a:solidFill>
                <a:latin typeface="Calibri"/>
              </a:rPr>
              <a:t>1.	Finansējuma saņēmēja oficiālajā tīmekļa vietnē, ja šāda vietne ir, un sociālo mediju vietnēs publicē īsu un ar atbalsta apjomu samērīgu aprakstu par darbību, tostarp tās mērķiem un rezultātiem, un uzsver no ES saņemto finansiālo atbalstu;</a:t>
            </a:r>
          </a:p>
          <a:p>
            <a:pPr marL="457200" marR="0" lvl="1" indent="0" algn="l" defTabSz="914400" rtl="0" eaLnBrk="1" fontAlgn="auto" latinLnBrk="0" hangingPunct="1">
              <a:lnSpc>
                <a:spcPct val="100000"/>
              </a:lnSpc>
              <a:spcBef>
                <a:spcPct val="20000"/>
              </a:spcBef>
              <a:spcAft>
                <a:spcPts val="0"/>
              </a:spcAft>
              <a:buClr>
                <a:srgbClr val="33CC33"/>
              </a:buClr>
              <a:buSzTx/>
              <a:buNone/>
              <a:tabLst/>
              <a:defRPr/>
            </a:pPr>
            <a:r>
              <a:rPr lang="lv-LV" dirty="0">
                <a:solidFill>
                  <a:schemeClr val="tx1">
                    <a:lumMod val="65000"/>
                    <a:lumOff val="35000"/>
                  </a:schemeClr>
                </a:solidFill>
                <a:latin typeface="Calibri"/>
              </a:rPr>
              <a:t>2.	Ar darbības īstenošanu saistītajos dokumentos un komunikācijas materiālos, ko paredzēts izplatīt sabiedrībai vai dalībniekiem, sniedz pamanāmu paziņojumu, kurā uzsver no ES saņemto atbalstu;</a:t>
            </a:r>
            <a:endParaRPr lang="lv-LV" b="1" dirty="0">
              <a:solidFill>
                <a:schemeClr val="tx1">
                  <a:lumMod val="65000"/>
                  <a:lumOff val="35000"/>
                </a:schemeClr>
              </a:solidFill>
              <a:latin typeface="Calibri"/>
            </a:endParaRPr>
          </a:p>
          <a:p>
            <a:pPr marL="457200" marR="0" lvl="1" indent="0" algn="l" defTabSz="914400" rtl="0" eaLnBrk="1" fontAlgn="auto" latinLnBrk="0" hangingPunct="1">
              <a:lnSpc>
                <a:spcPct val="100000"/>
              </a:lnSpc>
              <a:spcBef>
                <a:spcPct val="20000"/>
              </a:spcBef>
              <a:spcAft>
                <a:spcPts val="0"/>
              </a:spcAft>
              <a:buClr>
                <a:srgbClr val="33CC33"/>
              </a:buClr>
              <a:buSzTx/>
              <a:buNone/>
              <a:tabLst/>
              <a:defRPr/>
            </a:pPr>
            <a:endParaRPr lang="lv-LV" b="1" dirty="0">
              <a:solidFill>
                <a:schemeClr val="tx1">
                  <a:lumMod val="65000"/>
                  <a:lumOff val="35000"/>
                </a:schemeClr>
              </a:solidFill>
              <a:latin typeface="Calibri"/>
            </a:endParaRPr>
          </a:p>
          <a:p>
            <a:pPr marR="0" lvl="1" algn="l"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lang="lv-LV" b="1" dirty="0">
                <a:solidFill>
                  <a:schemeClr val="tx1">
                    <a:lumMod val="65000"/>
                    <a:lumOff val="35000"/>
                  </a:schemeClr>
                </a:solidFill>
                <a:latin typeface="Calibri"/>
              </a:rPr>
              <a:t>n</a:t>
            </a:r>
            <a:r>
              <a:rPr kumimoji="0" lang="lv-LV" b="1" i="0" u="none" strike="noStrike" kern="1200" cap="none" spc="0" normalizeH="0" baseline="0" noProof="0" dirty="0" err="1">
                <a:ln>
                  <a:noFill/>
                </a:ln>
                <a:solidFill>
                  <a:schemeClr val="tx1">
                    <a:lumMod val="65000"/>
                    <a:lumOff val="35000"/>
                  </a:schemeClr>
                </a:solidFill>
                <a:effectLst/>
                <a:uLnTx/>
                <a:uFillTx/>
                <a:latin typeface="Calibri"/>
                <a:ea typeface="+mn-ea"/>
                <a:cs typeface="+mn-cs"/>
              </a:rPr>
              <a:t>oformē</a:t>
            </a:r>
            <a:r>
              <a:rPr kumimoji="0" lang="lv-LV"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 ar logotipiem </a:t>
            </a:r>
          </a:p>
          <a:p>
            <a:pPr marL="742950" marR="0" lvl="1" indent="-285750" algn="l"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lang="lv-LV" b="1" dirty="0">
                <a:solidFill>
                  <a:schemeClr val="tx1">
                    <a:lumMod val="65000"/>
                    <a:lumOff val="35000"/>
                  </a:schemeClr>
                </a:solidFill>
                <a:latin typeface="Calibri"/>
              </a:rPr>
              <a:t>un s</a:t>
            </a:r>
            <a:r>
              <a:rPr kumimoji="0" lang="lv-LV"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aukli</a:t>
            </a: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«Atbalsta Zemkopības ministrija un Lauku atbalsta dienests»</a:t>
            </a:r>
          </a:p>
          <a:p>
            <a:pPr marL="457200" marR="0" lvl="1" indent="0" algn="l" defTabSz="914400" rtl="0" eaLnBrk="1" fontAlgn="auto" latinLnBrk="0" hangingPunct="1">
              <a:lnSpc>
                <a:spcPct val="100000"/>
              </a:lnSpc>
              <a:spcBef>
                <a:spcPct val="20000"/>
              </a:spcBef>
              <a:spcAft>
                <a:spcPts val="0"/>
              </a:spcAft>
              <a:buClr>
                <a:srgbClr val="33CC33"/>
              </a:buClr>
              <a:buSzTx/>
              <a:buNone/>
              <a:tabLst/>
              <a:defRPr/>
            </a:pPr>
            <a:endParaRPr lang="lv-LV" dirty="0">
              <a:solidFill>
                <a:schemeClr val="tx1">
                  <a:lumMod val="65000"/>
                  <a:lumOff val="35000"/>
                </a:schemeClr>
              </a:solidFill>
              <a:latin typeface="Calibri"/>
            </a:endParaRPr>
          </a:p>
          <a:p>
            <a:pPr marL="457200" marR="0" lvl="1" indent="0" algn="l" defTabSz="914400" rtl="0" eaLnBrk="1" fontAlgn="auto" latinLnBrk="0" hangingPunct="1">
              <a:lnSpc>
                <a:spcPct val="100000"/>
              </a:lnSpc>
              <a:spcBef>
                <a:spcPct val="20000"/>
              </a:spcBef>
              <a:spcAft>
                <a:spcPts val="0"/>
              </a:spcAft>
              <a:buClr>
                <a:srgbClr val="33CC33"/>
              </a:buClr>
              <a:buSzTx/>
              <a:buNone/>
              <a:tabLst/>
              <a:defRPr/>
            </a:pPr>
            <a:r>
              <a:rPr lang="lv-LV" dirty="0">
                <a:solidFill>
                  <a:schemeClr val="tx1">
                    <a:lumMod val="65000"/>
                    <a:lumOff val="35000"/>
                  </a:schemeClr>
                </a:solidFill>
                <a:latin typeface="Calibri"/>
              </a:rPr>
              <a:t>ES atbalsta izcelšanai nedrīkst izmantot nekādu citu vizuālo identitāti vai logotipu.</a:t>
            </a:r>
            <a:endParaRPr lang="lv-LV" sz="2600" dirty="0">
              <a:solidFill>
                <a:schemeClr val="tx1">
                  <a:lumMod val="65000"/>
                  <a:lumOff val="35000"/>
                </a:schemeClr>
              </a:solidFill>
              <a:latin typeface="Calibri"/>
            </a:endParaRPr>
          </a:p>
          <a:p>
            <a:pPr marL="457200" marR="0" lvl="1" indent="0" algn="l" defTabSz="914400" rtl="0" eaLnBrk="1" fontAlgn="auto" latinLnBrk="0" hangingPunct="1">
              <a:lnSpc>
                <a:spcPct val="100000"/>
              </a:lnSpc>
              <a:spcBef>
                <a:spcPct val="20000"/>
              </a:spcBef>
              <a:spcAft>
                <a:spcPts val="0"/>
              </a:spcAft>
              <a:buClr>
                <a:srgbClr val="33CC33"/>
              </a:buClr>
              <a:buSzTx/>
              <a:buNone/>
              <a:tabLst/>
              <a:defRPr/>
            </a:pPr>
            <a:endPar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457200" marR="0" lvl="1" indent="0" algn="l" defTabSz="914400" rtl="0" eaLnBrk="1" fontAlgn="auto" latinLnBrk="0" hangingPunct="1">
              <a:lnSpc>
                <a:spcPct val="100000"/>
              </a:lnSpc>
              <a:spcBef>
                <a:spcPct val="20000"/>
              </a:spcBef>
              <a:spcAft>
                <a:spcPts val="0"/>
              </a:spcAft>
              <a:buClr>
                <a:srgbClr val="33CC33"/>
              </a:buClr>
              <a:buSzTx/>
              <a:buNone/>
              <a:tabLst/>
              <a:defRPr/>
            </a:pPr>
            <a:endPar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pic>
        <p:nvPicPr>
          <p:cNvPr id="2" name="Attēls 1">
            <a:extLst>
              <a:ext uri="{FF2B5EF4-FFF2-40B4-BE49-F238E27FC236}">
                <a16:creationId xmlns:a16="http://schemas.microsoft.com/office/drawing/2014/main" id="{85C70416-77C1-C93F-B08A-01AE793C99BC}"/>
              </a:ext>
            </a:extLst>
          </p:cNvPr>
          <p:cNvPicPr>
            <a:picLocks noChangeAspect="1"/>
          </p:cNvPicPr>
          <p:nvPr/>
        </p:nvPicPr>
        <p:blipFill>
          <a:blip r:embed="rId3"/>
          <a:stretch>
            <a:fillRect/>
          </a:stretch>
        </p:blipFill>
        <p:spPr>
          <a:xfrm>
            <a:off x="4757438" y="3964780"/>
            <a:ext cx="760400" cy="765503"/>
          </a:xfrm>
          <a:prstGeom prst="rect">
            <a:avLst/>
          </a:prstGeom>
        </p:spPr>
      </p:pic>
      <p:pic>
        <p:nvPicPr>
          <p:cNvPr id="3" name="Attēls 2">
            <a:extLst>
              <a:ext uri="{FF2B5EF4-FFF2-40B4-BE49-F238E27FC236}">
                <a16:creationId xmlns:a16="http://schemas.microsoft.com/office/drawing/2014/main" id="{3F41EBF6-8629-3DDF-EC75-3D77A035A2F0}"/>
              </a:ext>
            </a:extLst>
          </p:cNvPr>
          <p:cNvPicPr>
            <a:picLocks noChangeAspect="1"/>
          </p:cNvPicPr>
          <p:nvPr/>
        </p:nvPicPr>
        <p:blipFill>
          <a:blip r:embed="rId4"/>
          <a:stretch>
            <a:fillRect/>
          </a:stretch>
        </p:blipFill>
        <p:spPr>
          <a:xfrm>
            <a:off x="5901570" y="3964779"/>
            <a:ext cx="597200" cy="765503"/>
          </a:xfrm>
          <a:prstGeom prst="rect">
            <a:avLst/>
          </a:prstGeom>
        </p:spPr>
      </p:pic>
      <p:pic>
        <p:nvPicPr>
          <p:cNvPr id="6" name="Attēls 5">
            <a:extLst>
              <a:ext uri="{FF2B5EF4-FFF2-40B4-BE49-F238E27FC236}">
                <a16:creationId xmlns:a16="http://schemas.microsoft.com/office/drawing/2014/main" id="{41E9537E-DAF7-7448-2FB0-88771D510BF1}"/>
              </a:ext>
            </a:extLst>
          </p:cNvPr>
          <p:cNvPicPr>
            <a:picLocks noChangeAspect="1"/>
          </p:cNvPicPr>
          <p:nvPr/>
        </p:nvPicPr>
        <p:blipFill>
          <a:blip r:embed="rId5"/>
          <a:stretch>
            <a:fillRect/>
          </a:stretch>
        </p:blipFill>
        <p:spPr>
          <a:xfrm>
            <a:off x="6882502" y="4057474"/>
            <a:ext cx="1023977" cy="725562"/>
          </a:xfrm>
          <a:prstGeom prst="rect">
            <a:avLst/>
          </a:prstGeom>
        </p:spPr>
      </p:pic>
      <p:sp>
        <p:nvSpPr>
          <p:cNvPr id="7" name="Slaida numura vietturis 6">
            <a:extLst>
              <a:ext uri="{FF2B5EF4-FFF2-40B4-BE49-F238E27FC236}">
                <a16:creationId xmlns:a16="http://schemas.microsoft.com/office/drawing/2014/main" id="{EC0112F9-41C5-353B-A20F-4E66CD85DB37}"/>
              </a:ext>
            </a:extLst>
          </p:cNvPr>
          <p:cNvSpPr>
            <a:spLocks noGrp="1"/>
          </p:cNvSpPr>
          <p:nvPr>
            <p:ph type="sldNum" sz="quarter" idx="12"/>
          </p:nvPr>
        </p:nvSpPr>
        <p:spPr/>
        <p:txBody>
          <a:bodyPr/>
          <a:lstStyle/>
          <a:p>
            <a:fld id="{D3BF1487-AE92-4A67-81CF-43703B5CD2F4}" type="slidenum">
              <a:rPr lang="lv-LV" smtClean="0"/>
              <a:t>32</a:t>
            </a:fld>
            <a:endParaRPr lang="lv-LV" dirty="0"/>
          </a:p>
        </p:txBody>
      </p:sp>
    </p:spTree>
    <p:extLst>
      <p:ext uri="{BB962C8B-B14F-4D97-AF65-F5344CB8AC3E}">
        <p14:creationId xmlns:p14="http://schemas.microsoft.com/office/powerpoint/2010/main" val="29015317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CDB69FB2-5832-458A-9FBB-22D57405A65A}"/>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0852FAC1-9465-CA82-997E-B7AA04716138}"/>
              </a:ext>
            </a:extLst>
          </p:cNvPr>
          <p:cNvSpPr>
            <a:spLocks noGrp="1"/>
          </p:cNvSpPr>
          <p:nvPr>
            <p:ph type="title"/>
          </p:nvPr>
        </p:nvSpPr>
        <p:spPr>
          <a:xfrm>
            <a:off x="838200" y="136525"/>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Kā saņem LEADER finansējumu NVO kontā   </a:t>
            </a:r>
            <a:r>
              <a:rPr kumimoji="0" lang="lv-LV" sz="3200" b="1" i="0" u="none" strike="noStrike" kern="1200" cap="none" spc="0" normalizeH="0" baseline="0" noProof="0" dirty="0">
                <a:ln>
                  <a:noFill/>
                </a:ln>
                <a:solidFill>
                  <a:srgbClr val="00B050"/>
                </a:solidFill>
                <a:effectLst/>
                <a:uLnTx/>
                <a:uFillTx/>
                <a:latin typeface="Calibri"/>
                <a:ea typeface="+mj-ea"/>
                <a:cs typeface="+mj-cs"/>
              </a:rPr>
              <a:t>MKN 113</a:t>
            </a:r>
            <a:endParaRPr lang="lv-LV" dirty="0">
              <a:solidFill>
                <a:srgbClr val="00B050"/>
              </a:solidFill>
            </a:endParaRPr>
          </a:p>
        </p:txBody>
      </p:sp>
      <p:sp>
        <p:nvSpPr>
          <p:cNvPr id="5" name="Satura vietturis 4">
            <a:extLst>
              <a:ext uri="{FF2B5EF4-FFF2-40B4-BE49-F238E27FC236}">
                <a16:creationId xmlns:a16="http://schemas.microsoft.com/office/drawing/2014/main" id="{C3DAA9F1-335F-1779-43A1-FCA562E50A72}"/>
              </a:ext>
            </a:extLst>
          </p:cNvPr>
          <p:cNvSpPr>
            <a:spLocks noGrp="1"/>
          </p:cNvSpPr>
          <p:nvPr>
            <p:ph idx="1"/>
          </p:nvPr>
        </p:nvSpPr>
        <p:spPr>
          <a:xfrm>
            <a:off x="1510554" y="1113878"/>
            <a:ext cx="10037884" cy="3833825"/>
          </a:xfrm>
        </p:spPr>
        <p:txBody>
          <a:bodyPr>
            <a:noAutofit/>
          </a:bodyPr>
          <a:lstStyle/>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400" b="1" i="0" u="none" strike="noStrike" kern="1200" cap="none" spc="0" normalizeH="0" baseline="0" noProof="0" dirty="0">
                <a:ln>
                  <a:noFill/>
                </a:ln>
                <a:solidFill>
                  <a:srgbClr val="00B050"/>
                </a:solidFill>
                <a:effectLst/>
                <a:uLnTx/>
                <a:uFillTx/>
                <a:latin typeface="Calibri"/>
                <a:ea typeface="+mn-ea"/>
                <a:cs typeface="+mn-cs"/>
              </a:rPr>
              <a:t>47.2.1. </a:t>
            </a:r>
            <a:r>
              <a:rPr lang="lv-LV" sz="2400" dirty="0">
                <a:solidFill>
                  <a:schemeClr val="tx1">
                    <a:lumMod val="65000"/>
                    <a:lumOff val="35000"/>
                  </a:schemeClr>
                </a:solidFill>
                <a:latin typeface="Calibri"/>
              </a:rPr>
              <a:t>B</a:t>
            </a:r>
            <a:r>
              <a:rPr kumimoji="0" lang="lv-LV" sz="2400" b="0" i="0" u="none" strike="noStrike" kern="1200" cap="none" spc="0" normalizeH="0" baseline="0" noProof="0" dirty="0" err="1">
                <a:ln>
                  <a:noFill/>
                </a:ln>
                <a:solidFill>
                  <a:schemeClr val="tx1">
                    <a:lumMod val="65000"/>
                    <a:lumOff val="35000"/>
                  </a:schemeClr>
                </a:solidFill>
                <a:effectLst/>
                <a:uLnTx/>
                <a:uFillTx/>
                <a:latin typeface="Calibri"/>
                <a:ea typeface="+mn-ea"/>
                <a:cs typeface="+mn-cs"/>
              </a:rPr>
              <a:t>iedrība</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vai nodibinājums iesniedz:</a:t>
            </a:r>
          </a:p>
          <a:p>
            <a:pPr marL="457200" lvl="1" indent="0" algn="just">
              <a:lnSpc>
                <a:spcPct val="100000"/>
              </a:lnSpc>
              <a:spcBef>
                <a:spcPct val="20000"/>
              </a:spcBef>
              <a:buClr>
                <a:srgbClr val="C00000"/>
              </a:buClr>
              <a:buNone/>
              <a:defRPr/>
            </a:pPr>
            <a:r>
              <a:rPr kumimoji="0" lang="lv-LV" b="0" i="0" u="none" strike="noStrike" kern="1200" cap="none" spc="0" normalizeH="0" baseline="0" noProof="0" dirty="0">
                <a:ln>
                  <a:noFill/>
                </a:ln>
                <a:solidFill>
                  <a:srgbClr val="00B050"/>
                </a:solidFill>
                <a:effectLst/>
                <a:uLnTx/>
                <a:uFillTx/>
                <a:latin typeface="Calibri"/>
                <a:ea typeface="+mn-ea"/>
                <a:cs typeface="+mn-cs"/>
              </a:rPr>
              <a:t>47.2.1.1. </a:t>
            </a:r>
            <a:r>
              <a:rPr kumimoji="0" lang="lv-LV"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priekšapmaksas pieprasījumu </a:t>
            </a: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LAD, kurā norāda priekšapmaksas kopējo apmēru, </a:t>
            </a:r>
            <a:r>
              <a:rPr kumimoji="0" lang="lv-LV" i="0" u="none" strike="noStrike" kern="1200" cap="none" spc="0" normalizeH="0" baseline="0" noProof="0" dirty="0">
                <a:ln>
                  <a:noFill/>
                </a:ln>
                <a:solidFill>
                  <a:schemeClr val="tx1">
                    <a:lumMod val="65000"/>
                    <a:lumOff val="35000"/>
                  </a:schemeClr>
                </a:solidFill>
                <a:effectLst/>
                <a:uLnTx/>
                <a:uFillTx/>
                <a:latin typeface="Calibri"/>
                <a:ea typeface="+mn-ea"/>
                <a:cs typeface="+mn-cs"/>
              </a:rPr>
              <a:t>sadalījumā pa attiecināmo izmaksu pozīcijām atbilstoši LAD lēmumā par projekta iesnieguma apstiprināšanu ietvertajai </a:t>
            </a:r>
            <a:r>
              <a:rPr kumimoji="0" lang="lv-LV"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tāmei</a:t>
            </a:r>
            <a:r>
              <a:rPr kumimoji="0" lang="lv-LV" i="0" u="none" strike="noStrike" kern="1200" cap="none" spc="0" normalizeH="0" baseline="0" noProof="0" dirty="0">
                <a:ln>
                  <a:noFill/>
                </a:ln>
                <a:solidFill>
                  <a:schemeClr val="tx1">
                    <a:lumMod val="65000"/>
                    <a:lumOff val="35000"/>
                  </a:schemeClr>
                </a:solidFill>
                <a:effectLst/>
                <a:uLnTx/>
                <a:uFillTx/>
                <a:latin typeface="Calibri"/>
                <a:ea typeface="+mn-ea"/>
                <a:cs typeface="+mn-cs"/>
              </a:rPr>
              <a:t>;</a:t>
            </a:r>
          </a:p>
          <a:p>
            <a:pPr marL="457200" lvl="1" indent="0" algn="just">
              <a:lnSpc>
                <a:spcPct val="100000"/>
              </a:lnSpc>
              <a:spcBef>
                <a:spcPct val="20000"/>
              </a:spcBef>
              <a:buClr>
                <a:srgbClr val="C00000"/>
              </a:buClr>
              <a:buNone/>
              <a:defRPr/>
            </a:pPr>
            <a:r>
              <a:rPr kumimoji="0" lang="lv-LV" b="0" i="0" u="none" strike="noStrike" kern="1200" cap="none" spc="0" normalizeH="0" baseline="0" noProof="0" dirty="0">
                <a:ln>
                  <a:noFill/>
                </a:ln>
                <a:solidFill>
                  <a:srgbClr val="00B050"/>
                </a:solidFill>
                <a:effectLst/>
                <a:uLnTx/>
                <a:uFillTx/>
                <a:latin typeface="Calibri"/>
                <a:ea typeface="+mn-ea"/>
                <a:cs typeface="+mn-cs"/>
              </a:rPr>
              <a:t>47.2.1.2. </a:t>
            </a: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priekšapmaksas pieprasījumam pievienotos preču piegādātāju rēķinus par projekta īstenošanas darbībām,</a:t>
            </a: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400" b="1" i="0" u="none" strike="noStrike" kern="1200" cap="none" spc="0" normalizeH="0" baseline="0" noProof="0" dirty="0">
                <a:ln>
                  <a:noFill/>
                </a:ln>
                <a:solidFill>
                  <a:srgbClr val="00B050"/>
                </a:solidFill>
                <a:effectLst/>
                <a:uLnTx/>
                <a:uFillTx/>
                <a:latin typeface="Calibri"/>
                <a:ea typeface="+mn-ea"/>
                <a:cs typeface="+mn-cs"/>
              </a:rPr>
              <a:t>47.2.2.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saņēmis priekšapmaksu, atbalsta saņēmējs preču piegādātājiem, darbu izpildītājiem vai pakalpojumu sniedzējiem samaksā pilnā apmērā par izpildītajiem pakalpojumiem </a:t>
            </a: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no biedrība kredītiestādes norēķinu konta</a:t>
            </a:r>
            <a:r>
              <a:rPr lang="lv-LV" sz="2400" dirty="0">
                <a:solidFill>
                  <a:schemeClr val="tx1">
                    <a:lumMod val="65000"/>
                    <a:lumOff val="35000"/>
                  </a:schemeClr>
                </a:solidFill>
                <a:latin typeface="Calibri"/>
              </a:rPr>
              <a:t>!</a:t>
            </a:r>
            <a:endPar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2" name="Slaida numura vietturis 1">
            <a:extLst>
              <a:ext uri="{FF2B5EF4-FFF2-40B4-BE49-F238E27FC236}">
                <a16:creationId xmlns:a16="http://schemas.microsoft.com/office/drawing/2014/main" id="{997649A1-A359-933E-A67D-C171991703DF}"/>
              </a:ext>
            </a:extLst>
          </p:cNvPr>
          <p:cNvSpPr>
            <a:spLocks noGrp="1"/>
          </p:cNvSpPr>
          <p:nvPr>
            <p:ph type="sldNum" sz="quarter" idx="12"/>
          </p:nvPr>
        </p:nvSpPr>
        <p:spPr/>
        <p:txBody>
          <a:bodyPr/>
          <a:lstStyle/>
          <a:p>
            <a:fld id="{D3BF1487-AE92-4A67-81CF-43703B5CD2F4}" type="slidenum">
              <a:rPr lang="lv-LV" smtClean="0"/>
              <a:t>33</a:t>
            </a:fld>
            <a:endParaRPr lang="lv-LV"/>
          </a:p>
        </p:txBody>
      </p:sp>
      <p:sp>
        <p:nvSpPr>
          <p:cNvPr id="3" name="TextBox 2">
            <a:extLst>
              <a:ext uri="{FF2B5EF4-FFF2-40B4-BE49-F238E27FC236}">
                <a16:creationId xmlns:a16="http://schemas.microsoft.com/office/drawing/2014/main" id="{C541A9C4-F4C8-B64C-A759-29BD43C6357A}"/>
              </a:ext>
            </a:extLst>
          </p:cNvPr>
          <p:cNvSpPr txBox="1"/>
          <p:nvPr/>
        </p:nvSpPr>
        <p:spPr>
          <a:xfrm>
            <a:off x="199982" y="4947703"/>
            <a:ext cx="11238461" cy="1569660"/>
          </a:xfrm>
          <a:prstGeom prst="rect">
            <a:avLst/>
          </a:prstGeom>
          <a:noFill/>
          <a:ln>
            <a:solidFill>
              <a:srgbClr val="FFC000"/>
            </a:solidFill>
          </a:ln>
        </p:spPr>
        <p:txBody>
          <a:bodyPr wrap="none" rtlCol="0">
            <a:spAutoFit/>
          </a:bodyPr>
          <a:lstStyle/>
          <a:p>
            <a:r>
              <a:rPr lang="lv-LV" sz="2400" dirty="0">
                <a:solidFill>
                  <a:schemeClr val="tx1">
                    <a:lumMod val="65000"/>
                    <a:lumOff val="35000"/>
                  </a:schemeClr>
                </a:solidFill>
              </a:rPr>
              <a:t>Lai saņemtu finansējumu LAD EPS → </a:t>
            </a:r>
            <a:r>
              <a:rPr lang="lv-LV" sz="2400" b="1" dirty="0">
                <a:solidFill>
                  <a:schemeClr val="tx1">
                    <a:lumMod val="65000"/>
                    <a:lumOff val="35000"/>
                  </a:schemeClr>
                </a:solidFill>
              </a:rPr>
              <a:t>Pieslēgties ar </a:t>
            </a:r>
            <a:r>
              <a:rPr lang="lv-LV" sz="2400" b="1" dirty="0" err="1">
                <a:solidFill>
                  <a:schemeClr val="tx1">
                    <a:lumMod val="65000"/>
                    <a:lumOff val="35000"/>
                  </a:schemeClr>
                </a:solidFill>
              </a:rPr>
              <a:t>eParakstu</a:t>
            </a:r>
            <a:r>
              <a:rPr lang="lv-LV" sz="2400" b="1" dirty="0">
                <a:solidFill>
                  <a:schemeClr val="tx1">
                    <a:lumMod val="65000"/>
                    <a:lumOff val="35000"/>
                  </a:schemeClr>
                </a:solidFill>
              </a:rPr>
              <a:t>, </a:t>
            </a:r>
            <a:r>
              <a:rPr lang="lv-LV" sz="2400" b="1" dirty="0" err="1">
                <a:solidFill>
                  <a:schemeClr val="tx1">
                    <a:lumMod val="65000"/>
                    <a:lumOff val="35000"/>
                  </a:schemeClr>
                </a:solidFill>
              </a:rPr>
              <a:t>eID</a:t>
            </a:r>
            <a:r>
              <a:rPr lang="lv-LV" sz="2400" b="1" dirty="0">
                <a:solidFill>
                  <a:schemeClr val="tx1">
                    <a:lumMod val="65000"/>
                    <a:lumOff val="35000"/>
                  </a:schemeClr>
                </a:solidFill>
              </a:rPr>
              <a:t> vai internetbanku </a:t>
            </a:r>
            <a:r>
              <a:rPr lang="lv-LV" sz="2400" dirty="0">
                <a:solidFill>
                  <a:schemeClr val="tx1">
                    <a:lumMod val="65000"/>
                    <a:lumOff val="35000"/>
                  </a:schemeClr>
                </a:solidFill>
              </a:rPr>
              <a:t>→ </a:t>
            </a:r>
          </a:p>
          <a:p>
            <a:r>
              <a:rPr lang="lv-LV" sz="2400" dirty="0">
                <a:solidFill>
                  <a:schemeClr val="tx1">
                    <a:lumMod val="65000"/>
                    <a:lumOff val="35000"/>
                  </a:schemeClr>
                </a:solidFill>
              </a:rPr>
              <a:t>→ uzklikšķina </a:t>
            </a:r>
            <a:r>
              <a:rPr lang="lv-LV" sz="2400" b="1" dirty="0">
                <a:solidFill>
                  <a:schemeClr val="tx1">
                    <a:lumMod val="65000"/>
                    <a:lumOff val="35000"/>
                  </a:schemeClr>
                </a:solidFill>
              </a:rPr>
              <a:t>Klients </a:t>
            </a:r>
            <a:r>
              <a:rPr lang="lv-LV" sz="2400" dirty="0">
                <a:solidFill>
                  <a:schemeClr val="tx1">
                    <a:lumMod val="65000"/>
                    <a:lumOff val="35000"/>
                  </a:schemeClr>
                </a:solidFill>
              </a:rPr>
              <a:t>(augšā dzeltenajā joslā, labajā pusē) → </a:t>
            </a:r>
            <a:r>
              <a:rPr lang="lv-LV" sz="2400" b="1" dirty="0">
                <a:solidFill>
                  <a:schemeClr val="tx1">
                    <a:lumMod val="65000"/>
                    <a:lumOff val="35000"/>
                  </a:schemeClr>
                </a:solidFill>
              </a:rPr>
              <a:t>klienta informācija </a:t>
            </a:r>
            <a:r>
              <a:rPr lang="lv-LV" sz="2400" dirty="0">
                <a:solidFill>
                  <a:schemeClr val="tx1">
                    <a:lumMod val="65000"/>
                    <a:lumOff val="35000"/>
                  </a:schemeClr>
                </a:solidFill>
              </a:rPr>
              <a:t>→ </a:t>
            </a:r>
          </a:p>
          <a:p>
            <a:r>
              <a:rPr lang="lv-LV" sz="2400" dirty="0">
                <a:solidFill>
                  <a:schemeClr val="tx1">
                    <a:lumMod val="65000"/>
                    <a:lumOff val="35000"/>
                  </a:schemeClr>
                </a:solidFill>
              </a:rPr>
              <a:t>→ </a:t>
            </a:r>
            <a:r>
              <a:rPr lang="lv-LV" sz="2400" b="1" dirty="0">
                <a:solidFill>
                  <a:schemeClr val="tx1">
                    <a:lumMod val="65000"/>
                    <a:lumOff val="35000"/>
                  </a:schemeClr>
                </a:solidFill>
              </a:rPr>
              <a:t>klienta papildu konti </a:t>
            </a:r>
            <a:r>
              <a:rPr kumimoji="0" lang="lv-LV" sz="24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a:t>
            </a:r>
            <a:r>
              <a:rPr lang="lv-LV" sz="2400" b="1" dirty="0">
                <a:solidFill>
                  <a:schemeClr val="tx1">
                    <a:lumMod val="65000"/>
                    <a:lumOff val="35000"/>
                  </a:schemeClr>
                </a:solidFill>
              </a:rPr>
              <a:t> pievienot papildkontu </a:t>
            </a:r>
            <a:r>
              <a:rPr lang="lv-LV" sz="2400" dirty="0">
                <a:solidFill>
                  <a:schemeClr val="tx1">
                    <a:lumMod val="65000"/>
                    <a:lumOff val="35000"/>
                  </a:schemeClr>
                </a:solidFill>
              </a:rPr>
              <a:t>→ aizpilda tabulu, t.sk. norādot </a:t>
            </a:r>
          </a:p>
          <a:p>
            <a:r>
              <a:rPr lang="lv-LV" sz="2400" dirty="0">
                <a:solidFill>
                  <a:schemeClr val="tx1">
                    <a:lumMod val="65000"/>
                    <a:lumOff val="35000"/>
                  </a:schemeClr>
                </a:solidFill>
              </a:rPr>
              <a:t>projekta numuru un bankas konta numuru, kas var sakrist ar pamatkontu </a:t>
            </a:r>
            <a:r>
              <a:rPr lang="lv-LV" sz="2400" b="1" dirty="0">
                <a:solidFill>
                  <a:schemeClr val="tx1">
                    <a:lumMod val="65000"/>
                    <a:lumOff val="35000"/>
                  </a:schemeClr>
                </a:solidFill>
              </a:rPr>
              <a:t>Klienta datos.</a:t>
            </a:r>
          </a:p>
        </p:txBody>
      </p:sp>
    </p:spTree>
    <p:extLst>
      <p:ext uri="{BB962C8B-B14F-4D97-AF65-F5344CB8AC3E}">
        <p14:creationId xmlns:p14="http://schemas.microsoft.com/office/powerpoint/2010/main" val="7625718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FE858363-FB1F-8C89-21E1-A3149E56F8F5}"/>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61344810-857B-D42D-65F5-89ED25CE91AD}"/>
              </a:ext>
            </a:extLst>
          </p:cNvPr>
          <p:cNvSpPr>
            <a:spLocks noGrp="1"/>
          </p:cNvSpPr>
          <p:nvPr>
            <p:ph type="title"/>
          </p:nvPr>
        </p:nvSpPr>
        <p:spPr>
          <a:xfrm>
            <a:off x="838200" y="365125"/>
            <a:ext cx="10515600" cy="848213"/>
          </a:xfrm>
          <a:solidFill>
            <a:srgbClr val="FFC000"/>
          </a:solidFill>
        </p:spPr>
        <p:txBody>
          <a:bodyPr>
            <a:normAutofit/>
          </a:bodyPr>
          <a:lstStyle/>
          <a:p>
            <a:pPr algn="ctr"/>
            <a:r>
              <a:rPr kumimoji="0" lang="lv-LV" sz="3200" b="1" i="0" u="none" strike="noStrike" kern="1200" cap="none" spc="0" normalizeH="0" baseline="0" noProof="0" dirty="0">
                <a:ln>
                  <a:noFill/>
                </a:ln>
                <a:solidFill>
                  <a:schemeClr val="tx1">
                    <a:lumMod val="65000"/>
                    <a:lumOff val="35000"/>
                  </a:schemeClr>
                </a:solidFill>
                <a:effectLst/>
                <a:uLnTx/>
                <a:uFillTx/>
                <a:latin typeface="Calibri"/>
                <a:ea typeface="+mj-ea"/>
                <a:cs typeface="+mj-cs"/>
              </a:rPr>
              <a:t>Projekta iesnieguma atvēršana EPS</a:t>
            </a:r>
            <a:endParaRPr lang="lv-LV" sz="3600" b="1" dirty="0">
              <a:solidFill>
                <a:schemeClr val="tx1">
                  <a:lumMod val="65000"/>
                  <a:lumOff val="35000"/>
                </a:schemeClr>
              </a:solidFill>
            </a:endParaRPr>
          </a:p>
        </p:txBody>
      </p:sp>
      <p:sp>
        <p:nvSpPr>
          <p:cNvPr id="5" name="Satura vietturis 4">
            <a:extLst>
              <a:ext uri="{FF2B5EF4-FFF2-40B4-BE49-F238E27FC236}">
                <a16:creationId xmlns:a16="http://schemas.microsoft.com/office/drawing/2014/main" id="{6A1DA1AB-2A8E-20FC-B16B-CAA2C8FEAF14}"/>
              </a:ext>
            </a:extLst>
          </p:cNvPr>
          <p:cNvSpPr>
            <a:spLocks noGrp="1"/>
          </p:cNvSpPr>
          <p:nvPr>
            <p:ph idx="1"/>
          </p:nvPr>
        </p:nvSpPr>
        <p:spPr>
          <a:xfrm>
            <a:off x="838200" y="1578464"/>
            <a:ext cx="10515600" cy="3749674"/>
          </a:xfr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Atveram savu </a:t>
            </a:r>
            <a:r>
              <a:rPr lang="lv-LV" sz="2400" dirty="0">
                <a:solidFill>
                  <a:schemeClr val="tx1">
                    <a:lumMod val="65000"/>
                    <a:lumOff val="35000"/>
                  </a:schemeClr>
                </a:solidFill>
                <a:latin typeface="Calibri"/>
              </a:rPr>
              <a:t>LAD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EPS → Projekti un investīcijas → Pievienot jaunu projektu iesniegumu → Izveidot jaunu LEADER/sabiedrības virzītas vietējās attīstības stratēģijas īstenošanas pieteikumu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lodziņā rakstām teritoriju «Madonas…» → Izveidot jaunu iesniegumu Nodibinājums Madonas novada fonds → </a:t>
            </a:r>
            <a:r>
              <a:rPr kumimoji="0" lang="lv-LV" sz="2400" b="1" i="0" u="none" strike="noStrike" kern="1200" cap="none" spc="0" normalizeH="0" baseline="0" noProof="0" dirty="0">
                <a:ln>
                  <a:noFill/>
                </a:ln>
                <a:solidFill>
                  <a:srgbClr val="C00000"/>
                </a:solidFill>
                <a:effectLst/>
                <a:uLnTx/>
                <a:uFillTx/>
                <a:latin typeface="Calibri"/>
                <a:ea typeface="+mn-ea"/>
                <a:cs typeface="+mn-cs"/>
              </a:rPr>
              <a:t>Reģistrēt pieteikumu (COLA 19.22)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lv-LV" sz="2400" b="0" i="0" u="none" strike="noStrike" kern="1200" cap="none" spc="0" normalizeH="0" baseline="0" noProof="0" dirty="0">
              <a:ln>
                <a:noFill/>
              </a:ln>
              <a:solidFill>
                <a:srgbClr val="002060"/>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Ir atvērusies projekta iesnieguma «Vispārīgā daļa» → Apakšpasākumi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izvēlamies </a:t>
            </a:r>
            <a:r>
              <a:rPr kumimoji="0" lang="lv-LV" sz="2400" b="1" i="0" u="none" strike="noStrike" kern="1200" cap="none" spc="0" normalizeH="0" baseline="0" noProof="0" dirty="0">
                <a:ln>
                  <a:noFill/>
                </a:ln>
                <a:solidFill>
                  <a:srgbClr val="C00000"/>
                </a:solidFill>
                <a:effectLst/>
                <a:uLnTx/>
                <a:uFillTx/>
                <a:latin typeface="Calibri"/>
                <a:ea typeface="+mn-ea"/>
                <a:cs typeface="+mn-cs"/>
              </a:rPr>
              <a:t>COLA19.22</a:t>
            </a:r>
            <a:r>
              <a:rPr lang="lv-LV" sz="2400" b="1" dirty="0">
                <a:solidFill>
                  <a:srgbClr val="C00000"/>
                </a:solidFill>
                <a:latin typeface="Calibri"/>
              </a:rPr>
              <a:t>. </a:t>
            </a:r>
            <a:r>
              <a:rPr lang="lv-LV" sz="2400" dirty="0">
                <a:solidFill>
                  <a:schemeClr val="tx1">
                    <a:lumMod val="65000"/>
                    <a:lumOff val="35000"/>
                  </a:schemeClr>
                </a:solidFill>
                <a:latin typeface="Calibri"/>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lv-LV" sz="2400" dirty="0">
                <a:solidFill>
                  <a:schemeClr val="tx1">
                    <a:lumMod val="65000"/>
                    <a:lumOff val="35000"/>
                  </a:schemeClr>
                </a:solidFill>
                <a:latin typeface="Calibri"/>
              </a:rPr>
              <a:t>→ izvēlamies rīcību … </a:t>
            </a: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2" name="Slaida numura vietturis 1">
            <a:extLst>
              <a:ext uri="{FF2B5EF4-FFF2-40B4-BE49-F238E27FC236}">
                <a16:creationId xmlns:a16="http://schemas.microsoft.com/office/drawing/2014/main" id="{0E1AD1DF-6A0C-762F-099A-7F5A35AB5CD8}"/>
              </a:ext>
            </a:extLst>
          </p:cNvPr>
          <p:cNvSpPr>
            <a:spLocks noGrp="1"/>
          </p:cNvSpPr>
          <p:nvPr>
            <p:ph type="sldNum" sz="quarter" idx="12"/>
          </p:nvPr>
        </p:nvSpPr>
        <p:spPr/>
        <p:txBody>
          <a:bodyPr/>
          <a:lstStyle/>
          <a:p>
            <a:fld id="{D3BF1487-AE92-4A67-81CF-43703B5CD2F4}" type="slidenum">
              <a:rPr lang="lv-LV" smtClean="0"/>
              <a:t>34</a:t>
            </a:fld>
            <a:endParaRPr lang="lv-LV"/>
          </a:p>
        </p:txBody>
      </p:sp>
      <p:sp>
        <p:nvSpPr>
          <p:cNvPr id="3" name="TextBox 2">
            <a:extLst>
              <a:ext uri="{FF2B5EF4-FFF2-40B4-BE49-F238E27FC236}">
                <a16:creationId xmlns:a16="http://schemas.microsoft.com/office/drawing/2014/main" id="{89CACB9C-7D8C-72CA-BD2F-5938EF45985F}"/>
              </a:ext>
            </a:extLst>
          </p:cNvPr>
          <p:cNvSpPr txBox="1"/>
          <p:nvPr/>
        </p:nvSpPr>
        <p:spPr>
          <a:xfrm>
            <a:off x="427846" y="5512074"/>
            <a:ext cx="11336308" cy="830997"/>
          </a:xfrm>
          <a:prstGeom prst="rect">
            <a:avLst/>
          </a:prstGeom>
          <a:noFill/>
          <a:ln>
            <a:solidFill>
              <a:srgbClr val="FFC000"/>
            </a:solidFill>
          </a:ln>
        </p:spPr>
        <p:txBody>
          <a:bodyPr wrap="none" rtlCol="0">
            <a:spAutoFit/>
          </a:bodyPr>
          <a:lstStyle/>
          <a:p>
            <a:r>
              <a:rPr lang="lv-LV" sz="2400" dirty="0">
                <a:solidFill>
                  <a:schemeClr val="tx1">
                    <a:lumMod val="65000"/>
                    <a:lumOff val="35000"/>
                  </a:schemeClr>
                </a:solidFill>
              </a:rPr>
              <a:t>Jūs LEADER projektu iesniedzat EPS VRG platformā jeb Madonas novada fonda platformā. </a:t>
            </a:r>
          </a:p>
          <a:p>
            <a:r>
              <a:rPr lang="lv-LV" sz="2400" dirty="0">
                <a:solidFill>
                  <a:schemeClr val="tx1">
                    <a:lumMod val="65000"/>
                    <a:lumOff val="35000"/>
                  </a:schemeClr>
                </a:solidFill>
              </a:rPr>
              <a:t>Lauku atbalsta dienestam projektus ar pozitīvu atzinumu iesniegs Madonas novada fonds. </a:t>
            </a:r>
          </a:p>
        </p:txBody>
      </p:sp>
    </p:spTree>
    <p:extLst>
      <p:ext uri="{BB962C8B-B14F-4D97-AF65-F5344CB8AC3E}">
        <p14:creationId xmlns:p14="http://schemas.microsoft.com/office/powerpoint/2010/main" val="35142555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a:solidFill>
                  <a:prstClr val="black">
                    <a:tint val="75000"/>
                  </a:prstClr>
                </a:solidFill>
                <a:latin typeface="Calibri"/>
              </a:rPr>
              <a:pPr/>
              <a:t>35</a:t>
            </a:fld>
            <a:endParaRPr lang="en-US">
              <a:solidFill>
                <a:prstClr val="black">
                  <a:tint val="75000"/>
                </a:prstClr>
              </a:solidFill>
              <a:latin typeface="Calibri"/>
            </a:endParaRPr>
          </a:p>
        </p:txBody>
      </p:sp>
      <p:graphicFrame>
        <p:nvGraphicFramePr>
          <p:cNvPr id="5" name="Diagram 4"/>
          <p:cNvGraphicFramePr/>
          <p:nvPr>
            <p:extLst>
              <p:ext uri="{D42A27DB-BD31-4B8C-83A1-F6EECF244321}">
                <p14:modId xmlns:p14="http://schemas.microsoft.com/office/powerpoint/2010/main" val="1163695202"/>
              </p:ext>
            </p:extLst>
          </p:nvPr>
        </p:nvGraphicFramePr>
        <p:xfrm>
          <a:off x="908537" y="396876"/>
          <a:ext cx="10673863"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rot="753384">
            <a:off x="7915485" y="898386"/>
            <a:ext cx="3727344"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lv-LV" b="1" dirty="0">
                <a:solidFill>
                  <a:prstClr val="black">
                    <a:lumMod val="65000"/>
                    <a:lumOff val="35000"/>
                  </a:prstClr>
                </a:solidFill>
                <a:latin typeface="Calibri"/>
              </a:rPr>
              <a:t>LEADER projekta laika grafiks, 7.kārta</a:t>
            </a:r>
          </a:p>
        </p:txBody>
      </p:sp>
      <p:sp>
        <p:nvSpPr>
          <p:cNvPr id="3" name="Bultiņa: pa kreisi 2">
            <a:extLst>
              <a:ext uri="{FF2B5EF4-FFF2-40B4-BE49-F238E27FC236}">
                <a16:creationId xmlns:a16="http://schemas.microsoft.com/office/drawing/2014/main" id="{8D6375F4-8BF6-45B6-94CD-114F14190BF8}"/>
              </a:ext>
            </a:extLst>
          </p:cNvPr>
          <p:cNvSpPr/>
          <p:nvPr/>
        </p:nvSpPr>
        <p:spPr>
          <a:xfrm>
            <a:off x="9169557" y="5343137"/>
            <a:ext cx="609600"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solidFill>
                <a:prstClr val="white"/>
              </a:solidFill>
              <a:latin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4686FA1B-4BE6-019B-1783-35AE14D2A0FE}"/>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5EEE6D46-C42B-BB38-B13C-7AFCB7A7DC00}"/>
              </a:ext>
            </a:extLst>
          </p:cNvPr>
          <p:cNvSpPr>
            <a:spLocks noGrp="1"/>
          </p:cNvSpPr>
          <p:nvPr>
            <p:ph type="ctrTitle"/>
          </p:nvPr>
        </p:nvSpPr>
        <p:spPr>
          <a:xfrm>
            <a:off x="1239714" y="325315"/>
            <a:ext cx="9574824" cy="835270"/>
          </a:xfrm>
        </p:spPr>
        <p:txBody>
          <a:bodyPr>
            <a:normAutofit/>
          </a:bodyPr>
          <a:lstStyle/>
          <a:p>
            <a:r>
              <a:rPr lang="lv-LV" sz="3200" b="1" dirty="0">
                <a:solidFill>
                  <a:srgbClr val="E7E6E6">
                    <a:lumMod val="50000"/>
                  </a:srgbClr>
                </a:solidFill>
                <a:latin typeface="Calibri" panose="020F0502020204030204"/>
              </a:rPr>
              <a:t>Projektu īstenošanas nosacījumi. Uzsākšana</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a:t>
            </a:r>
            <a:endParaRPr lang="lv-LV" sz="3200" dirty="0">
              <a:solidFill>
                <a:schemeClr val="tx1">
                  <a:lumMod val="65000"/>
                  <a:lumOff val="35000"/>
                </a:schemeClr>
              </a:solidFill>
            </a:endParaRPr>
          </a:p>
        </p:txBody>
      </p:sp>
      <p:sp>
        <p:nvSpPr>
          <p:cNvPr id="3" name="Apakšvirsraksts 2">
            <a:extLst>
              <a:ext uri="{FF2B5EF4-FFF2-40B4-BE49-F238E27FC236}">
                <a16:creationId xmlns:a16="http://schemas.microsoft.com/office/drawing/2014/main" id="{D2A08E70-5C0C-1107-93B8-D8CD68B9CA37}"/>
              </a:ext>
            </a:extLst>
          </p:cNvPr>
          <p:cNvSpPr>
            <a:spLocks noGrp="1"/>
          </p:cNvSpPr>
          <p:nvPr>
            <p:ph type="subTitle" idx="1"/>
          </p:nvPr>
        </p:nvSpPr>
        <p:spPr>
          <a:xfrm>
            <a:off x="838200" y="1536758"/>
            <a:ext cx="9144000" cy="4055150"/>
          </a:xfrm>
        </p:spPr>
        <p:txBody>
          <a:bodyPr>
            <a:normAutofit/>
          </a:bodyPr>
          <a:lstStyle/>
          <a:p>
            <a:pPr algn="r"/>
            <a:endParaRPr lang="lv-LV" dirty="0">
              <a:solidFill>
                <a:schemeClr val="tx1">
                  <a:lumMod val="65000"/>
                  <a:lumOff val="35000"/>
                </a:schemeClr>
              </a:solidFill>
            </a:endParaRPr>
          </a:p>
          <a:p>
            <a:pPr algn="l">
              <a:buClr>
                <a:srgbClr val="C00000"/>
              </a:buClr>
              <a:buFont typeface="Wingdings" panose="05000000000000000000" pitchFamily="2" charset="2"/>
              <a:buChar char="q"/>
            </a:pPr>
            <a:r>
              <a:rPr lang="lv-LV" sz="2400" dirty="0">
                <a:solidFill>
                  <a:schemeClr val="tx1">
                    <a:lumMod val="65000"/>
                    <a:lumOff val="35000"/>
                  </a:schemeClr>
                </a:solidFill>
              </a:rPr>
              <a:t>Projekta uzsākšana – maksājumi tiks attiecināti.</a:t>
            </a:r>
          </a:p>
          <a:p>
            <a:pPr>
              <a:buClr>
                <a:srgbClr val="C00000"/>
              </a:buClr>
              <a:buFont typeface="Wingdings" panose="05000000000000000000" pitchFamily="2" charset="2"/>
              <a:buChar char="q"/>
            </a:pPr>
            <a:endParaRPr lang="lv-LV" sz="2400" dirty="0">
              <a:solidFill>
                <a:schemeClr val="tx1">
                  <a:lumMod val="65000"/>
                  <a:lumOff val="35000"/>
                </a:schemeClr>
              </a:solidFill>
            </a:endParaRPr>
          </a:p>
          <a:p>
            <a:pPr marL="0" indent="0" algn="just">
              <a:buClr>
                <a:srgbClr val="C00000"/>
              </a:buClr>
              <a:buNone/>
            </a:pPr>
            <a:r>
              <a:rPr lang="lv-LV" sz="2400" b="1" dirty="0">
                <a:solidFill>
                  <a:srgbClr val="008000"/>
                </a:solidFill>
              </a:rPr>
              <a:t>MKN 113 26. </a:t>
            </a:r>
            <a:r>
              <a:rPr lang="lv-LV" sz="2400" dirty="0">
                <a:solidFill>
                  <a:schemeClr val="tx1">
                    <a:lumMod val="65000"/>
                    <a:lumOff val="35000"/>
                  </a:schemeClr>
                </a:solidFill>
              </a:rPr>
              <a:t>Atbalsta saņēmējs ir tiesīgs uzsākt projekta īstenošanu pēc projekta iesnieguma iesniegšanas LAD elektroniskajā pieteikšanās sistēmā, uzņemoties pilnu finanšu risku. </a:t>
            </a:r>
          </a:p>
          <a:p>
            <a:pPr marL="0" indent="0" algn="just">
              <a:buClr>
                <a:srgbClr val="C00000"/>
              </a:buClr>
              <a:buNone/>
            </a:pPr>
            <a:endParaRPr lang="lv-LV" sz="2400" dirty="0">
              <a:solidFill>
                <a:schemeClr val="tx1">
                  <a:lumMod val="65000"/>
                  <a:lumOff val="35000"/>
                </a:schemeClr>
              </a:solidFill>
            </a:endParaRPr>
          </a:p>
          <a:p>
            <a:pPr marL="0" indent="0" algn="just">
              <a:buClr>
                <a:srgbClr val="C00000"/>
              </a:buClr>
              <a:buNone/>
            </a:pPr>
            <a:r>
              <a:rPr lang="lv-LV" sz="2400" dirty="0">
                <a:solidFill>
                  <a:schemeClr val="tx1">
                    <a:lumMod val="65000"/>
                    <a:lumOff val="35000"/>
                  </a:schemeClr>
                </a:solidFill>
              </a:rPr>
              <a:t>Ja </a:t>
            </a:r>
            <a:r>
              <a:rPr lang="lv-LV" sz="2400" b="1" dirty="0">
                <a:solidFill>
                  <a:schemeClr val="tx1">
                    <a:lumMod val="65000"/>
                    <a:lumOff val="35000"/>
                  </a:schemeClr>
                </a:solidFill>
              </a:rPr>
              <a:t>MNF</a:t>
            </a:r>
            <a:r>
              <a:rPr lang="lv-LV" sz="2400" dirty="0">
                <a:solidFill>
                  <a:schemeClr val="tx1">
                    <a:lumMod val="65000"/>
                    <a:lumOff val="35000"/>
                  </a:schemeClr>
                </a:solidFill>
              </a:rPr>
              <a:t> vai </a:t>
            </a:r>
            <a:r>
              <a:rPr lang="lv-LV" sz="2400" b="1" dirty="0">
                <a:solidFill>
                  <a:schemeClr val="tx1">
                    <a:lumMod val="65000"/>
                    <a:lumOff val="35000"/>
                  </a:schemeClr>
                </a:solidFill>
              </a:rPr>
              <a:t>LAD</a:t>
            </a:r>
            <a:r>
              <a:rPr lang="lv-LV" sz="2400" dirty="0">
                <a:solidFill>
                  <a:schemeClr val="tx1">
                    <a:lumMod val="65000"/>
                    <a:lumOff val="35000"/>
                  </a:schemeClr>
                </a:solidFill>
              </a:rPr>
              <a:t> pieņem lēmumu par projekta noraidīšanu, atbalsta saņēmējs sedz visus ar projekta īstenošanu saistītos izdevumus.</a:t>
            </a:r>
          </a:p>
          <a:p>
            <a:endParaRPr lang="lv-LV" dirty="0"/>
          </a:p>
        </p:txBody>
      </p:sp>
      <p:sp>
        <p:nvSpPr>
          <p:cNvPr id="4" name="Slaida numura vietturis 3">
            <a:extLst>
              <a:ext uri="{FF2B5EF4-FFF2-40B4-BE49-F238E27FC236}">
                <a16:creationId xmlns:a16="http://schemas.microsoft.com/office/drawing/2014/main" id="{C05474E2-A2D4-A836-1A87-1FF1AFA24796}"/>
              </a:ext>
            </a:extLst>
          </p:cNvPr>
          <p:cNvSpPr>
            <a:spLocks noGrp="1"/>
          </p:cNvSpPr>
          <p:nvPr>
            <p:ph type="sldNum" sz="quarter" idx="12"/>
          </p:nvPr>
        </p:nvSpPr>
        <p:spPr/>
        <p:txBody>
          <a:bodyPr/>
          <a:lstStyle/>
          <a:p>
            <a:fld id="{D3BF1487-AE92-4A67-81CF-43703B5CD2F4}" type="slidenum">
              <a:rPr lang="lv-LV" smtClean="0"/>
              <a:t>36</a:t>
            </a:fld>
            <a:endParaRPr lang="lv-LV"/>
          </a:p>
        </p:txBody>
      </p:sp>
    </p:spTree>
    <p:extLst>
      <p:ext uri="{BB962C8B-B14F-4D97-AF65-F5344CB8AC3E}">
        <p14:creationId xmlns:p14="http://schemas.microsoft.com/office/powerpoint/2010/main" val="35177608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7CEC2-D78C-ACF6-7D14-7262303F0CB0}"/>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98FA3428-434E-3C3F-479A-7133901F7ACE}"/>
              </a:ext>
            </a:extLst>
          </p:cNvPr>
          <p:cNvSpPr>
            <a:spLocks noGrp="1"/>
          </p:cNvSpPr>
          <p:nvPr>
            <p:ph type="title"/>
          </p:nvPr>
        </p:nvSpPr>
        <p:spPr>
          <a:xfrm>
            <a:off x="1240479" y="0"/>
            <a:ext cx="1002215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rgbClr val="E7E6E6">
                    <a:lumMod val="50000"/>
                  </a:srgbClr>
                </a:solidFill>
                <a:latin typeface="Calibri" panose="020F0502020204030204"/>
              </a:rPr>
              <a:t>Projektu īstenošanas termiņi</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0737F52D-78A6-DFE2-8D5C-03D0EE83D2FC}"/>
              </a:ext>
            </a:extLst>
          </p:cNvPr>
          <p:cNvSpPr>
            <a:spLocks noGrp="1"/>
          </p:cNvSpPr>
          <p:nvPr>
            <p:ph idx="1"/>
          </p:nvPr>
        </p:nvSpPr>
        <p:spPr>
          <a:xfrm>
            <a:off x="1240479" y="1325563"/>
            <a:ext cx="10022150" cy="3702563"/>
          </a:xfrm>
        </p:spPr>
        <p:txBody>
          <a:bodyPr>
            <a:normAutofit/>
          </a:bodyPr>
          <a:lstStyle/>
          <a:p>
            <a:pPr marL="0" indent="0" algn="just">
              <a:buClr>
                <a:srgbClr val="C00000"/>
              </a:buClr>
              <a:buNone/>
            </a:pPr>
            <a:r>
              <a:rPr lang="lv-LV" sz="2400" b="1" dirty="0">
                <a:solidFill>
                  <a:srgbClr val="00B050"/>
                </a:solidFill>
              </a:rPr>
              <a:t>MKN Nr. 113 </a:t>
            </a:r>
            <a:r>
              <a:rPr lang="lv-LV"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38. </a:t>
            </a:r>
            <a:r>
              <a:rPr lang="lv-LV" sz="2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Projekta īstenošanas laikā atbalsta saņēmējs publisko finansējumu saņem ne vairāk kā piecās daļās. </a:t>
            </a:r>
          </a:p>
          <a:p>
            <a:pPr marL="0" indent="0" algn="just">
              <a:buClr>
                <a:srgbClr val="C00000"/>
              </a:buClr>
              <a:buNone/>
            </a:pPr>
            <a:r>
              <a:rPr lang="lv-LV" sz="2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Starpposma maksājumus pārskaita pēc atsevišķa projekta posma pabeigšanas, ja projekta posms ir īstenots un pēc tā īstenošanas ir radusies auditējama vērtība – fiziski izmērāms darbības rezultāts, kas pamatots ar grāmatvedības dokumentiem. </a:t>
            </a:r>
          </a:p>
          <a:p>
            <a:pPr marL="0" indent="0" algn="just">
              <a:buClr>
                <a:srgbClr val="C00000"/>
              </a:buClr>
              <a:buNone/>
            </a:pPr>
            <a:endParaRPr lang="lv-LV" sz="2400" dirty="0">
              <a:solidFill>
                <a:schemeClr val="tx1">
                  <a:lumMod val="65000"/>
                  <a:lumOff val="35000"/>
                </a:schemeClr>
              </a:solidFill>
              <a:latin typeface="Calibri" panose="020F0502020204030204" pitchFamily="34" charset="0"/>
              <a:cs typeface="Times New Roman" panose="02020603050405020304" pitchFamily="18" charset="0"/>
            </a:endParaRPr>
          </a:p>
          <a:p>
            <a:pPr marL="0" indent="0" algn="just">
              <a:buClr>
                <a:srgbClr val="C00000"/>
              </a:buClr>
              <a:buNone/>
            </a:pPr>
            <a:r>
              <a:rPr lang="lv-LV" sz="2400" dirty="0">
                <a:solidFill>
                  <a:schemeClr val="tx1">
                    <a:lumMod val="65000"/>
                    <a:lumOff val="35000"/>
                  </a:schemeClr>
                </a:solidFill>
                <a:latin typeface="Calibri" panose="020F0502020204030204" pitchFamily="34" charset="0"/>
                <a:cs typeface="Times New Roman" panose="02020603050405020304" pitchFamily="18" charset="0"/>
              </a:rPr>
              <a:t>Cik daļas, tik maksājuma pieprasījumi tiek iesniegti LAD.</a:t>
            </a:r>
          </a:p>
          <a:p>
            <a:pPr marL="0" indent="0">
              <a:buClr>
                <a:srgbClr val="C00000"/>
              </a:buClr>
              <a:buNone/>
            </a:pPr>
            <a:endParaRPr lang="lv-LV" sz="2400" dirty="0">
              <a:solidFill>
                <a:srgbClr val="001489"/>
              </a:solidFill>
            </a:endParaRPr>
          </a:p>
          <a:p>
            <a:pPr marL="0" indent="0">
              <a:buClr>
                <a:srgbClr val="C00000"/>
              </a:buClr>
              <a:buNone/>
            </a:pPr>
            <a:endParaRPr lang="lv-LV" sz="2400" dirty="0">
              <a:solidFill>
                <a:srgbClr val="001489"/>
              </a:solidFill>
            </a:endParaRPr>
          </a:p>
          <a:p>
            <a:pPr marL="0" indent="0">
              <a:buClr>
                <a:srgbClr val="C00000"/>
              </a:buClr>
              <a:buNone/>
            </a:pPr>
            <a:endParaRPr lang="lv-LV" sz="2400" dirty="0">
              <a:solidFill>
                <a:srgbClr val="001489"/>
              </a:solidFill>
            </a:endParaRPr>
          </a:p>
          <a:p>
            <a:pPr marL="0" indent="0">
              <a:buClr>
                <a:srgbClr val="C00000"/>
              </a:buClr>
              <a:buNone/>
            </a:pPr>
            <a:endParaRPr lang="lv-LV" sz="2400" dirty="0">
              <a:solidFill>
                <a:srgbClr val="001489"/>
              </a:solidFill>
            </a:endParaRPr>
          </a:p>
        </p:txBody>
      </p:sp>
      <p:sp>
        <p:nvSpPr>
          <p:cNvPr id="8" name="TextBox 7">
            <a:extLst>
              <a:ext uri="{FF2B5EF4-FFF2-40B4-BE49-F238E27FC236}">
                <a16:creationId xmlns:a16="http://schemas.microsoft.com/office/drawing/2014/main" id="{4B0354F8-6CC6-F785-AE25-FC9702CB9445}"/>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3" name="TextBox 2">
            <a:extLst>
              <a:ext uri="{FF2B5EF4-FFF2-40B4-BE49-F238E27FC236}">
                <a16:creationId xmlns:a16="http://schemas.microsoft.com/office/drawing/2014/main" id="{88A67ED0-F89B-1F7D-10CD-A05C1A561C13}"/>
              </a:ext>
            </a:extLst>
          </p:cNvPr>
          <p:cNvSpPr txBox="1"/>
          <p:nvPr/>
        </p:nvSpPr>
        <p:spPr>
          <a:xfrm>
            <a:off x="5202315" y="4808102"/>
            <a:ext cx="6060314" cy="1569660"/>
          </a:xfrm>
          <a:prstGeom prst="rect">
            <a:avLst/>
          </a:prstGeom>
          <a:noFill/>
          <a:ln w="28575">
            <a:solidFill>
              <a:srgbClr val="FFC000"/>
            </a:solidFill>
          </a:ln>
        </p:spPr>
        <p:txBody>
          <a:bodyPr wrap="square" rtlCol="0">
            <a:spAutoFit/>
          </a:bodyPr>
          <a:lstStyle/>
          <a:p>
            <a:pPr algn="just"/>
            <a:r>
              <a:rPr lang="lv-LV" sz="2400" dirty="0">
                <a:solidFill>
                  <a:schemeClr val="tx1">
                    <a:lumMod val="65000"/>
                    <a:lumOff val="35000"/>
                  </a:schemeClr>
                </a:solidFill>
              </a:rPr>
              <a:t>Termiņi atspoguļojas projekta iesnieguma veidlapas tabulā </a:t>
            </a:r>
            <a:r>
              <a:rPr lang="lv-LV" sz="2400" b="1" dirty="0">
                <a:solidFill>
                  <a:srgbClr val="008000"/>
                </a:solidFill>
              </a:rPr>
              <a:t>B.8. </a:t>
            </a:r>
            <a:r>
              <a:rPr lang="lv-LV" sz="2400" b="1" dirty="0">
                <a:solidFill>
                  <a:schemeClr val="tx1">
                    <a:lumMod val="65000"/>
                    <a:lumOff val="35000"/>
                  </a:schemeClr>
                </a:solidFill>
              </a:rPr>
              <a:t>«</a:t>
            </a:r>
            <a:r>
              <a:rPr lang="lv-LV" sz="2400" dirty="0">
                <a:solidFill>
                  <a:schemeClr val="tx1">
                    <a:lumMod val="65000"/>
                    <a:lumOff val="35000"/>
                  </a:schemeClr>
                </a:solidFill>
              </a:rPr>
              <a:t>Maksājumu pieprasījumu iesniegšanas laiks» </a:t>
            </a:r>
            <a:r>
              <a:rPr lang="lv-LV" sz="2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a:t>
            </a:r>
            <a:r>
              <a:rPr lang="lv-LV" sz="2400" dirty="0">
                <a:solidFill>
                  <a:schemeClr val="tx1">
                    <a:lumMod val="65000"/>
                    <a:lumOff val="35000"/>
                  </a:schemeClr>
                </a:solidFill>
              </a:rPr>
              <a:t> plāno maksājuma pieprasījuma iesniegšanas datumu.</a:t>
            </a:r>
          </a:p>
        </p:txBody>
      </p:sp>
    </p:spTree>
    <p:extLst>
      <p:ext uri="{BB962C8B-B14F-4D97-AF65-F5344CB8AC3E}">
        <p14:creationId xmlns:p14="http://schemas.microsoft.com/office/powerpoint/2010/main" val="15251319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059BFC2E-5428-7552-5E59-513907C41549}"/>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3612DED5-C2BF-A3B3-9825-DD4B2756CD4A}"/>
              </a:ext>
            </a:extLst>
          </p:cNvPr>
          <p:cNvSpPr>
            <a:spLocks noGrp="1"/>
          </p:cNvSpPr>
          <p:nvPr>
            <p:ph type="ctrTitle"/>
          </p:nvPr>
        </p:nvSpPr>
        <p:spPr>
          <a:xfrm>
            <a:off x="1603899" y="325315"/>
            <a:ext cx="9144000" cy="2096420"/>
          </a:xfrm>
        </p:spPr>
        <p:txBody>
          <a:bodyPr>
            <a:normAutofit/>
          </a:bodyPr>
          <a:lstStyle/>
          <a:p>
            <a:r>
              <a:rPr lang="lv-LV" sz="4800" b="1" dirty="0">
                <a:solidFill>
                  <a:schemeClr val="tx1">
                    <a:lumMod val="65000"/>
                    <a:lumOff val="35000"/>
                  </a:schemeClr>
                </a:solidFill>
              </a:rPr>
              <a:t>Paldies par uzmanību!</a:t>
            </a:r>
          </a:p>
        </p:txBody>
      </p:sp>
      <p:sp>
        <p:nvSpPr>
          <p:cNvPr id="3" name="Apakšvirsraksts 2">
            <a:extLst>
              <a:ext uri="{FF2B5EF4-FFF2-40B4-BE49-F238E27FC236}">
                <a16:creationId xmlns:a16="http://schemas.microsoft.com/office/drawing/2014/main" id="{4B646E3F-763C-569A-2895-EECBF87B79B7}"/>
              </a:ext>
            </a:extLst>
          </p:cNvPr>
          <p:cNvSpPr>
            <a:spLocks noGrp="1"/>
          </p:cNvSpPr>
          <p:nvPr>
            <p:ph type="subTitle" idx="1"/>
          </p:nvPr>
        </p:nvSpPr>
        <p:spPr>
          <a:xfrm>
            <a:off x="2209800" y="3136960"/>
            <a:ext cx="9144000" cy="3150574"/>
          </a:xfrm>
        </p:spPr>
        <p:txBody>
          <a:bodyPr>
            <a:normAutofit fontScale="92500" lnSpcReduction="10000"/>
          </a:bodyPr>
          <a:lstStyle/>
          <a:p>
            <a:pPr algn="r"/>
            <a:endParaRPr lang="lv-LV" dirty="0">
              <a:solidFill>
                <a:schemeClr val="tx1">
                  <a:lumMod val="65000"/>
                  <a:lumOff val="35000"/>
                </a:schemeClr>
              </a:solidFill>
            </a:endParaRPr>
          </a:p>
          <a:p>
            <a:pPr algn="r"/>
            <a:r>
              <a:rPr lang="lv-LV" dirty="0">
                <a:solidFill>
                  <a:schemeClr val="tx1">
                    <a:lumMod val="65000"/>
                    <a:lumOff val="35000"/>
                  </a:schemeClr>
                </a:solidFill>
              </a:rPr>
              <a:t>Nodibinājuma</a:t>
            </a:r>
          </a:p>
          <a:p>
            <a:pPr algn="r"/>
            <a:r>
              <a:rPr lang="lv-LV" dirty="0">
                <a:solidFill>
                  <a:schemeClr val="tx1">
                    <a:lumMod val="65000"/>
                    <a:lumOff val="35000"/>
                  </a:schemeClr>
                </a:solidFill>
              </a:rPr>
              <a:t>Madonas novada fonds</a:t>
            </a:r>
          </a:p>
          <a:p>
            <a:pPr algn="r"/>
            <a:r>
              <a:rPr lang="lv-LV" dirty="0">
                <a:solidFill>
                  <a:schemeClr val="tx1">
                    <a:lumMod val="65000"/>
                    <a:lumOff val="35000"/>
                  </a:schemeClr>
                </a:solidFill>
              </a:rPr>
              <a:t>SVVA stratēģijas</a:t>
            </a:r>
          </a:p>
          <a:p>
            <a:pPr algn="r"/>
            <a:r>
              <a:rPr lang="lv-LV" dirty="0">
                <a:solidFill>
                  <a:schemeClr val="tx1">
                    <a:lumMod val="65000"/>
                    <a:lumOff val="35000"/>
                  </a:schemeClr>
                </a:solidFill>
              </a:rPr>
              <a:t>administratīvā vadītāja</a:t>
            </a:r>
          </a:p>
          <a:p>
            <a:pPr algn="r"/>
            <a:r>
              <a:rPr lang="lv-LV" dirty="0">
                <a:solidFill>
                  <a:schemeClr val="tx1">
                    <a:lumMod val="65000"/>
                    <a:lumOff val="35000"/>
                  </a:schemeClr>
                </a:solidFill>
              </a:rPr>
              <a:t>Jogita Baune</a:t>
            </a:r>
          </a:p>
          <a:p>
            <a:pPr algn="r"/>
            <a:r>
              <a:rPr lang="lv-LV" dirty="0">
                <a:solidFill>
                  <a:schemeClr val="tx1">
                    <a:lumMod val="65000"/>
                    <a:lumOff val="35000"/>
                  </a:schemeClr>
                </a:solidFill>
              </a:rPr>
              <a:t>T.27527343</a:t>
            </a:r>
          </a:p>
          <a:p>
            <a:pPr algn="r"/>
            <a:r>
              <a:rPr lang="lv-LV" dirty="0">
                <a:solidFill>
                  <a:schemeClr val="tx1">
                    <a:lumMod val="65000"/>
                    <a:lumOff val="35000"/>
                  </a:schemeClr>
                </a:solidFill>
              </a:rPr>
              <a:t>Vairāk informācijas </a:t>
            </a:r>
            <a:r>
              <a:rPr lang="lv-LV" dirty="0">
                <a:hlinkClick r:id="rId3"/>
              </a:rPr>
              <a:t>www.mnf.lv</a:t>
            </a:r>
            <a:endParaRPr lang="lv-LV" dirty="0"/>
          </a:p>
          <a:p>
            <a:endParaRPr lang="lv-LV" dirty="0"/>
          </a:p>
        </p:txBody>
      </p:sp>
      <p:sp>
        <p:nvSpPr>
          <p:cNvPr id="4" name="Slaida numura vietturis 3">
            <a:extLst>
              <a:ext uri="{FF2B5EF4-FFF2-40B4-BE49-F238E27FC236}">
                <a16:creationId xmlns:a16="http://schemas.microsoft.com/office/drawing/2014/main" id="{2FC01168-44B9-5BBF-281C-CEE949F4C975}"/>
              </a:ext>
            </a:extLst>
          </p:cNvPr>
          <p:cNvSpPr>
            <a:spLocks noGrp="1"/>
          </p:cNvSpPr>
          <p:nvPr>
            <p:ph type="sldNum" sz="quarter" idx="12"/>
          </p:nvPr>
        </p:nvSpPr>
        <p:spPr/>
        <p:txBody>
          <a:bodyPr/>
          <a:lstStyle/>
          <a:p>
            <a:fld id="{D3BF1487-AE92-4A67-81CF-43703B5CD2F4}" type="slidenum">
              <a:rPr lang="lv-LV" smtClean="0"/>
              <a:t>38</a:t>
            </a:fld>
            <a:endParaRPr lang="lv-LV"/>
          </a:p>
        </p:txBody>
      </p:sp>
      <p:sp>
        <p:nvSpPr>
          <p:cNvPr id="5" name="Taisnstūris 4">
            <a:extLst>
              <a:ext uri="{FF2B5EF4-FFF2-40B4-BE49-F238E27FC236}">
                <a16:creationId xmlns:a16="http://schemas.microsoft.com/office/drawing/2014/main" id="{150CE65A-F532-6C4C-54AD-5F5B7154FCAD}"/>
              </a:ext>
            </a:extLst>
          </p:cNvPr>
          <p:cNvSpPr/>
          <p:nvPr/>
        </p:nvSpPr>
        <p:spPr>
          <a:xfrm>
            <a:off x="727682" y="4053253"/>
            <a:ext cx="3668472" cy="2158631"/>
          </a:xfrm>
          <a:prstGeom prst="rect">
            <a:avLst/>
          </a:prstGeom>
          <a:solidFill>
            <a:srgbClr val="00800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6" name="Attēls 5">
            <a:extLst>
              <a:ext uri="{FF2B5EF4-FFF2-40B4-BE49-F238E27FC236}">
                <a16:creationId xmlns:a16="http://schemas.microsoft.com/office/drawing/2014/main" id="{E0F50AF1-A4AC-67AC-42E6-C6F24E4087A1}"/>
              </a:ext>
            </a:extLst>
          </p:cNvPr>
          <p:cNvPicPr>
            <a:picLocks noChangeAspect="1"/>
          </p:cNvPicPr>
          <p:nvPr/>
        </p:nvPicPr>
        <p:blipFill>
          <a:blip r:embed="rId4"/>
          <a:srcRect l="-2154" r="13369"/>
          <a:stretch/>
        </p:blipFill>
        <p:spPr>
          <a:xfrm>
            <a:off x="1195754" y="4427785"/>
            <a:ext cx="2668648" cy="1344864"/>
          </a:xfrm>
          <a:prstGeom prst="rect">
            <a:avLst/>
          </a:prstGeom>
        </p:spPr>
      </p:pic>
    </p:spTree>
    <p:extLst>
      <p:ext uri="{BB962C8B-B14F-4D97-AF65-F5344CB8AC3E}">
        <p14:creationId xmlns:p14="http://schemas.microsoft.com/office/powerpoint/2010/main" val="4104036940"/>
      </p:ext>
    </p:extLst>
  </p:cSld>
  <p:clrMapOvr>
    <a:masterClrMapping/>
  </p:clrMapOvr>
</p:sld>
</file>

<file path=ppt/theme/theme1.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1862</TotalTime>
  <Words>3435</Words>
  <Application>Microsoft Office PowerPoint</Application>
  <PresentationFormat>Platekrāna</PresentationFormat>
  <Paragraphs>400</Paragraphs>
  <Slides>38</Slides>
  <Notes>0</Notes>
  <HiddenSlides>0</HiddenSlides>
  <MMClips>0</MMClips>
  <ScaleCrop>false</ScaleCrop>
  <HeadingPairs>
    <vt:vector size="6" baseType="variant">
      <vt:variant>
        <vt:lpstr>Lietotie fonti</vt:lpstr>
      </vt:variant>
      <vt:variant>
        <vt:i4>5</vt:i4>
      </vt:variant>
      <vt:variant>
        <vt:lpstr>Dizains</vt:lpstr>
      </vt:variant>
      <vt:variant>
        <vt:i4>3</vt:i4>
      </vt:variant>
      <vt:variant>
        <vt:lpstr>Slaidu virsraksti</vt:lpstr>
      </vt:variant>
      <vt:variant>
        <vt:i4>38</vt:i4>
      </vt:variant>
    </vt:vector>
  </HeadingPairs>
  <TitlesOfParts>
    <vt:vector size="46" baseType="lpstr">
      <vt:lpstr>Arial</vt:lpstr>
      <vt:lpstr>Calibri</vt:lpstr>
      <vt:lpstr>Calibri Light</vt:lpstr>
      <vt:lpstr>Times New Roman</vt:lpstr>
      <vt:lpstr>Wingdings</vt:lpstr>
      <vt:lpstr>Office dizains</vt:lpstr>
      <vt:lpstr>Office Theme</vt:lpstr>
      <vt:lpstr>1_Office dizains</vt:lpstr>
      <vt:lpstr> LEADER 7.kārta NVO īstenoti LEADER projekti 10.02.2025.-10.03.2025.  Projekta iesnieguma veidlapa COLA.19.22  </vt:lpstr>
      <vt:lpstr>Saistošie dokumenti</vt:lpstr>
      <vt:lpstr>LEADER 7.kārta.  SM3 Sadarbīgas un aktīvas kopienas</vt:lpstr>
      <vt:lpstr>Sabiedriskā labuma projekts. 2.2.</vt:lpstr>
      <vt:lpstr>ATTIECINĀMĀS IZMAKSAS. B.8., B.10</vt:lpstr>
      <vt:lpstr>3.1.R  Attiecināmās izmaksas. Pamatlīdzekļi</vt:lpstr>
      <vt:lpstr>3.1.R  Attiecināmās izmaksas. Būvniecība</vt:lpstr>
      <vt:lpstr>3.1.R  Attiecināmās izmaksas. Būvniecība</vt:lpstr>
      <vt:lpstr>3.1.R  Attiecināmās izmaksas</vt:lpstr>
      <vt:lpstr>3.1.R  Attiecināmās izmaksas</vt:lpstr>
      <vt:lpstr>Tikai 3.4.R Attiecināmās izmaksas</vt:lpstr>
      <vt:lpstr>Tikai 3.4.R Neattiecināmās izmaksas</vt:lpstr>
      <vt:lpstr>3.1.R un 3.4.R Attiecināmās izmaksas</vt:lpstr>
      <vt:lpstr>Attiecināmās un neattiecināmās izmaksas</vt:lpstr>
      <vt:lpstr>NEattiecināmās izmaksas</vt:lpstr>
      <vt:lpstr>Pavaddokumenti, kurus iesniedz ar projekta iesniegumu</vt:lpstr>
      <vt:lpstr>Pavaddokumenti</vt:lpstr>
      <vt:lpstr>Pavaddokumenti. Būvniecība</vt:lpstr>
      <vt:lpstr>Pavaddokumenti</vt:lpstr>
      <vt:lpstr>Pavaddokumenti</vt:lpstr>
      <vt:lpstr>Pavaddokumenti</vt:lpstr>
      <vt:lpstr>Pavaddokumenti. MKN 113.7.5.*VIRSNOTEIKUMI</vt:lpstr>
      <vt:lpstr>Pavaddokumenti. Būvniecība</vt:lpstr>
      <vt:lpstr>Pavaddokumenti. Būvniecība</vt:lpstr>
      <vt:lpstr>Pavaddokumenti</vt:lpstr>
      <vt:lpstr>Pavaddokumenti</vt:lpstr>
      <vt:lpstr>Pavaddokumenti</vt:lpstr>
      <vt:lpstr>Pavaddokumenti</vt:lpstr>
      <vt:lpstr>B.2.7. Ieguldījums SVVA stratēģijas teritorijā</vt:lpstr>
      <vt:lpstr>Projekta īstenošanas nosacījumi</vt:lpstr>
      <vt:lpstr>Projekta īstenošanas nosacījumi. Publicitāte</vt:lpstr>
      <vt:lpstr>Projekta īstenošanas nosacījumi. Publicitāte</vt:lpstr>
      <vt:lpstr>Kā saņem LEADER finansējumu NVO kontā   MKN 113</vt:lpstr>
      <vt:lpstr>Projekta iesnieguma atvēršana EPS</vt:lpstr>
      <vt:lpstr>PowerPoint prezentācija</vt:lpstr>
      <vt:lpstr>Projektu īstenošanas nosacījumi. Uzsākšana </vt:lpstr>
      <vt:lpstr>Projektu īstenošanas termiņi </vt:lpstr>
      <vt:lpstr>Paldies par uzmanību!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SVVA stratēģija 2023.-2027.gadam  LEADER projekti pašvaldībām 2024.gadā</dc:title>
  <dc:creator>Jogita Baune</dc:creator>
  <cp:lastModifiedBy>Jogita Baune</cp:lastModifiedBy>
  <cp:revision>69</cp:revision>
  <cp:lastPrinted>2024-04-24T08:20:36Z</cp:lastPrinted>
  <dcterms:created xsi:type="dcterms:W3CDTF">2024-03-04T13:16:11Z</dcterms:created>
  <dcterms:modified xsi:type="dcterms:W3CDTF">2025-01-06T10:44:08Z</dcterms:modified>
</cp:coreProperties>
</file>