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58" r:id="rId5"/>
    <p:sldId id="261" r:id="rId6"/>
    <p:sldId id="270" r:id="rId7"/>
    <p:sldId id="268" r:id="rId8"/>
    <p:sldId id="271" r:id="rId9"/>
    <p:sldId id="269" r:id="rId10"/>
    <p:sldId id="266" r:id="rId11"/>
    <p:sldId id="273" r:id="rId12"/>
    <p:sldId id="264" r:id="rId13"/>
    <p:sldId id="555" r:id="rId14"/>
    <p:sldId id="263" r:id="rId15"/>
    <p:sldId id="276" r:id="rId16"/>
    <p:sldId id="280" r:id="rId17"/>
    <p:sldId id="279" r:id="rId18"/>
    <p:sldId id="275" r:id="rId19"/>
    <p:sldId id="274" r:id="rId20"/>
    <p:sldId id="277" r:id="rId21"/>
    <p:sldId id="282" r:id="rId22"/>
    <p:sldId id="281" r:id="rId23"/>
    <p:sldId id="569" r:id="rId24"/>
    <p:sldId id="568" r:id="rId25"/>
    <p:sldId id="285" r:id="rId26"/>
    <p:sldId id="290" r:id="rId27"/>
    <p:sldId id="284" r:id="rId28"/>
    <p:sldId id="278" r:id="rId29"/>
    <p:sldId id="553" r:id="rId30"/>
    <p:sldId id="289" r:id="rId31"/>
    <p:sldId id="525" r:id="rId32"/>
    <p:sldId id="297" r:id="rId33"/>
    <p:sldId id="288" r:id="rId34"/>
    <p:sldId id="287" r:id="rId35"/>
    <p:sldId id="294" r:id="rId36"/>
    <p:sldId id="286" r:id="rId37"/>
    <p:sldId id="293" r:id="rId38"/>
    <p:sldId id="292" r:id="rId39"/>
    <p:sldId id="296" r:id="rId40"/>
    <p:sldId id="295" r:id="rId41"/>
    <p:sldId id="516" r:id="rId42"/>
    <p:sldId id="527" r:id="rId43"/>
    <p:sldId id="570" r:id="rId44"/>
    <p:sldId id="291" r:id="rId45"/>
    <p:sldId id="519" r:id="rId46"/>
    <p:sldId id="521" r:id="rId47"/>
    <p:sldId id="517" r:id="rId48"/>
    <p:sldId id="518" r:id="rId49"/>
    <p:sldId id="522" r:id="rId50"/>
    <p:sldId id="529" r:id="rId51"/>
    <p:sldId id="528" r:id="rId52"/>
    <p:sldId id="523" r:id="rId53"/>
    <p:sldId id="524" r:id="rId54"/>
    <p:sldId id="543" r:id="rId55"/>
    <p:sldId id="536" r:id="rId56"/>
    <p:sldId id="535" r:id="rId57"/>
    <p:sldId id="534" r:id="rId58"/>
    <p:sldId id="537" r:id="rId59"/>
    <p:sldId id="538" r:id="rId60"/>
    <p:sldId id="533" r:id="rId61"/>
    <p:sldId id="532" r:id="rId62"/>
    <p:sldId id="544" r:id="rId63"/>
    <p:sldId id="545" r:id="rId64"/>
    <p:sldId id="546" r:id="rId65"/>
    <p:sldId id="542" r:id="rId66"/>
    <p:sldId id="541" r:id="rId67"/>
    <p:sldId id="540" r:id="rId68"/>
    <p:sldId id="539" r:id="rId69"/>
    <p:sldId id="547" r:id="rId70"/>
    <p:sldId id="562" r:id="rId71"/>
    <p:sldId id="548" r:id="rId72"/>
    <p:sldId id="567" r:id="rId73"/>
    <p:sldId id="563" r:id="rId74"/>
    <p:sldId id="566" r:id="rId75"/>
    <p:sldId id="565" r:id="rId76"/>
    <p:sldId id="564" r:id="rId77"/>
    <p:sldId id="551" r:id="rId78"/>
    <p:sldId id="552" r:id="rId79"/>
    <p:sldId id="550" r:id="rId80"/>
    <p:sldId id="549" r:id="rId81"/>
    <p:sldId id="557" r:id="rId82"/>
    <p:sldId id="558" r:id="rId83"/>
    <p:sldId id="561" r:id="rId84"/>
    <p:sldId id="556" r:id="rId85"/>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0014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Vidējs stils 2 - izcēlum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620" autoAdjust="0"/>
  </p:normalViewPr>
  <p:slideViewPr>
    <p:cSldViewPr snapToGrid="0">
      <p:cViewPr varScale="1">
        <p:scale>
          <a:sx n="108" d="100"/>
          <a:sy n="108" d="100"/>
        </p:scale>
        <p:origin x="678" y="108"/>
      </p:cViewPr>
      <p:guideLst/>
    </p:cSldViewPr>
  </p:slideViewPr>
  <p:outlineViewPr>
    <p:cViewPr>
      <p:scale>
        <a:sx n="33" d="100"/>
        <a:sy n="33" d="100"/>
      </p:scale>
      <p:origin x="0" y="-40158"/>
    </p:cViewPr>
  </p:outlineViewPr>
  <p:notesTextViewPr>
    <p:cViewPr>
      <p:scale>
        <a:sx n="1" d="1"/>
        <a:sy n="1" d="1"/>
      </p:scale>
      <p:origin x="0" y="0"/>
    </p:cViewPr>
  </p:notesTextViewPr>
  <p:sorterViewPr>
    <p:cViewPr>
      <p:scale>
        <a:sx n="132" d="100"/>
        <a:sy n="132" d="100"/>
      </p:scale>
      <p:origin x="0" y="-2642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7EBEAE-DF1E-4FA6-A112-117F49402CF9}" type="doc">
      <dgm:prSet loTypeId="urn:microsoft.com/office/officeart/2005/8/layout/chevron2" loCatId="process" qsTypeId="urn:microsoft.com/office/officeart/2005/8/quickstyle/simple1" qsCatId="simple" csTypeId="urn:microsoft.com/office/officeart/2005/8/colors/colorful5" csCatId="colorful" phldr="1"/>
      <dgm:spPr/>
      <dgm:t>
        <a:bodyPr/>
        <a:lstStyle/>
        <a:p>
          <a:endParaRPr lang="lv-LV"/>
        </a:p>
      </dgm:t>
    </dgm:pt>
    <dgm:pt modelId="{9BB813F5-FEBE-4DA8-9E71-57F66DCEBC2A}">
      <dgm:prSet phldrT="[Text]" custT="1"/>
      <dgm:spPr>
        <a:xfrm rot="5400000">
          <a:off x="-115578" y="1037851"/>
          <a:ext cx="770520" cy="539364"/>
        </a:xfrm>
        <a:prstGeom prst="chevron">
          <a:avLst/>
        </a:prstGeom>
        <a:solidFill>
          <a:srgbClr val="4BACC6">
            <a:hueOff val="-1655646"/>
            <a:satOff val="6635"/>
            <a:lumOff val="1438"/>
            <a:alphaOff val="0"/>
          </a:srgbClr>
        </a:solidFill>
        <a:ln w="25400" cap="flat" cmpd="sng" algn="ctr">
          <a:solidFill>
            <a:srgbClr val="4BACC6">
              <a:hueOff val="-1655646"/>
              <a:satOff val="6635"/>
              <a:lumOff val="1438"/>
              <a:alphaOff val="0"/>
            </a:srgbClr>
          </a:solidFill>
          <a:prstDash val="solid"/>
        </a:ln>
        <a:effectLst/>
      </dgm:spPr>
      <dgm:t>
        <a:bodyPr/>
        <a:lstStyle/>
        <a:p>
          <a:pPr>
            <a:buNone/>
          </a:pPr>
          <a:r>
            <a:rPr lang="lv-LV" sz="1200" b="1" dirty="0">
              <a:solidFill>
                <a:sysClr val="windowText" lastClr="000000"/>
              </a:solidFill>
              <a:latin typeface="Calibri"/>
              <a:ea typeface="+mn-ea"/>
              <a:cs typeface="+mn-cs"/>
            </a:rPr>
            <a:t>1 </a:t>
          </a:r>
          <a:r>
            <a:rPr lang="lv-LV" sz="1400" b="1" dirty="0">
              <a:solidFill>
                <a:sysClr val="windowText" lastClr="000000"/>
              </a:solidFill>
              <a:latin typeface="Calibri"/>
              <a:ea typeface="+mn-ea"/>
              <a:cs typeface="+mn-cs"/>
            </a:rPr>
            <a:t>mēnesis</a:t>
          </a:r>
        </a:p>
      </dgm:t>
    </dgm:pt>
    <dgm:pt modelId="{35DF70C2-1459-43E2-BCF1-CA1DAF4D9025}" type="parTrans" cxnId="{47EDB3D7-FD86-465D-914C-629DA67C227A}">
      <dgm:prSet/>
      <dgm:spPr/>
      <dgm:t>
        <a:bodyPr/>
        <a:lstStyle/>
        <a:p>
          <a:endParaRPr lang="lv-LV"/>
        </a:p>
      </dgm:t>
    </dgm:pt>
    <dgm:pt modelId="{FDAA3586-066C-4A2F-AEA2-12B2AC6458DD}" type="sibTrans" cxnId="{47EDB3D7-FD86-465D-914C-629DA67C227A}">
      <dgm:prSet/>
      <dgm:spPr/>
      <dgm:t>
        <a:bodyPr/>
        <a:lstStyle/>
        <a:p>
          <a:endParaRPr lang="lv-LV"/>
        </a:p>
      </dgm:t>
    </dgm:pt>
    <dgm:pt modelId="{7854A238-A526-4577-9356-86E51F4220D5}">
      <dgm:prSet phldrT="[Text]" custT="1"/>
      <dgm:spPr>
        <a:xfrm rot="5400000">
          <a:off x="3753063" y="-2291425"/>
          <a:ext cx="500838" cy="6928235"/>
        </a:xfrm>
        <a:prstGeom prst="round2SameRect">
          <a:avLst/>
        </a:prstGeom>
        <a:solidFill>
          <a:sysClr val="window" lastClr="FFFFFF">
            <a:alpha val="90000"/>
            <a:hueOff val="0"/>
            <a:satOff val="0"/>
            <a:lumOff val="0"/>
            <a:alphaOff val="0"/>
          </a:sysClr>
        </a:solidFill>
        <a:ln w="25400" cap="flat" cmpd="sng" algn="ctr">
          <a:solidFill>
            <a:srgbClr val="4BACC6">
              <a:hueOff val="-1655646"/>
              <a:satOff val="6635"/>
              <a:lumOff val="1438"/>
              <a:alphaOff val="0"/>
            </a:srgbClr>
          </a:solidFill>
          <a:prstDash val="solid"/>
        </a:ln>
        <a:effectLst/>
      </dgm:spPr>
      <dgm:t>
        <a:bodyPr/>
        <a:lstStyle/>
        <a:p>
          <a:pPr>
            <a:buChar char="•"/>
          </a:pPr>
          <a:r>
            <a:rPr lang="lv-LV" sz="1500" b="1" dirty="0">
              <a:solidFill>
                <a:sysClr val="windowText" lastClr="000000">
                  <a:hueOff val="0"/>
                  <a:satOff val="0"/>
                  <a:lumOff val="0"/>
                  <a:alphaOff val="0"/>
                </a:sysClr>
              </a:solidFill>
              <a:latin typeface="Calibri"/>
              <a:ea typeface="+mn-ea"/>
              <a:cs typeface="+mn-cs"/>
            </a:rPr>
            <a:t>20. decembrī </a:t>
          </a:r>
          <a:r>
            <a:rPr lang="lv-LV" sz="1500" dirty="0">
              <a:solidFill>
                <a:sysClr val="windowText" lastClr="000000">
                  <a:hueOff val="0"/>
                  <a:satOff val="0"/>
                  <a:lumOff val="0"/>
                  <a:alphaOff val="0"/>
                </a:sysClr>
              </a:solidFill>
              <a:latin typeface="Calibri"/>
              <a:ea typeface="+mn-ea"/>
              <a:cs typeface="+mn-cs"/>
            </a:rPr>
            <a:t>MNF sāk pieņemt LEADER projektu iesniegumus</a:t>
          </a:r>
        </a:p>
      </dgm:t>
    </dgm:pt>
    <dgm:pt modelId="{B20F4B75-96ED-477A-BAAF-148D5107D0CF}" type="parTrans" cxnId="{4F8321DF-EB69-4955-B05B-C1E984620237}">
      <dgm:prSet/>
      <dgm:spPr/>
      <dgm:t>
        <a:bodyPr/>
        <a:lstStyle/>
        <a:p>
          <a:endParaRPr lang="lv-LV"/>
        </a:p>
      </dgm:t>
    </dgm:pt>
    <dgm:pt modelId="{0CF5BE18-0B11-455B-AA2F-31479E835775}" type="sibTrans" cxnId="{4F8321DF-EB69-4955-B05B-C1E984620237}">
      <dgm:prSet/>
      <dgm:spPr/>
      <dgm:t>
        <a:bodyPr/>
        <a:lstStyle/>
        <a:p>
          <a:endParaRPr lang="lv-LV"/>
        </a:p>
      </dgm:t>
    </dgm:pt>
    <dgm:pt modelId="{53843124-B357-4E9C-BA9E-46C06C0C3D48}">
      <dgm:prSet phldrT="[Text]" custT="1"/>
      <dgm:spPr>
        <a:xfrm rot="5400000">
          <a:off x="3753063" y="-2291425"/>
          <a:ext cx="500838" cy="6928235"/>
        </a:xfrm>
        <a:prstGeom prst="round2SameRect">
          <a:avLst/>
        </a:prstGeom>
        <a:solidFill>
          <a:sysClr val="window" lastClr="FFFFFF">
            <a:alpha val="90000"/>
            <a:hueOff val="0"/>
            <a:satOff val="0"/>
            <a:lumOff val="0"/>
            <a:alphaOff val="0"/>
          </a:sysClr>
        </a:solidFill>
        <a:ln w="25400" cap="flat" cmpd="sng" algn="ctr">
          <a:solidFill>
            <a:srgbClr val="4BACC6">
              <a:hueOff val="-1655646"/>
              <a:satOff val="6635"/>
              <a:lumOff val="1438"/>
              <a:alphaOff val="0"/>
            </a:srgbClr>
          </a:solidFill>
          <a:prstDash val="solid"/>
        </a:ln>
        <a:effectLst/>
      </dgm:spPr>
      <dgm:t>
        <a:bodyPr/>
        <a:lstStyle/>
        <a:p>
          <a:pPr>
            <a:buChar char="•"/>
          </a:pPr>
          <a:r>
            <a:rPr lang="lv-LV" sz="1500" b="1" dirty="0">
              <a:solidFill>
                <a:sysClr val="windowText" lastClr="000000">
                  <a:hueOff val="0"/>
                  <a:satOff val="0"/>
                  <a:lumOff val="0"/>
                  <a:alphaOff val="0"/>
                </a:sysClr>
              </a:solidFill>
              <a:latin typeface="Calibri"/>
              <a:ea typeface="+mn-ea"/>
              <a:cs typeface="+mn-cs"/>
            </a:rPr>
            <a:t>20.janvārī  </a:t>
          </a:r>
          <a:r>
            <a:rPr lang="lv-LV" sz="1500" b="0" dirty="0">
              <a:solidFill>
                <a:sysClr val="windowText" lastClr="000000">
                  <a:hueOff val="0"/>
                  <a:satOff val="0"/>
                  <a:lumOff val="0"/>
                  <a:alphaOff val="0"/>
                </a:sysClr>
              </a:solidFill>
              <a:latin typeface="Calibri"/>
              <a:ea typeface="+mn-ea"/>
              <a:cs typeface="+mn-cs"/>
            </a:rPr>
            <a:t>MNF </a:t>
          </a:r>
          <a:r>
            <a:rPr lang="lv-LV" sz="1500" dirty="0">
              <a:solidFill>
                <a:sysClr val="windowText" lastClr="000000">
                  <a:hueOff val="0"/>
                  <a:satOff val="0"/>
                  <a:lumOff val="0"/>
                  <a:alphaOff val="0"/>
                </a:sysClr>
              </a:solidFill>
              <a:latin typeface="Calibri"/>
              <a:ea typeface="+mn-ea"/>
              <a:cs typeface="+mn-cs"/>
            </a:rPr>
            <a:t>beidz pieņemt projektu iesniegumus</a:t>
          </a:r>
        </a:p>
      </dgm:t>
    </dgm:pt>
    <dgm:pt modelId="{F8A61442-1CD5-4329-B09F-79A31394442E}" type="parTrans" cxnId="{626A2821-A840-4EB0-9816-378B7BEA8854}">
      <dgm:prSet/>
      <dgm:spPr/>
      <dgm:t>
        <a:bodyPr/>
        <a:lstStyle/>
        <a:p>
          <a:endParaRPr lang="lv-LV"/>
        </a:p>
      </dgm:t>
    </dgm:pt>
    <dgm:pt modelId="{F04BF583-042B-4661-8A1D-7A1ADA651807}" type="sibTrans" cxnId="{626A2821-A840-4EB0-9816-378B7BEA8854}">
      <dgm:prSet/>
      <dgm:spPr/>
      <dgm:t>
        <a:bodyPr/>
        <a:lstStyle/>
        <a:p>
          <a:endParaRPr lang="lv-LV"/>
        </a:p>
      </dgm:t>
    </dgm:pt>
    <dgm:pt modelId="{AFB1E928-16A5-4A3C-A1DF-FEEE0C87F8B2}">
      <dgm:prSet phldrT="[Text]" custT="1"/>
      <dgm:spPr>
        <a:xfrm rot="5400000">
          <a:off x="-115578" y="1743110"/>
          <a:ext cx="770520" cy="539364"/>
        </a:xfrm>
        <a:prstGeom prst="chevron">
          <a:avLst/>
        </a:prstGeom>
        <a:solidFill>
          <a:srgbClr val="4BACC6">
            <a:hueOff val="-3311292"/>
            <a:satOff val="13270"/>
            <a:lumOff val="2876"/>
            <a:alphaOff val="0"/>
          </a:srgbClr>
        </a:solidFill>
        <a:ln w="25400" cap="flat" cmpd="sng" algn="ctr">
          <a:solidFill>
            <a:srgbClr val="4BACC6">
              <a:hueOff val="-3311292"/>
              <a:satOff val="13270"/>
              <a:lumOff val="2876"/>
              <a:alphaOff val="0"/>
            </a:srgbClr>
          </a:solidFill>
          <a:prstDash val="solid"/>
        </a:ln>
        <a:effectLst/>
      </dgm:spPr>
      <dgm:t>
        <a:bodyPr/>
        <a:lstStyle/>
        <a:p>
          <a:pPr>
            <a:buNone/>
          </a:pPr>
          <a:r>
            <a:rPr lang="lv-LV" sz="1400" b="1" dirty="0">
              <a:solidFill>
                <a:sysClr val="windowText" lastClr="000000"/>
              </a:solidFill>
              <a:latin typeface="Calibri"/>
              <a:ea typeface="+mn-ea"/>
              <a:cs typeface="+mn-cs"/>
            </a:rPr>
            <a:t>1 </a:t>
          </a:r>
          <a:r>
            <a:rPr lang="lv-LV" sz="1200" b="1" dirty="0">
              <a:solidFill>
                <a:sysClr val="windowText" lastClr="000000"/>
              </a:solidFill>
              <a:latin typeface="Calibri"/>
              <a:ea typeface="+mn-ea"/>
              <a:cs typeface="+mn-cs"/>
            </a:rPr>
            <a:t>mēnesis</a:t>
          </a:r>
        </a:p>
      </dgm:t>
    </dgm:pt>
    <dgm:pt modelId="{FF64946E-2547-456E-84D0-992F78B1B219}" type="parTrans" cxnId="{B990358A-CFF9-4AC3-B01E-F51D7C97D279}">
      <dgm:prSet/>
      <dgm:spPr/>
      <dgm:t>
        <a:bodyPr/>
        <a:lstStyle/>
        <a:p>
          <a:endParaRPr lang="lv-LV"/>
        </a:p>
      </dgm:t>
    </dgm:pt>
    <dgm:pt modelId="{BC935195-23E7-4FF9-AA05-538E07FBC292}" type="sibTrans" cxnId="{B990358A-CFF9-4AC3-B01E-F51D7C97D279}">
      <dgm:prSet/>
      <dgm:spPr/>
      <dgm:t>
        <a:bodyPr/>
        <a:lstStyle/>
        <a:p>
          <a:endParaRPr lang="lv-LV"/>
        </a:p>
      </dgm:t>
    </dgm:pt>
    <dgm:pt modelId="{A29709DD-4380-4AED-9F4A-992097D6273B}">
      <dgm:prSet phldrT="[Text]" custT="1"/>
      <dgm:spPr>
        <a:xfrm rot="5400000">
          <a:off x="-115578" y="2448369"/>
          <a:ext cx="770520" cy="539364"/>
        </a:xfrm>
        <a:prstGeom prst="chevron">
          <a:avLst/>
        </a:prstGeom>
        <a:solidFill>
          <a:srgbClr val="4BACC6">
            <a:hueOff val="-4966938"/>
            <a:satOff val="19906"/>
            <a:lumOff val="4314"/>
            <a:alphaOff val="0"/>
          </a:srgbClr>
        </a:solidFill>
        <a:ln w="25400" cap="flat" cmpd="sng" algn="ctr">
          <a:solidFill>
            <a:srgbClr val="4BACC6">
              <a:hueOff val="-4966938"/>
              <a:satOff val="19906"/>
              <a:lumOff val="4314"/>
              <a:alphaOff val="0"/>
            </a:srgbClr>
          </a:solidFill>
          <a:prstDash val="solid"/>
        </a:ln>
        <a:effectLst/>
      </dgm:spPr>
      <dgm:t>
        <a:bodyPr/>
        <a:lstStyle/>
        <a:p>
          <a:pPr>
            <a:buNone/>
          </a:pPr>
          <a:r>
            <a:rPr lang="lv-LV" sz="1200" b="1" dirty="0">
              <a:solidFill>
                <a:sysClr val="windowText" lastClr="000000"/>
              </a:solidFill>
              <a:latin typeface="Calibri"/>
              <a:ea typeface="+mn-ea"/>
              <a:cs typeface="+mn-cs"/>
            </a:rPr>
            <a:t>3 mēneši</a:t>
          </a:r>
        </a:p>
      </dgm:t>
    </dgm:pt>
    <dgm:pt modelId="{533FD413-D50D-42BC-A7EC-E802B16B4040}" type="parTrans" cxnId="{0834681C-74AB-4BA6-A759-50185333902C}">
      <dgm:prSet/>
      <dgm:spPr/>
      <dgm:t>
        <a:bodyPr/>
        <a:lstStyle/>
        <a:p>
          <a:endParaRPr lang="lv-LV"/>
        </a:p>
      </dgm:t>
    </dgm:pt>
    <dgm:pt modelId="{3D95325E-2FD3-4CF4-818B-FE5B27914357}" type="sibTrans" cxnId="{0834681C-74AB-4BA6-A759-50185333902C}">
      <dgm:prSet/>
      <dgm:spPr/>
      <dgm:t>
        <a:bodyPr/>
        <a:lstStyle/>
        <a:p>
          <a:endParaRPr lang="lv-LV"/>
        </a:p>
      </dgm:t>
    </dgm:pt>
    <dgm:pt modelId="{2B933C2C-1D68-41F8-8E2A-C86C17DE10A5}">
      <dgm:prSet custT="1"/>
      <dgm:spPr>
        <a:xfrm rot="5400000">
          <a:off x="3753063" y="-1586166"/>
          <a:ext cx="500838" cy="6928235"/>
        </a:xfrm>
        <a:prstGeom prst="round2SameRect">
          <a:avLst/>
        </a:prstGeom>
        <a:solidFill>
          <a:sysClr val="window" lastClr="FFFFFF">
            <a:alpha val="90000"/>
            <a:hueOff val="0"/>
            <a:satOff val="0"/>
            <a:lumOff val="0"/>
            <a:alphaOff val="0"/>
          </a:sysClr>
        </a:solidFill>
        <a:ln w="25400" cap="flat" cmpd="sng" algn="ctr">
          <a:solidFill>
            <a:srgbClr val="4BACC6">
              <a:hueOff val="-3311292"/>
              <a:satOff val="13270"/>
              <a:lumOff val="2876"/>
              <a:alphaOff val="0"/>
            </a:srgbClr>
          </a:solidFill>
          <a:prstDash val="solid"/>
        </a:ln>
        <a:effectLst/>
      </dgm:spPr>
      <dgm:t>
        <a:bodyPr/>
        <a:lstStyle/>
        <a:p>
          <a:pPr>
            <a:buChar char="•"/>
          </a:pPr>
          <a:r>
            <a:rPr lang="lv-LV" sz="1500" b="1" dirty="0">
              <a:solidFill>
                <a:sysClr val="windowText" lastClr="000000">
                  <a:hueOff val="0"/>
                  <a:satOff val="0"/>
                  <a:lumOff val="0"/>
                  <a:alphaOff val="0"/>
                </a:sysClr>
              </a:solidFill>
              <a:latin typeface="Calibri"/>
              <a:ea typeface="+mn-ea"/>
              <a:cs typeface="+mn-cs"/>
            </a:rPr>
            <a:t>līdz 21. februārim MNF vērtē projektu atbilstību SVVA stratēģijai</a:t>
          </a:r>
        </a:p>
      </dgm:t>
    </dgm:pt>
    <dgm:pt modelId="{6DDC97A9-14D1-499C-A637-163DC835EA91}" type="parTrans" cxnId="{4F2673B0-FA35-432C-8BCF-83359F5539E3}">
      <dgm:prSet/>
      <dgm:spPr/>
      <dgm:t>
        <a:bodyPr/>
        <a:lstStyle/>
        <a:p>
          <a:endParaRPr lang="lv-LV"/>
        </a:p>
      </dgm:t>
    </dgm:pt>
    <dgm:pt modelId="{BE1B1D8A-3013-4558-8E92-7D7F7B7F5576}" type="sibTrans" cxnId="{4F2673B0-FA35-432C-8BCF-83359F5539E3}">
      <dgm:prSet/>
      <dgm:spPr/>
      <dgm:t>
        <a:bodyPr/>
        <a:lstStyle/>
        <a:p>
          <a:endParaRPr lang="lv-LV"/>
        </a:p>
      </dgm:t>
    </dgm:pt>
    <dgm:pt modelId="{ED2D63A2-8E9E-4CF4-8D31-F9B59E4D2147}">
      <dgm:prSet custT="1"/>
      <dgm:spPr>
        <a:xfrm rot="5400000">
          <a:off x="3778698" y="-907070"/>
          <a:ext cx="422547" cy="6928235"/>
        </a:xfrm>
        <a:prstGeom prst="round2SameRect">
          <a:avLst/>
        </a:prstGeom>
        <a:solidFill>
          <a:sysClr val="window" lastClr="FFFFFF">
            <a:alpha val="90000"/>
            <a:hueOff val="0"/>
            <a:satOff val="0"/>
            <a:lumOff val="0"/>
            <a:alphaOff val="0"/>
          </a:sysClr>
        </a:solidFill>
        <a:ln w="25400" cap="flat" cmpd="sng" algn="ctr">
          <a:solidFill>
            <a:srgbClr val="4BACC6">
              <a:hueOff val="-4966938"/>
              <a:satOff val="19906"/>
              <a:lumOff val="4314"/>
              <a:alphaOff val="0"/>
            </a:srgbClr>
          </a:solidFill>
          <a:prstDash val="solid"/>
        </a:ln>
        <a:effectLst/>
      </dgm:spPr>
      <dgm:t>
        <a:bodyPr/>
        <a:lstStyle/>
        <a:p>
          <a:pPr>
            <a:buChar char="•"/>
          </a:pPr>
          <a:r>
            <a:rPr lang="lv-LV" sz="1500" b="1" dirty="0">
              <a:solidFill>
                <a:sysClr val="windowText" lastClr="000000">
                  <a:hueOff val="0"/>
                  <a:satOff val="0"/>
                  <a:lumOff val="0"/>
                  <a:alphaOff val="0"/>
                </a:sysClr>
              </a:solidFill>
              <a:latin typeface="Calibri"/>
              <a:ea typeface="+mn-ea"/>
              <a:cs typeface="+mn-cs"/>
            </a:rPr>
            <a:t>līdz 2025.</a:t>
          </a:r>
          <a:r>
            <a:rPr lang="lv-LV" sz="1500" b="1" dirty="0">
              <a:solidFill>
                <a:sysClr val="windowText" lastClr="000000"/>
              </a:solidFill>
              <a:latin typeface="Calibri"/>
              <a:ea typeface="+mn-ea"/>
              <a:cs typeface="+mn-cs"/>
            </a:rPr>
            <a:t>g. maija beigām </a:t>
          </a:r>
          <a:r>
            <a:rPr lang="lv-LV" sz="1500" b="1" dirty="0">
              <a:solidFill>
                <a:sysClr val="windowText" lastClr="000000">
                  <a:hueOff val="0"/>
                  <a:satOff val="0"/>
                  <a:lumOff val="0"/>
                  <a:alphaOff val="0"/>
                </a:sysClr>
              </a:solidFill>
              <a:latin typeface="Calibri"/>
              <a:ea typeface="+mn-ea"/>
              <a:cs typeface="+mn-cs"/>
            </a:rPr>
            <a:t>notiek vērtēšana LAD</a:t>
          </a:r>
        </a:p>
      </dgm:t>
    </dgm:pt>
    <dgm:pt modelId="{4F11AA24-66B7-4749-94A9-955F0702EA9B}" type="parTrans" cxnId="{8153AFE6-DDAF-46F8-9C1B-72FA0D5974FC}">
      <dgm:prSet/>
      <dgm:spPr/>
      <dgm:t>
        <a:bodyPr/>
        <a:lstStyle/>
        <a:p>
          <a:endParaRPr lang="lv-LV"/>
        </a:p>
      </dgm:t>
    </dgm:pt>
    <dgm:pt modelId="{DA1B7A2F-B70E-4539-8FBD-6EC45006FCE8}" type="sibTrans" cxnId="{8153AFE6-DDAF-46F8-9C1B-72FA0D5974FC}">
      <dgm:prSet/>
      <dgm:spPr/>
      <dgm:t>
        <a:bodyPr/>
        <a:lstStyle/>
        <a:p>
          <a:endParaRPr lang="lv-LV"/>
        </a:p>
      </dgm:t>
    </dgm:pt>
    <dgm:pt modelId="{8D301C7E-3A5A-4A60-A4A2-3A79D4E814B6}">
      <dgm:prSet phldrT="[Text]" custT="1"/>
      <dgm:spPr>
        <a:xfrm rot="5400000">
          <a:off x="-115578" y="4211823"/>
          <a:ext cx="770520" cy="539364"/>
        </a:xfrm>
        <a:prstGeom prst="chevron">
          <a:avLst/>
        </a:prstGeom>
        <a:solidFill>
          <a:srgbClr val="4BACC6">
            <a:hueOff val="-8278230"/>
            <a:satOff val="33176"/>
            <a:lumOff val="7190"/>
            <a:alphaOff val="0"/>
          </a:srgbClr>
        </a:solidFill>
        <a:ln w="25400" cap="flat" cmpd="sng" algn="ctr">
          <a:solidFill>
            <a:srgbClr val="4BACC6">
              <a:hueOff val="-8278230"/>
              <a:satOff val="33176"/>
              <a:lumOff val="7190"/>
              <a:alphaOff val="0"/>
            </a:srgbClr>
          </a:solidFill>
          <a:prstDash val="solid"/>
        </a:ln>
        <a:effectLst/>
      </dgm:spPr>
      <dgm:t>
        <a:bodyPr/>
        <a:lstStyle/>
        <a:p>
          <a:pPr>
            <a:buNone/>
          </a:pPr>
          <a:r>
            <a:rPr lang="lv-LV" sz="1200" b="1" dirty="0">
              <a:solidFill>
                <a:sysClr val="windowText" lastClr="000000"/>
              </a:solidFill>
              <a:latin typeface="Calibri"/>
              <a:ea typeface="+mn-ea"/>
              <a:cs typeface="+mn-cs"/>
            </a:rPr>
            <a:t>6 mēneši</a:t>
          </a:r>
        </a:p>
      </dgm:t>
    </dgm:pt>
    <dgm:pt modelId="{4FC0B172-8E04-4E82-AB19-08A81D44B055}" type="sibTrans" cxnId="{7F86EB7F-1061-4432-BEE3-40EA15D0CA45}">
      <dgm:prSet/>
      <dgm:spPr/>
      <dgm:t>
        <a:bodyPr/>
        <a:lstStyle/>
        <a:p>
          <a:endParaRPr lang="lv-LV"/>
        </a:p>
      </dgm:t>
    </dgm:pt>
    <dgm:pt modelId="{53112E84-E6D7-414A-96A3-579C94F0C6D9}" type="parTrans" cxnId="{7F86EB7F-1061-4432-BEE3-40EA15D0CA45}">
      <dgm:prSet/>
      <dgm:spPr/>
      <dgm:t>
        <a:bodyPr/>
        <a:lstStyle/>
        <a:p>
          <a:endParaRPr lang="lv-LV"/>
        </a:p>
      </dgm:t>
    </dgm:pt>
    <dgm:pt modelId="{1BA31E32-3D18-486A-A8EB-1A4402CDEA58}">
      <dgm:prSet custT="1"/>
      <dgm:spPr>
        <a:xfrm rot="5400000">
          <a:off x="3689669" y="815008"/>
          <a:ext cx="600605" cy="6928235"/>
        </a:xfrm>
        <a:prstGeom prst="round2SameRect">
          <a:avLst/>
        </a:prstGeom>
        <a:noFill/>
        <a:ln w="25400" cap="flat" cmpd="sng" algn="ctr">
          <a:solidFill>
            <a:srgbClr val="4BACC6">
              <a:hueOff val="-8278230"/>
              <a:satOff val="33176"/>
              <a:lumOff val="7190"/>
              <a:alphaOff val="0"/>
            </a:srgbClr>
          </a:solidFill>
          <a:prstDash val="solid"/>
        </a:ln>
        <a:effectLst/>
      </dgm:spPr>
      <dgm:t>
        <a:bodyPr/>
        <a:lstStyle/>
        <a:p>
          <a:pPr>
            <a:spcAft>
              <a:spcPct val="15000"/>
            </a:spcAft>
            <a:buChar char="•"/>
          </a:pPr>
          <a:r>
            <a:rPr lang="lv-LV" sz="1500" b="1" dirty="0">
              <a:solidFill>
                <a:sysClr val="windowText" lastClr="000000">
                  <a:hueOff val="0"/>
                  <a:satOff val="0"/>
                  <a:lumOff val="0"/>
                  <a:alphaOff val="0"/>
                </a:sysClr>
              </a:solidFill>
              <a:latin typeface="Calibri"/>
              <a:ea typeface="+mn-ea"/>
              <a:cs typeface="+mn-cs"/>
            </a:rPr>
            <a:t>6 mēnešu </a:t>
          </a:r>
          <a:r>
            <a:rPr lang="lv-LV" sz="1500" dirty="0">
              <a:solidFill>
                <a:sysClr val="windowText" lastClr="000000">
                  <a:hueOff val="0"/>
                  <a:satOff val="0"/>
                  <a:lumOff val="0"/>
                  <a:alphaOff val="0"/>
                </a:sysClr>
              </a:solidFill>
              <a:latin typeface="Calibri"/>
              <a:ea typeface="+mn-ea"/>
              <a:cs typeface="+mn-cs"/>
            </a:rPr>
            <a:t>laikā no LAD lēmuma par finansējuma piešķiršanu jāuzsāk projekta īstenošana, iesniedz LAD dokumentus, kas apliecina, ka projekta īstenošana uzsākta</a:t>
          </a:r>
        </a:p>
      </dgm:t>
    </dgm:pt>
    <dgm:pt modelId="{6E2D04F1-F89F-41C4-B586-D81BD45ED4E9}" type="parTrans" cxnId="{736964CF-2A42-4444-BB7E-C6B079ACCA80}">
      <dgm:prSet/>
      <dgm:spPr/>
      <dgm:t>
        <a:bodyPr/>
        <a:lstStyle/>
        <a:p>
          <a:endParaRPr lang="lv-LV"/>
        </a:p>
      </dgm:t>
    </dgm:pt>
    <dgm:pt modelId="{4A4CF791-499B-43F9-8C37-2A1E96CAE06D}" type="sibTrans" cxnId="{736964CF-2A42-4444-BB7E-C6B079ACCA80}">
      <dgm:prSet/>
      <dgm:spPr/>
      <dgm:t>
        <a:bodyPr/>
        <a:lstStyle/>
        <a:p>
          <a:endParaRPr lang="lv-LV"/>
        </a:p>
      </dgm:t>
    </dgm:pt>
    <dgm:pt modelId="{351FD3F9-6422-433D-901B-5CE659916F16}">
      <dgm:prSet phldrT="[Text]" custT="1"/>
      <dgm:spPr>
        <a:xfrm rot="5400000">
          <a:off x="-115578" y="5319704"/>
          <a:ext cx="770520" cy="539364"/>
        </a:xfrm>
        <a:prstGeom prst="chevron">
          <a:avLst/>
        </a:prstGeom>
        <a:solidFill>
          <a:srgbClr val="4BACC6">
            <a:hueOff val="-9933876"/>
            <a:satOff val="39811"/>
            <a:lumOff val="8628"/>
            <a:alphaOff val="0"/>
          </a:srgbClr>
        </a:solidFill>
        <a:ln w="25400" cap="flat" cmpd="sng" algn="ctr">
          <a:solidFill>
            <a:srgbClr val="4BACC6">
              <a:hueOff val="-9933876"/>
              <a:satOff val="39811"/>
              <a:lumOff val="8628"/>
              <a:alphaOff val="0"/>
            </a:srgbClr>
          </a:solidFill>
          <a:prstDash val="solid"/>
        </a:ln>
        <a:effectLst/>
      </dgm:spPr>
      <dgm:t>
        <a:bodyPr/>
        <a:lstStyle/>
        <a:p>
          <a:pPr>
            <a:buNone/>
          </a:pPr>
          <a:r>
            <a:rPr lang="lv-LV" sz="1200" b="1" dirty="0">
              <a:solidFill>
                <a:sysClr val="windowText" lastClr="000000"/>
              </a:solidFill>
              <a:latin typeface="Calibri"/>
              <a:ea typeface="+mn-ea"/>
              <a:cs typeface="+mn-cs"/>
            </a:rPr>
            <a:t>3 vai 5 </a:t>
          </a:r>
          <a:r>
            <a:rPr lang="lv-LV" sz="1400" b="1" dirty="0">
              <a:solidFill>
                <a:sysClr val="windowText" lastClr="000000"/>
              </a:solidFill>
              <a:latin typeface="Calibri"/>
              <a:ea typeface="+mn-ea"/>
              <a:cs typeface="+mn-cs"/>
            </a:rPr>
            <a:t>gadi</a:t>
          </a:r>
        </a:p>
      </dgm:t>
    </dgm:pt>
    <dgm:pt modelId="{AC703512-C249-42CB-AF4B-401D19EA6B3A}" type="parTrans" cxnId="{5C8B2DEA-3F51-4BF3-8E03-2B67B9D84800}">
      <dgm:prSet/>
      <dgm:spPr/>
      <dgm:t>
        <a:bodyPr/>
        <a:lstStyle/>
        <a:p>
          <a:endParaRPr lang="lv-LV"/>
        </a:p>
      </dgm:t>
    </dgm:pt>
    <dgm:pt modelId="{38948695-816A-4D0E-B35D-25CA94948EFA}" type="sibTrans" cxnId="{5C8B2DEA-3F51-4BF3-8E03-2B67B9D84800}">
      <dgm:prSet/>
      <dgm:spPr/>
      <dgm:t>
        <a:bodyPr/>
        <a:lstStyle/>
        <a:p>
          <a:endParaRPr lang="lv-LV"/>
        </a:p>
      </dgm:t>
    </dgm:pt>
    <dgm:pt modelId="{AD347371-D010-4EE5-81B8-2FB3C40D31AD}">
      <dgm:prSet custT="1"/>
      <dgm:spPr>
        <a:xfrm rot="5400000">
          <a:off x="3336931" y="1844072"/>
          <a:ext cx="1306081" cy="6928235"/>
        </a:xfrm>
        <a:prstGeom prst="round2SameRect">
          <a:avLst/>
        </a:prstGeom>
        <a:solidFill>
          <a:sysClr val="window" lastClr="FFFFFF">
            <a:alpha val="90000"/>
            <a:hueOff val="0"/>
            <a:satOff val="0"/>
            <a:lumOff val="0"/>
            <a:alphaOff val="0"/>
          </a:sysClr>
        </a:solidFill>
        <a:ln w="25400" cap="flat" cmpd="sng" algn="ctr">
          <a:solidFill>
            <a:srgbClr val="4BACC6">
              <a:hueOff val="-9933876"/>
              <a:satOff val="39811"/>
              <a:lumOff val="8628"/>
              <a:alphaOff val="0"/>
            </a:srgbClr>
          </a:solidFill>
          <a:prstDash val="solid"/>
        </a:ln>
        <a:effectLst/>
      </dgm:spPr>
      <dgm:t>
        <a:bodyPr/>
        <a:lstStyle/>
        <a:p>
          <a:pPr>
            <a:buChar char="•"/>
          </a:pPr>
          <a:r>
            <a:rPr lang="lv-LV" sz="1500" b="1" dirty="0">
              <a:solidFill>
                <a:sysClr val="windowText" lastClr="000000">
                  <a:hueOff val="0"/>
                  <a:satOff val="0"/>
                  <a:lumOff val="0"/>
                  <a:alphaOff val="0"/>
                </a:sysClr>
              </a:solidFill>
              <a:latin typeface="Calibri"/>
              <a:ea typeface="+mn-ea"/>
              <a:cs typeface="+mn-cs"/>
            </a:rPr>
            <a:t>Projekta uzraudzības periods </a:t>
          </a:r>
        </a:p>
      </dgm:t>
    </dgm:pt>
    <dgm:pt modelId="{EE4CE4C2-394A-4A95-983E-4E8529F69DA3}" type="parTrans" cxnId="{9D5D055B-15E6-4EA5-93D4-7912106D53D4}">
      <dgm:prSet/>
      <dgm:spPr/>
      <dgm:t>
        <a:bodyPr/>
        <a:lstStyle/>
        <a:p>
          <a:endParaRPr lang="lv-LV"/>
        </a:p>
      </dgm:t>
    </dgm:pt>
    <dgm:pt modelId="{738DFEF6-AD52-4A07-B45F-A56B08F43063}" type="sibTrans" cxnId="{9D5D055B-15E6-4EA5-93D4-7912106D53D4}">
      <dgm:prSet/>
      <dgm:spPr/>
      <dgm:t>
        <a:bodyPr/>
        <a:lstStyle/>
        <a:p>
          <a:endParaRPr lang="lv-LV"/>
        </a:p>
      </dgm:t>
    </dgm:pt>
    <dgm:pt modelId="{E9DB0E64-72F1-40BC-91C1-A8EA1B8E888E}">
      <dgm:prSet custT="1"/>
      <dgm:spPr>
        <a:xfrm rot="5400000">
          <a:off x="3336931" y="1844072"/>
          <a:ext cx="1306081" cy="6928235"/>
        </a:xfrm>
        <a:prstGeom prst="round2SameRect">
          <a:avLst/>
        </a:prstGeom>
        <a:solidFill>
          <a:sysClr val="window" lastClr="FFFFFF">
            <a:alpha val="90000"/>
            <a:hueOff val="0"/>
            <a:satOff val="0"/>
            <a:lumOff val="0"/>
            <a:alphaOff val="0"/>
          </a:sysClr>
        </a:solidFill>
        <a:ln w="25400" cap="flat" cmpd="sng" algn="ctr">
          <a:solidFill>
            <a:srgbClr val="4BACC6">
              <a:hueOff val="-9933876"/>
              <a:satOff val="39811"/>
              <a:lumOff val="8628"/>
              <a:alphaOff val="0"/>
            </a:srgbClr>
          </a:solidFill>
          <a:prstDash val="solid"/>
        </a:ln>
        <a:effectLst/>
      </dgm:spPr>
      <dgm:t>
        <a:bodyPr/>
        <a:lstStyle/>
        <a:p>
          <a:pPr>
            <a:buChar char="•"/>
          </a:pPr>
          <a:r>
            <a:rPr lang="lv-LV" sz="1500" dirty="0">
              <a:solidFill>
                <a:sysClr val="windowText" lastClr="000000">
                  <a:hueOff val="0"/>
                  <a:satOff val="0"/>
                  <a:lumOff val="0"/>
                  <a:alphaOff val="0"/>
                </a:sysClr>
              </a:solidFill>
              <a:latin typeface="Calibri"/>
              <a:ea typeface="+mn-ea"/>
              <a:cs typeface="+mn-cs"/>
            </a:rPr>
            <a:t>darbinieku dalība mācībās – 18 mēneši</a:t>
          </a:r>
          <a:endParaRPr lang="lv-LV" sz="1500" dirty="0">
            <a:solidFill>
              <a:srgbClr val="FF0000"/>
            </a:solidFill>
            <a:latin typeface="Calibri"/>
            <a:ea typeface="+mn-ea"/>
            <a:cs typeface="+mn-cs"/>
          </a:endParaRPr>
        </a:p>
      </dgm:t>
    </dgm:pt>
    <dgm:pt modelId="{C718ECDE-BDE6-4357-8471-D3E6AC7F361E}" type="parTrans" cxnId="{99A6AB68-3F33-48B5-AC54-A9A47FE0922B}">
      <dgm:prSet/>
      <dgm:spPr/>
      <dgm:t>
        <a:bodyPr/>
        <a:lstStyle/>
        <a:p>
          <a:endParaRPr lang="lv-LV"/>
        </a:p>
      </dgm:t>
    </dgm:pt>
    <dgm:pt modelId="{5E279873-1BF1-49B6-8136-70856E467CDD}" type="sibTrans" cxnId="{99A6AB68-3F33-48B5-AC54-A9A47FE0922B}">
      <dgm:prSet/>
      <dgm:spPr/>
      <dgm:t>
        <a:bodyPr/>
        <a:lstStyle/>
        <a:p>
          <a:endParaRPr lang="lv-LV"/>
        </a:p>
      </dgm:t>
    </dgm:pt>
    <dgm:pt modelId="{1C7597D8-DCFC-40D1-B85B-78A5B45B4C7C}">
      <dgm:prSet phldrT="[Text]" custT="1"/>
      <dgm:spPr>
        <a:xfrm rot="5400000">
          <a:off x="-115578" y="332592"/>
          <a:ext cx="770520" cy="539364"/>
        </a:xfrm>
        <a:prstGeom prst="chevron">
          <a:avLst/>
        </a:prstGeom>
        <a:solidFill>
          <a:srgbClr val="4BACC6">
            <a:hueOff val="0"/>
            <a:satOff val="0"/>
            <a:lumOff val="0"/>
            <a:alphaOff val="0"/>
          </a:srgbClr>
        </a:solidFill>
        <a:ln w="25400" cap="flat" cmpd="sng" algn="ctr">
          <a:solidFill>
            <a:srgbClr val="4BACC6">
              <a:hueOff val="0"/>
              <a:satOff val="0"/>
              <a:lumOff val="0"/>
              <a:alphaOff val="0"/>
            </a:srgbClr>
          </a:solidFill>
          <a:prstDash val="solid"/>
        </a:ln>
        <a:effectLst/>
      </dgm:spPr>
      <dgm:t>
        <a:bodyPr/>
        <a:lstStyle/>
        <a:p>
          <a:pPr>
            <a:buNone/>
          </a:pPr>
          <a:r>
            <a:rPr lang="lv-LV" sz="1200" b="1" dirty="0">
              <a:solidFill>
                <a:sysClr val="windowText" lastClr="000000"/>
              </a:solidFill>
              <a:latin typeface="Calibri"/>
              <a:ea typeface="+mn-ea"/>
              <a:cs typeface="+mn-cs"/>
            </a:rPr>
            <a:t>1</a:t>
          </a:r>
          <a:r>
            <a:rPr lang="lv-LV" sz="1200" b="1" dirty="0">
              <a:solidFill>
                <a:sysClr val="window" lastClr="FFFFFF"/>
              </a:solidFill>
              <a:latin typeface="Calibri"/>
              <a:ea typeface="+mn-ea"/>
              <a:cs typeface="+mn-cs"/>
            </a:rPr>
            <a:t> </a:t>
          </a:r>
          <a:r>
            <a:rPr lang="lv-LV" sz="1400" b="1" dirty="0">
              <a:solidFill>
                <a:sysClr val="windowText" lastClr="000000"/>
              </a:solidFill>
              <a:latin typeface="Calibri"/>
              <a:ea typeface="+mn-ea"/>
              <a:cs typeface="+mn-cs"/>
            </a:rPr>
            <a:t>mēnesis</a:t>
          </a:r>
        </a:p>
      </dgm:t>
    </dgm:pt>
    <dgm:pt modelId="{DB0515D6-E39F-4C13-BBDA-45C2C2636BEB}" type="sibTrans" cxnId="{D7E96FB6-F663-4E9A-BB2C-AC7843BFAAFE}">
      <dgm:prSet/>
      <dgm:spPr/>
      <dgm:t>
        <a:bodyPr/>
        <a:lstStyle/>
        <a:p>
          <a:endParaRPr lang="lv-LV"/>
        </a:p>
      </dgm:t>
    </dgm:pt>
    <dgm:pt modelId="{E1555AE1-6295-434A-9FBB-F3D5208C4D1A}" type="parTrans" cxnId="{D7E96FB6-F663-4E9A-BB2C-AC7843BFAAFE}">
      <dgm:prSet/>
      <dgm:spPr/>
      <dgm:t>
        <a:bodyPr/>
        <a:lstStyle/>
        <a:p>
          <a:endParaRPr lang="lv-LV"/>
        </a:p>
      </dgm:t>
    </dgm:pt>
    <dgm:pt modelId="{BBF53A9D-2E13-429F-901B-759489B9EF09}">
      <dgm:prSet phldrT="[Text]" custT="1"/>
      <dgm:spPr>
        <a:xfrm rot="5400000">
          <a:off x="3729791" y="-3010779"/>
          <a:ext cx="501101" cy="6928235"/>
        </a:xfrm>
        <a:prstGeom prst="round2SameRect">
          <a:avLst/>
        </a:prstGeom>
        <a:solidFill>
          <a:sysClr val="window" lastClr="FFFFFF">
            <a:alpha val="90000"/>
            <a:hueOff val="0"/>
            <a:satOff val="0"/>
            <a:lumOff val="0"/>
            <a:alphaOff val="0"/>
          </a:sysClr>
        </a:solidFill>
        <a:ln w="25400" cap="flat" cmpd="sng" algn="ctr">
          <a:solidFill>
            <a:srgbClr val="4BACC6">
              <a:hueOff val="0"/>
              <a:satOff val="0"/>
              <a:lumOff val="0"/>
              <a:alphaOff val="0"/>
            </a:srgbClr>
          </a:solidFill>
          <a:prstDash val="solid"/>
        </a:ln>
        <a:effectLst/>
      </dgm:spPr>
      <dgm:t>
        <a:bodyPr/>
        <a:lstStyle/>
        <a:p>
          <a:pPr>
            <a:buChar char="•"/>
          </a:pPr>
          <a:r>
            <a:rPr lang="lv-LV" sz="1500" b="1" dirty="0">
              <a:solidFill>
                <a:sysClr val="windowText" lastClr="000000"/>
              </a:solidFill>
              <a:latin typeface="Calibri"/>
              <a:ea typeface="+mn-ea"/>
              <a:cs typeface="+mn-cs"/>
            </a:rPr>
            <a:t>20.novembrī MNF izsludina LEADER 6.kārtu</a:t>
          </a:r>
          <a:endParaRPr lang="lv-LV" sz="1500" dirty="0">
            <a:solidFill>
              <a:sysClr val="windowText" lastClr="000000">
                <a:hueOff val="0"/>
                <a:satOff val="0"/>
                <a:lumOff val="0"/>
                <a:alphaOff val="0"/>
              </a:sysClr>
            </a:solidFill>
            <a:latin typeface="Calibri"/>
            <a:ea typeface="+mn-ea"/>
            <a:cs typeface="+mn-cs"/>
          </a:endParaRPr>
        </a:p>
      </dgm:t>
    </dgm:pt>
    <dgm:pt modelId="{077C1B45-E33A-4128-A219-E24DC2A1EDC4}" type="sibTrans" cxnId="{13B55997-BCD4-41C7-9A3E-067CE3CFAB5B}">
      <dgm:prSet/>
      <dgm:spPr/>
      <dgm:t>
        <a:bodyPr/>
        <a:lstStyle/>
        <a:p>
          <a:endParaRPr lang="lv-LV"/>
        </a:p>
      </dgm:t>
    </dgm:pt>
    <dgm:pt modelId="{58F51D8F-830F-41CA-9AA7-548953D4DEE3}" type="parTrans" cxnId="{13B55997-BCD4-41C7-9A3E-067CE3CFAB5B}">
      <dgm:prSet/>
      <dgm:spPr/>
      <dgm:t>
        <a:bodyPr/>
        <a:lstStyle/>
        <a:p>
          <a:endParaRPr lang="lv-LV"/>
        </a:p>
      </dgm:t>
    </dgm:pt>
    <dgm:pt modelId="{868DB7AE-A7EF-46F3-AC83-670B1E40082B}">
      <dgm:prSet custT="1"/>
      <dgm:spPr>
        <a:xfrm rot="5400000">
          <a:off x="3753063" y="-1586166"/>
          <a:ext cx="500838" cy="6928235"/>
        </a:xfrm>
        <a:prstGeom prst="round2SameRect">
          <a:avLst/>
        </a:prstGeom>
        <a:solidFill>
          <a:sysClr val="window" lastClr="FFFFFF">
            <a:alpha val="90000"/>
            <a:hueOff val="0"/>
            <a:satOff val="0"/>
            <a:lumOff val="0"/>
            <a:alphaOff val="0"/>
          </a:sysClr>
        </a:solidFill>
        <a:ln w="25400" cap="flat" cmpd="sng" algn="ctr">
          <a:solidFill>
            <a:srgbClr val="4BACC6">
              <a:hueOff val="-3311292"/>
              <a:satOff val="13270"/>
              <a:lumOff val="2876"/>
              <a:alphaOff val="0"/>
            </a:srgbClr>
          </a:solidFill>
          <a:prstDash val="solid"/>
        </a:ln>
        <a:effectLst/>
      </dgm:spPr>
      <dgm:t>
        <a:bodyPr/>
        <a:lstStyle/>
        <a:p>
          <a:pPr>
            <a:buChar char="•"/>
          </a:pPr>
          <a:r>
            <a:rPr lang="lv-LV" sz="1500" b="1" dirty="0">
              <a:solidFill>
                <a:sysClr val="windowText" lastClr="000000">
                  <a:hueOff val="0"/>
                  <a:satOff val="0"/>
                  <a:lumOff val="0"/>
                  <a:alphaOff val="0"/>
                </a:sysClr>
              </a:solidFill>
              <a:latin typeface="Calibri"/>
              <a:ea typeface="+mn-ea"/>
              <a:cs typeface="+mn-cs"/>
            </a:rPr>
            <a:t>līdz 26.februārim iesniedz projektus un dokumentus LAD </a:t>
          </a:r>
        </a:p>
      </dgm:t>
    </dgm:pt>
    <dgm:pt modelId="{DE18616A-121E-4EAC-87C4-0D73A9A0A550}" type="parTrans" cxnId="{DB533E4F-F818-479A-B06F-E14BB8D3CDAF}">
      <dgm:prSet/>
      <dgm:spPr/>
      <dgm:t>
        <a:bodyPr/>
        <a:lstStyle/>
        <a:p>
          <a:endParaRPr lang="lv-LV"/>
        </a:p>
      </dgm:t>
    </dgm:pt>
    <dgm:pt modelId="{E5A3851C-D736-48E9-959E-A4853BA8EF3B}" type="sibTrans" cxnId="{DB533E4F-F818-479A-B06F-E14BB8D3CDAF}">
      <dgm:prSet/>
      <dgm:spPr/>
      <dgm:t>
        <a:bodyPr/>
        <a:lstStyle/>
        <a:p>
          <a:endParaRPr lang="lv-LV"/>
        </a:p>
      </dgm:t>
    </dgm:pt>
    <dgm:pt modelId="{6CB3138A-274A-4DEA-B5DB-067C34D8A527}">
      <dgm:prSet custT="1"/>
      <dgm:spPr>
        <a:xfrm rot="5400000">
          <a:off x="3336931" y="1844072"/>
          <a:ext cx="1306081" cy="6928235"/>
        </a:xfrm>
        <a:prstGeom prst="round2SameRect">
          <a:avLst/>
        </a:prstGeom>
        <a:solidFill>
          <a:sysClr val="window" lastClr="FFFFFF">
            <a:alpha val="90000"/>
            <a:hueOff val="0"/>
            <a:satOff val="0"/>
            <a:lumOff val="0"/>
            <a:alphaOff val="0"/>
          </a:sysClr>
        </a:solidFill>
        <a:ln w="25400" cap="flat" cmpd="sng" algn="ctr">
          <a:solidFill>
            <a:srgbClr val="4BACC6">
              <a:hueOff val="-9933876"/>
              <a:satOff val="39811"/>
              <a:lumOff val="8628"/>
              <a:alphaOff val="0"/>
            </a:srgbClr>
          </a:solidFill>
          <a:prstDash val="solid"/>
        </a:ln>
        <a:effectLst/>
      </dgm:spPr>
      <dgm:t>
        <a:bodyPr/>
        <a:lstStyle/>
        <a:p>
          <a:pPr>
            <a:buChar char="•"/>
          </a:pPr>
          <a:r>
            <a:rPr lang="lv-LV" sz="1500" b="0" dirty="0">
              <a:solidFill>
                <a:sysClr val="windowText" lastClr="000000">
                  <a:hueOff val="0"/>
                  <a:satOff val="0"/>
                  <a:lumOff val="0"/>
                  <a:alphaOff val="0"/>
                </a:sysClr>
              </a:solidFill>
              <a:latin typeface="Calibri"/>
              <a:ea typeface="+mn-ea"/>
              <a:cs typeface="+mn-cs"/>
            </a:rPr>
            <a:t>sākas nākamā gada 1.janvārī pēc pēdējās atskaites ( maksājuma pieprasījuma) par projekta īstenošanu;</a:t>
          </a:r>
        </a:p>
      </dgm:t>
    </dgm:pt>
    <dgm:pt modelId="{F3B7E1F7-B5FA-40BB-BC29-541AC996B6E7}" type="parTrans" cxnId="{B5D0343B-4398-42F5-9960-26BE93D2E1F9}">
      <dgm:prSet/>
      <dgm:spPr/>
      <dgm:t>
        <a:bodyPr/>
        <a:lstStyle/>
        <a:p>
          <a:endParaRPr lang="lv-LV"/>
        </a:p>
      </dgm:t>
    </dgm:pt>
    <dgm:pt modelId="{0B3F5C1B-206F-463F-A89A-70437B0CDB75}" type="sibTrans" cxnId="{B5D0343B-4398-42F5-9960-26BE93D2E1F9}">
      <dgm:prSet/>
      <dgm:spPr/>
      <dgm:t>
        <a:bodyPr/>
        <a:lstStyle/>
        <a:p>
          <a:endParaRPr lang="lv-LV"/>
        </a:p>
      </dgm:t>
    </dgm:pt>
    <dgm:pt modelId="{865DBA31-BAF9-4F53-A62E-8F2D748CEC62}">
      <dgm:prSet custT="1"/>
      <dgm:spPr>
        <a:xfrm rot="5400000">
          <a:off x="-115578" y="3324487"/>
          <a:ext cx="770520" cy="539364"/>
        </a:xfrm>
        <a:prstGeom prst="chevron">
          <a:avLst/>
        </a:prstGeom>
        <a:solidFill>
          <a:srgbClr val="4BACC6">
            <a:hueOff val="-6622584"/>
            <a:satOff val="26541"/>
            <a:lumOff val="5752"/>
            <a:alphaOff val="0"/>
          </a:srgbClr>
        </a:solidFill>
        <a:ln w="25400" cap="flat" cmpd="sng" algn="ctr">
          <a:solidFill>
            <a:srgbClr val="4BACC6">
              <a:hueOff val="-6622584"/>
              <a:satOff val="26541"/>
              <a:lumOff val="5752"/>
              <a:alphaOff val="0"/>
            </a:srgbClr>
          </a:solidFill>
          <a:prstDash val="solid"/>
        </a:ln>
        <a:effectLst/>
      </dgm:spPr>
      <dgm:t>
        <a:bodyPr/>
        <a:lstStyle/>
        <a:p>
          <a:pPr>
            <a:buNone/>
          </a:pPr>
          <a:r>
            <a:rPr lang="lv-LV" sz="1200" b="1" dirty="0">
              <a:solidFill>
                <a:sysClr val="windowText" lastClr="000000"/>
              </a:solidFill>
              <a:latin typeface="Calibri"/>
              <a:ea typeface="+mn-ea"/>
              <a:cs typeface="+mn-cs"/>
            </a:rPr>
            <a:t>12 līdz 36</a:t>
          </a:r>
        </a:p>
        <a:p>
          <a:pPr>
            <a:buNone/>
          </a:pPr>
          <a:r>
            <a:rPr lang="lv-LV" sz="1200" b="1" dirty="0">
              <a:solidFill>
                <a:sysClr val="windowText" lastClr="000000"/>
              </a:solidFill>
              <a:latin typeface="Calibri"/>
              <a:ea typeface="+mn-ea"/>
              <a:cs typeface="+mn-cs"/>
            </a:rPr>
            <a:t>mēneši</a:t>
          </a:r>
        </a:p>
      </dgm:t>
    </dgm:pt>
    <dgm:pt modelId="{73F387A9-B570-4B66-9CF9-66A78E947CEA}" type="parTrans" cxnId="{0F89F569-6FDC-4792-B18A-960D7870A870}">
      <dgm:prSet/>
      <dgm:spPr/>
      <dgm:t>
        <a:bodyPr/>
        <a:lstStyle/>
        <a:p>
          <a:endParaRPr lang="lv-LV"/>
        </a:p>
      </dgm:t>
    </dgm:pt>
    <dgm:pt modelId="{E9DBDE58-EC83-475F-9BD6-4DE07323FA88}" type="sibTrans" cxnId="{0F89F569-6FDC-4792-B18A-960D7870A870}">
      <dgm:prSet/>
      <dgm:spPr/>
      <dgm:t>
        <a:bodyPr/>
        <a:lstStyle/>
        <a:p>
          <a:endParaRPr lang="lv-LV"/>
        </a:p>
      </dgm:t>
    </dgm:pt>
    <dgm:pt modelId="{DDD26042-91F9-4D81-88D4-7C12688B75D9}">
      <dgm:prSet custT="1"/>
      <dgm:spPr>
        <a:xfrm rot="5400000">
          <a:off x="3453186" y="-130674"/>
          <a:ext cx="1073572" cy="6928235"/>
        </a:xfrm>
        <a:prstGeom prst="round2SameRect">
          <a:avLst/>
        </a:prstGeom>
        <a:solidFill>
          <a:sysClr val="window" lastClr="FFFFFF">
            <a:alpha val="90000"/>
            <a:hueOff val="0"/>
            <a:satOff val="0"/>
            <a:lumOff val="0"/>
            <a:alphaOff val="0"/>
          </a:sysClr>
        </a:solidFill>
        <a:ln w="25400" cap="flat" cmpd="sng" algn="ctr">
          <a:solidFill>
            <a:srgbClr val="4BACC6">
              <a:hueOff val="-6622584"/>
              <a:satOff val="26541"/>
              <a:lumOff val="5752"/>
              <a:alphaOff val="0"/>
            </a:srgbClr>
          </a:solidFill>
          <a:prstDash val="solid"/>
        </a:ln>
        <a:effectLst/>
      </dgm:spPr>
      <dgm:t>
        <a:bodyPr/>
        <a:lstStyle/>
        <a:p>
          <a:pPr>
            <a:buChar char="•"/>
          </a:pPr>
          <a:r>
            <a:rPr lang="lv-LV" sz="1500" b="0" dirty="0">
              <a:solidFill>
                <a:sysClr val="windowText" lastClr="000000">
                  <a:hueOff val="0"/>
                  <a:satOff val="0"/>
                  <a:lumOff val="0"/>
                  <a:alphaOff val="0"/>
                </a:sysClr>
              </a:solidFill>
              <a:latin typeface="Calibri"/>
              <a:ea typeface="+mn-ea"/>
              <a:cs typeface="+mn-cs"/>
            </a:rPr>
            <a:t>būvniecība - 2 gadi;</a:t>
          </a:r>
          <a:endParaRPr lang="lv-LV" sz="1500" dirty="0">
            <a:solidFill>
              <a:sysClr val="windowText" lastClr="000000">
                <a:hueOff val="0"/>
                <a:satOff val="0"/>
                <a:lumOff val="0"/>
                <a:alphaOff val="0"/>
              </a:sysClr>
            </a:solidFill>
            <a:latin typeface="Calibri"/>
            <a:ea typeface="+mn-ea"/>
            <a:cs typeface="+mn-cs"/>
          </a:endParaRPr>
        </a:p>
      </dgm:t>
    </dgm:pt>
    <dgm:pt modelId="{408E76D2-D56A-4A82-87F8-C5EA282F6D06}" type="parTrans" cxnId="{62A35C41-1842-43E2-B870-045FBFFC5699}">
      <dgm:prSet/>
      <dgm:spPr/>
      <dgm:t>
        <a:bodyPr/>
        <a:lstStyle/>
        <a:p>
          <a:endParaRPr lang="lv-LV"/>
        </a:p>
      </dgm:t>
    </dgm:pt>
    <dgm:pt modelId="{6268038F-CA20-45FA-9EBF-26E19843373B}" type="sibTrans" cxnId="{62A35C41-1842-43E2-B870-045FBFFC5699}">
      <dgm:prSet/>
      <dgm:spPr/>
      <dgm:t>
        <a:bodyPr/>
        <a:lstStyle/>
        <a:p>
          <a:endParaRPr lang="lv-LV"/>
        </a:p>
      </dgm:t>
    </dgm:pt>
    <dgm:pt modelId="{FCFFF27F-329E-4D2C-97B9-577EF86844C1}">
      <dgm:prSet custT="1"/>
      <dgm:spPr>
        <a:xfrm rot="5400000">
          <a:off x="3453186" y="-130674"/>
          <a:ext cx="1073572" cy="6928235"/>
        </a:xfrm>
        <a:prstGeom prst="round2SameRect">
          <a:avLst/>
        </a:prstGeom>
        <a:solidFill>
          <a:sysClr val="window" lastClr="FFFFFF">
            <a:alpha val="90000"/>
            <a:hueOff val="0"/>
            <a:satOff val="0"/>
            <a:lumOff val="0"/>
            <a:alphaOff val="0"/>
          </a:sysClr>
        </a:solidFill>
        <a:ln w="25400" cap="flat" cmpd="sng" algn="ctr">
          <a:solidFill>
            <a:srgbClr val="4BACC6">
              <a:hueOff val="-6622584"/>
              <a:satOff val="26541"/>
              <a:lumOff val="5752"/>
              <a:alphaOff val="0"/>
            </a:srgbClr>
          </a:solidFill>
          <a:prstDash val="solid"/>
        </a:ln>
        <a:effectLst/>
      </dgm:spPr>
      <dgm:t>
        <a:bodyPr/>
        <a:lstStyle/>
        <a:p>
          <a:pPr>
            <a:buChar char="•"/>
          </a:pPr>
          <a:r>
            <a:rPr lang="lv-LV" sz="1500" b="0" dirty="0">
              <a:solidFill>
                <a:sysClr val="windowText" lastClr="000000">
                  <a:hueOff val="0"/>
                  <a:satOff val="0"/>
                  <a:lumOff val="0"/>
                  <a:alphaOff val="0"/>
                </a:sysClr>
              </a:solidFill>
              <a:latin typeface="Calibri"/>
              <a:ea typeface="+mn-ea"/>
              <a:cs typeface="+mn-cs"/>
            </a:rPr>
            <a:t>pārējām izmaksām 1 gads </a:t>
          </a:r>
          <a:r>
            <a:rPr lang="lv-LV" sz="1500" dirty="0">
              <a:solidFill>
                <a:sysClr val="windowText" lastClr="000000">
                  <a:hueOff val="0"/>
                  <a:satOff val="0"/>
                  <a:lumOff val="0"/>
                  <a:alphaOff val="0"/>
                </a:sysClr>
              </a:solidFill>
              <a:latin typeface="Calibri"/>
              <a:ea typeface="+mn-ea"/>
              <a:cs typeface="+mn-cs"/>
            </a:rPr>
            <a:t>no LAD lēmuma</a:t>
          </a:r>
        </a:p>
      </dgm:t>
    </dgm:pt>
    <dgm:pt modelId="{F8F17D52-4CEA-4173-A823-4E5DA13C62A6}" type="parTrans" cxnId="{A6ACCC7D-3502-427A-A06E-EA05A8699C42}">
      <dgm:prSet/>
      <dgm:spPr/>
      <dgm:t>
        <a:bodyPr/>
        <a:lstStyle/>
        <a:p>
          <a:endParaRPr lang="lv-LV"/>
        </a:p>
      </dgm:t>
    </dgm:pt>
    <dgm:pt modelId="{592FDE38-73EE-41C7-BD12-4DF1C0C038F7}" type="sibTrans" cxnId="{A6ACCC7D-3502-427A-A06E-EA05A8699C42}">
      <dgm:prSet/>
      <dgm:spPr/>
      <dgm:t>
        <a:bodyPr/>
        <a:lstStyle/>
        <a:p>
          <a:endParaRPr lang="lv-LV"/>
        </a:p>
      </dgm:t>
    </dgm:pt>
    <dgm:pt modelId="{F16EFD39-7B5B-4B5A-AD24-46DBB5346A83}">
      <dgm:prSet custT="1"/>
      <dgm:spPr>
        <a:xfrm rot="5400000">
          <a:off x="3453186" y="-130674"/>
          <a:ext cx="1073572" cy="6928235"/>
        </a:xfrm>
        <a:prstGeom prst="round2SameRect">
          <a:avLst/>
        </a:prstGeom>
        <a:solidFill>
          <a:sysClr val="window" lastClr="FFFFFF">
            <a:alpha val="90000"/>
            <a:hueOff val="0"/>
            <a:satOff val="0"/>
            <a:lumOff val="0"/>
            <a:alphaOff val="0"/>
          </a:sysClr>
        </a:solidFill>
        <a:ln w="25400" cap="flat" cmpd="sng" algn="ctr">
          <a:solidFill>
            <a:srgbClr val="4BACC6">
              <a:hueOff val="-6622584"/>
              <a:satOff val="26541"/>
              <a:lumOff val="5752"/>
              <a:alphaOff val="0"/>
            </a:srgbClr>
          </a:solidFill>
          <a:prstDash val="solid"/>
        </a:ln>
        <a:effectLst/>
      </dgm:spPr>
      <dgm:t>
        <a:bodyPr/>
        <a:lstStyle/>
        <a:p>
          <a:pPr>
            <a:buChar char="•"/>
          </a:pPr>
          <a:r>
            <a:rPr lang="lv-LV" sz="1500" b="1" dirty="0">
              <a:solidFill>
                <a:sysClr val="windowText" lastClr="000000">
                  <a:hueOff val="0"/>
                  <a:satOff val="0"/>
                  <a:lumOff val="0"/>
                  <a:alphaOff val="0"/>
                </a:sysClr>
              </a:solidFill>
              <a:latin typeface="Calibri"/>
              <a:ea typeface="+mn-ea"/>
              <a:cs typeface="+mn-cs"/>
            </a:rPr>
            <a:t>Projektu īstenošanas laiks</a:t>
          </a:r>
          <a:r>
            <a:rPr lang="lv-LV" sz="1500" dirty="0">
              <a:solidFill>
                <a:sysClr val="windowText" lastClr="000000">
                  <a:hueOff val="0"/>
                  <a:satOff val="0"/>
                  <a:lumOff val="0"/>
                  <a:alphaOff val="0"/>
                </a:sysClr>
              </a:solidFill>
              <a:latin typeface="Calibri"/>
              <a:ea typeface="+mn-ea"/>
              <a:cs typeface="+mn-cs"/>
            </a:rPr>
            <a:t>. </a:t>
          </a:r>
          <a:r>
            <a:rPr lang="lv-LV" sz="1500" dirty="0">
              <a:solidFill>
                <a:srgbClr val="FF0000"/>
              </a:solidFill>
              <a:latin typeface="Calibri"/>
              <a:ea typeface="+mn-ea"/>
              <a:cs typeface="+mn-cs"/>
            </a:rPr>
            <a:t>Iesniegumā norādām pilnu laiku!, lai nenoslogotu sevi un LAD ar saraksti!!!</a:t>
          </a:r>
          <a:endParaRPr lang="lv-LV" sz="1500" dirty="0">
            <a:solidFill>
              <a:sysClr val="windowText" lastClr="000000">
                <a:hueOff val="0"/>
                <a:satOff val="0"/>
                <a:lumOff val="0"/>
                <a:alphaOff val="0"/>
              </a:sysClr>
            </a:solidFill>
            <a:latin typeface="Calibri"/>
            <a:ea typeface="+mn-ea"/>
            <a:cs typeface="+mn-cs"/>
          </a:endParaRPr>
        </a:p>
      </dgm:t>
    </dgm:pt>
    <dgm:pt modelId="{D076453A-61B2-481C-B49A-A6B40A333BD4}" type="parTrans" cxnId="{8EDB2C78-D3D0-4E3A-A79A-07E5FC2B1A21}">
      <dgm:prSet/>
      <dgm:spPr/>
      <dgm:t>
        <a:bodyPr/>
        <a:lstStyle/>
        <a:p>
          <a:endParaRPr lang="lv-LV"/>
        </a:p>
      </dgm:t>
    </dgm:pt>
    <dgm:pt modelId="{4DA1C9F4-2D66-4524-8AA3-9995AEC4F74C}" type="sibTrans" cxnId="{8EDB2C78-D3D0-4E3A-A79A-07E5FC2B1A21}">
      <dgm:prSet/>
      <dgm:spPr/>
      <dgm:t>
        <a:bodyPr/>
        <a:lstStyle/>
        <a:p>
          <a:endParaRPr lang="lv-LV"/>
        </a:p>
      </dgm:t>
    </dgm:pt>
    <dgm:pt modelId="{A7911E2E-6F5E-4582-9AEA-B052F20B6A02}">
      <dgm:prSet custT="1"/>
      <dgm:spPr>
        <a:xfrm rot="5400000">
          <a:off x="3336931" y="1844072"/>
          <a:ext cx="1306081" cy="6928235"/>
        </a:xfrm>
        <a:prstGeom prst="round2SameRect">
          <a:avLst/>
        </a:prstGeom>
        <a:solidFill>
          <a:sysClr val="window" lastClr="FFFFFF">
            <a:alpha val="90000"/>
            <a:hueOff val="0"/>
            <a:satOff val="0"/>
            <a:lumOff val="0"/>
            <a:alphaOff val="0"/>
          </a:sysClr>
        </a:solidFill>
        <a:ln w="25400" cap="flat" cmpd="sng" algn="ctr">
          <a:solidFill>
            <a:srgbClr val="4BACC6">
              <a:hueOff val="-9933876"/>
              <a:satOff val="39811"/>
              <a:lumOff val="8628"/>
              <a:alphaOff val="0"/>
            </a:srgbClr>
          </a:solidFill>
          <a:prstDash val="solid"/>
        </a:ln>
        <a:effectLst/>
      </dgm:spPr>
      <dgm:t>
        <a:bodyPr/>
        <a:lstStyle/>
        <a:p>
          <a:pPr>
            <a:buChar char="•"/>
          </a:pPr>
          <a:r>
            <a:rPr lang="lv-LV" sz="1500" b="1" dirty="0">
              <a:solidFill>
                <a:sysClr val="windowText" lastClr="000000"/>
              </a:solidFill>
              <a:latin typeface="Calibri"/>
              <a:ea typeface="+mn-ea"/>
              <a:cs typeface="+mn-cs"/>
            </a:rPr>
            <a:t>Projektā norādītie rādītāji sasniegti 2. vai 3. gadā, noturēti 3. vai 4.,5. gadā.</a:t>
          </a:r>
          <a:r>
            <a:rPr lang="lv-LV" sz="1500" dirty="0">
              <a:solidFill>
                <a:sysClr val="windowText" lastClr="000000"/>
              </a:solidFill>
              <a:latin typeface="Calibri"/>
              <a:ea typeface="+mn-ea"/>
              <a:cs typeface="+mn-cs"/>
            </a:rPr>
            <a:t> Sākot ar 3. vai 4.gadu, LAD EPS iesniedz pārskatu par saimnieciskās darbības rādītājiem iepriekšējā </a:t>
          </a:r>
          <a:r>
            <a:rPr lang="lv-LV" sz="1500" dirty="0" err="1">
              <a:solidFill>
                <a:sysClr val="windowText" lastClr="000000"/>
              </a:solidFill>
              <a:latin typeface="Calibri"/>
              <a:ea typeface="+mn-ea"/>
              <a:cs typeface="+mn-cs"/>
            </a:rPr>
            <a:t>saimn</a:t>
          </a:r>
          <a:r>
            <a:rPr lang="lv-LV" sz="1500" dirty="0">
              <a:solidFill>
                <a:sysClr val="windowText" lastClr="000000"/>
              </a:solidFill>
              <a:latin typeface="Calibri"/>
              <a:ea typeface="+mn-ea"/>
              <a:cs typeface="+mn-cs"/>
            </a:rPr>
            <a:t>. gadā (jau iesniegti pārskati VID EDS). </a:t>
          </a:r>
          <a:endParaRPr lang="lv-LV" sz="1500" b="1" dirty="0">
            <a:solidFill>
              <a:sysClr val="windowText" lastClr="000000"/>
            </a:solidFill>
            <a:latin typeface="Calibri"/>
            <a:ea typeface="+mn-ea"/>
            <a:cs typeface="+mn-cs"/>
          </a:endParaRPr>
        </a:p>
      </dgm:t>
    </dgm:pt>
    <dgm:pt modelId="{1592D719-17A2-4B5F-AA7C-C09EBE59E2AD}" type="parTrans" cxnId="{94D33107-F06D-4C00-A64F-689B58D917D9}">
      <dgm:prSet/>
      <dgm:spPr/>
      <dgm:t>
        <a:bodyPr/>
        <a:lstStyle/>
        <a:p>
          <a:endParaRPr lang="lv-LV"/>
        </a:p>
      </dgm:t>
    </dgm:pt>
    <dgm:pt modelId="{0B5C54C6-0104-4829-B372-198B63B3D27E}" type="sibTrans" cxnId="{94D33107-F06D-4C00-A64F-689B58D917D9}">
      <dgm:prSet/>
      <dgm:spPr/>
      <dgm:t>
        <a:bodyPr/>
        <a:lstStyle/>
        <a:p>
          <a:endParaRPr lang="lv-LV"/>
        </a:p>
      </dgm:t>
    </dgm:pt>
    <dgm:pt modelId="{DCA5897B-BC91-460D-8479-8B7469CEEB6A}">
      <dgm:prSet custT="1"/>
      <dgm:spPr>
        <a:xfrm rot="5400000">
          <a:off x="3453186" y="-130674"/>
          <a:ext cx="1073572" cy="6928235"/>
        </a:xfrm>
        <a:prstGeom prst="round2SameRect">
          <a:avLst/>
        </a:prstGeom>
        <a:solidFill>
          <a:sysClr val="window" lastClr="FFFFFF">
            <a:alpha val="90000"/>
            <a:hueOff val="0"/>
            <a:satOff val="0"/>
            <a:lumOff val="0"/>
            <a:alphaOff val="0"/>
          </a:sysClr>
        </a:solidFill>
        <a:ln w="25400" cap="flat" cmpd="sng" algn="ctr">
          <a:solidFill>
            <a:srgbClr val="4BACC6">
              <a:hueOff val="-6622584"/>
              <a:satOff val="26541"/>
              <a:lumOff val="5752"/>
              <a:alphaOff val="0"/>
            </a:srgbClr>
          </a:solidFill>
          <a:prstDash val="solid"/>
        </a:ln>
        <a:effectLst/>
      </dgm:spPr>
      <dgm:t>
        <a:bodyPr/>
        <a:lstStyle/>
        <a:p>
          <a:pPr>
            <a:buChar char="•"/>
          </a:pPr>
          <a:r>
            <a:rPr lang="lv-LV" sz="1500" dirty="0">
              <a:solidFill>
                <a:sysClr val="windowText" lastClr="000000">
                  <a:hueOff val="0"/>
                  <a:satOff val="0"/>
                  <a:lumOff val="0"/>
                  <a:alphaOff val="0"/>
                </a:sysClr>
              </a:solidFill>
              <a:latin typeface="Calibri"/>
              <a:ea typeface="+mn-ea"/>
              <a:cs typeface="+mn-cs"/>
            </a:rPr>
            <a:t>«Lauku biļete» līdz 36 mēneši ( var norādīt īsāku laiku, bet BŪS jāizpilda rādītāji),</a:t>
          </a:r>
        </a:p>
      </dgm:t>
    </dgm:pt>
    <dgm:pt modelId="{14FBCB00-34E8-419F-869F-04E3403117FA}" type="parTrans" cxnId="{D01C6942-D84A-49A4-A8E3-31903C9FED47}">
      <dgm:prSet/>
      <dgm:spPr/>
      <dgm:t>
        <a:bodyPr/>
        <a:lstStyle/>
        <a:p>
          <a:endParaRPr lang="lv-LV"/>
        </a:p>
      </dgm:t>
    </dgm:pt>
    <dgm:pt modelId="{27827818-266D-49C6-80D4-90311388DC4A}" type="sibTrans" cxnId="{D01C6942-D84A-49A4-A8E3-31903C9FED47}">
      <dgm:prSet/>
      <dgm:spPr/>
      <dgm:t>
        <a:bodyPr/>
        <a:lstStyle/>
        <a:p>
          <a:endParaRPr lang="lv-LV"/>
        </a:p>
      </dgm:t>
    </dgm:pt>
    <dgm:pt modelId="{145D8710-F4A5-4E2F-B030-758816C7D96B}" type="pres">
      <dgm:prSet presAssocID="{5E7EBEAE-DF1E-4FA6-A112-117F49402CF9}" presName="linearFlow" presStyleCnt="0">
        <dgm:presLayoutVars>
          <dgm:dir/>
          <dgm:animLvl val="lvl"/>
          <dgm:resizeHandles val="exact"/>
        </dgm:presLayoutVars>
      </dgm:prSet>
      <dgm:spPr/>
    </dgm:pt>
    <dgm:pt modelId="{5205218C-A319-4304-AB7E-441E45A56291}" type="pres">
      <dgm:prSet presAssocID="{1C7597D8-DCFC-40D1-B85B-78A5B45B4C7C}" presName="composite" presStyleCnt="0"/>
      <dgm:spPr/>
    </dgm:pt>
    <dgm:pt modelId="{D93E9D18-ABDC-4B81-90E5-4CD9E8E8239E}" type="pres">
      <dgm:prSet presAssocID="{1C7597D8-DCFC-40D1-B85B-78A5B45B4C7C}" presName="parentText" presStyleLbl="alignNode1" presStyleIdx="0" presStyleCnt="7">
        <dgm:presLayoutVars>
          <dgm:chMax val="1"/>
          <dgm:bulletEnabled val="1"/>
        </dgm:presLayoutVars>
      </dgm:prSet>
      <dgm:spPr/>
    </dgm:pt>
    <dgm:pt modelId="{2F50A536-B383-498F-A1CF-04B3CB9AF373}" type="pres">
      <dgm:prSet presAssocID="{1C7597D8-DCFC-40D1-B85B-78A5B45B4C7C}" presName="descendantText" presStyleLbl="alignAcc1" presStyleIdx="0" presStyleCnt="7" custScaleY="100000" custLinFactNeighborX="471" custLinFactNeighborY="-2418">
        <dgm:presLayoutVars>
          <dgm:bulletEnabled val="1"/>
        </dgm:presLayoutVars>
      </dgm:prSet>
      <dgm:spPr/>
    </dgm:pt>
    <dgm:pt modelId="{19560EE5-E6CF-424D-8853-981D19CE0CF0}" type="pres">
      <dgm:prSet presAssocID="{DB0515D6-E39F-4C13-BBDA-45C2C2636BEB}" presName="sp" presStyleCnt="0"/>
      <dgm:spPr/>
    </dgm:pt>
    <dgm:pt modelId="{E599A3C2-620E-4446-8417-214F86E41DAD}" type="pres">
      <dgm:prSet presAssocID="{9BB813F5-FEBE-4DA8-9E71-57F66DCEBC2A}" presName="composite" presStyleCnt="0"/>
      <dgm:spPr/>
    </dgm:pt>
    <dgm:pt modelId="{B6EED9DA-8DDB-47C3-BA9B-0DEF3E65E53E}" type="pres">
      <dgm:prSet presAssocID="{9BB813F5-FEBE-4DA8-9E71-57F66DCEBC2A}" presName="parentText" presStyleLbl="alignNode1" presStyleIdx="1" presStyleCnt="7">
        <dgm:presLayoutVars>
          <dgm:chMax val="1"/>
          <dgm:bulletEnabled val="1"/>
        </dgm:presLayoutVars>
      </dgm:prSet>
      <dgm:spPr/>
    </dgm:pt>
    <dgm:pt modelId="{DE5340A6-8F28-4E6B-A28B-1C8CAA273C6D}" type="pres">
      <dgm:prSet presAssocID="{9BB813F5-FEBE-4DA8-9E71-57F66DCEBC2A}" presName="descendantText" presStyleLbl="alignAcc1" presStyleIdx="1" presStyleCnt="7">
        <dgm:presLayoutVars>
          <dgm:bulletEnabled val="1"/>
        </dgm:presLayoutVars>
      </dgm:prSet>
      <dgm:spPr/>
    </dgm:pt>
    <dgm:pt modelId="{9F2ADDCC-557E-4A65-8210-68116519F3D5}" type="pres">
      <dgm:prSet presAssocID="{FDAA3586-066C-4A2F-AEA2-12B2AC6458DD}" presName="sp" presStyleCnt="0"/>
      <dgm:spPr/>
    </dgm:pt>
    <dgm:pt modelId="{2CC13A8B-8A1B-48B0-A78D-9BD5A5398F0C}" type="pres">
      <dgm:prSet presAssocID="{AFB1E928-16A5-4A3C-A1DF-FEEE0C87F8B2}" presName="composite" presStyleCnt="0"/>
      <dgm:spPr/>
    </dgm:pt>
    <dgm:pt modelId="{4625E8B6-1368-464F-9274-C31BAD55F580}" type="pres">
      <dgm:prSet presAssocID="{AFB1E928-16A5-4A3C-A1DF-FEEE0C87F8B2}" presName="parentText" presStyleLbl="alignNode1" presStyleIdx="2" presStyleCnt="7">
        <dgm:presLayoutVars>
          <dgm:chMax val="1"/>
          <dgm:bulletEnabled val="1"/>
        </dgm:presLayoutVars>
      </dgm:prSet>
      <dgm:spPr/>
    </dgm:pt>
    <dgm:pt modelId="{9EB92347-7A09-484C-932C-6477454C468C}" type="pres">
      <dgm:prSet presAssocID="{AFB1E928-16A5-4A3C-A1DF-FEEE0C87F8B2}" presName="descendantText" presStyleLbl="alignAcc1" presStyleIdx="2" presStyleCnt="7">
        <dgm:presLayoutVars>
          <dgm:bulletEnabled val="1"/>
        </dgm:presLayoutVars>
      </dgm:prSet>
      <dgm:spPr/>
    </dgm:pt>
    <dgm:pt modelId="{78DE52ED-C056-437E-ADE9-53FE641A9E3C}" type="pres">
      <dgm:prSet presAssocID="{BC935195-23E7-4FF9-AA05-538E07FBC292}" presName="sp" presStyleCnt="0"/>
      <dgm:spPr/>
    </dgm:pt>
    <dgm:pt modelId="{70BBC19D-DF14-4048-B55A-BED898D837B0}" type="pres">
      <dgm:prSet presAssocID="{A29709DD-4380-4AED-9F4A-992097D6273B}" presName="composite" presStyleCnt="0"/>
      <dgm:spPr/>
    </dgm:pt>
    <dgm:pt modelId="{7DFBB03A-06DB-4C91-BA93-76B45C63F6FF}" type="pres">
      <dgm:prSet presAssocID="{A29709DD-4380-4AED-9F4A-992097D6273B}" presName="parentText" presStyleLbl="alignNode1" presStyleIdx="3" presStyleCnt="7">
        <dgm:presLayoutVars>
          <dgm:chMax val="1"/>
          <dgm:bulletEnabled val="1"/>
        </dgm:presLayoutVars>
      </dgm:prSet>
      <dgm:spPr/>
    </dgm:pt>
    <dgm:pt modelId="{D3ABEA65-2080-4B12-8545-7DDF5780518D}" type="pres">
      <dgm:prSet presAssocID="{A29709DD-4380-4AED-9F4A-992097D6273B}" presName="descendantText" presStyleLbl="alignAcc1" presStyleIdx="3" presStyleCnt="7" custScaleY="84368" custLinFactNeighborX="-195" custLinFactNeighborY="-5224">
        <dgm:presLayoutVars>
          <dgm:bulletEnabled val="1"/>
        </dgm:presLayoutVars>
      </dgm:prSet>
      <dgm:spPr/>
    </dgm:pt>
    <dgm:pt modelId="{BCC64F35-83D3-4C62-9BB9-65B3B0DC9BA5}" type="pres">
      <dgm:prSet presAssocID="{3D95325E-2FD3-4CF4-818B-FE5B27914357}" presName="sp" presStyleCnt="0"/>
      <dgm:spPr/>
    </dgm:pt>
    <dgm:pt modelId="{2CD8F54B-B1B6-4273-AAD2-43E36D605C81}" type="pres">
      <dgm:prSet presAssocID="{865DBA31-BAF9-4F53-A62E-8F2D748CEC62}" presName="composite" presStyleCnt="0"/>
      <dgm:spPr/>
    </dgm:pt>
    <dgm:pt modelId="{B6963E3B-4FCF-4E5B-87A9-E07725367467}" type="pres">
      <dgm:prSet presAssocID="{865DBA31-BAF9-4F53-A62E-8F2D748CEC62}" presName="parentText" presStyleLbl="alignNode1" presStyleIdx="4" presStyleCnt="7" custLinFactNeighborX="0" custLinFactNeighborY="-14991">
        <dgm:presLayoutVars>
          <dgm:chMax val="1"/>
          <dgm:bulletEnabled val="1"/>
        </dgm:presLayoutVars>
      </dgm:prSet>
      <dgm:spPr/>
    </dgm:pt>
    <dgm:pt modelId="{88AF0E37-9E89-405C-B4C0-DF34956F3E5B}" type="pres">
      <dgm:prSet presAssocID="{865DBA31-BAF9-4F53-A62E-8F2D748CEC62}" presName="descendantText" presStyleLbl="alignAcc1" presStyleIdx="4" presStyleCnt="7" custScaleY="214355" custLinFactNeighborX="-195" custLinFactNeighborY="-48198">
        <dgm:presLayoutVars>
          <dgm:bulletEnabled val="1"/>
        </dgm:presLayoutVars>
      </dgm:prSet>
      <dgm:spPr/>
    </dgm:pt>
    <dgm:pt modelId="{A01F297B-7791-46A6-B3F8-48A32802CA3A}" type="pres">
      <dgm:prSet presAssocID="{E9DBDE58-EC83-475F-9BD6-4DE07323FA88}" presName="sp" presStyleCnt="0"/>
      <dgm:spPr/>
    </dgm:pt>
    <dgm:pt modelId="{3B58F566-38C1-4871-9F15-D7AC7ED7F5ED}" type="pres">
      <dgm:prSet presAssocID="{8D301C7E-3A5A-4A60-A4A2-3A79D4E814B6}" presName="composite" presStyleCnt="0"/>
      <dgm:spPr/>
    </dgm:pt>
    <dgm:pt modelId="{825CCCBF-2C58-49FC-90B5-AD23592638C1}" type="pres">
      <dgm:prSet presAssocID="{8D301C7E-3A5A-4A60-A4A2-3A79D4E814B6}" presName="parentText" presStyleLbl="alignNode1" presStyleIdx="5" presStyleCnt="7">
        <dgm:presLayoutVars>
          <dgm:chMax val="1"/>
          <dgm:bulletEnabled val="1"/>
        </dgm:presLayoutVars>
      </dgm:prSet>
      <dgm:spPr/>
    </dgm:pt>
    <dgm:pt modelId="{FF17E87A-8363-4D3E-9929-18B039BAC32C}" type="pres">
      <dgm:prSet presAssocID="{8D301C7E-3A5A-4A60-A4A2-3A79D4E814B6}" presName="descendantText" presStyleLbl="alignAcc1" presStyleIdx="5" presStyleCnt="7" custScaleY="119920" custLinFactNeighborX="-195" custLinFactNeighborY="-13485">
        <dgm:presLayoutVars>
          <dgm:bulletEnabled val="1"/>
        </dgm:presLayoutVars>
      </dgm:prSet>
      <dgm:spPr/>
    </dgm:pt>
    <dgm:pt modelId="{3FC51CB7-49E5-4AA2-973D-091710FB9BB7}" type="pres">
      <dgm:prSet presAssocID="{4FC0B172-8E04-4E82-AB19-08A81D44B055}" presName="sp" presStyleCnt="0"/>
      <dgm:spPr/>
    </dgm:pt>
    <dgm:pt modelId="{436C4F9D-6E25-485F-878C-CB12BD0339EC}" type="pres">
      <dgm:prSet presAssocID="{351FD3F9-6422-433D-901B-5CE659916F16}" presName="composite" presStyleCnt="0"/>
      <dgm:spPr/>
    </dgm:pt>
    <dgm:pt modelId="{F40A0FD9-36AB-4A77-978D-E49A37A6D471}" type="pres">
      <dgm:prSet presAssocID="{351FD3F9-6422-433D-901B-5CE659916F16}" presName="parentText" presStyleLbl="alignNode1" presStyleIdx="6" presStyleCnt="7">
        <dgm:presLayoutVars>
          <dgm:chMax val="1"/>
          <dgm:bulletEnabled val="1"/>
        </dgm:presLayoutVars>
      </dgm:prSet>
      <dgm:spPr/>
    </dgm:pt>
    <dgm:pt modelId="{48CBC844-3D80-4C5A-86B3-BD4EE2153E0B}" type="pres">
      <dgm:prSet presAssocID="{351FD3F9-6422-433D-901B-5CE659916F16}" presName="descendantText" presStyleLbl="alignAcc1" presStyleIdx="6" presStyleCnt="7" custScaleY="260779" custLinFactNeighborX="-195" custLinFactNeighborY="-29222">
        <dgm:presLayoutVars>
          <dgm:bulletEnabled val="1"/>
        </dgm:presLayoutVars>
      </dgm:prSet>
      <dgm:spPr/>
    </dgm:pt>
  </dgm:ptLst>
  <dgm:cxnLst>
    <dgm:cxn modelId="{86D97504-E735-40A9-B92A-8B52866580CD}" type="presOf" srcId="{DDD26042-91F9-4D81-88D4-7C12688B75D9}" destId="{88AF0E37-9E89-405C-B4C0-DF34956F3E5B}" srcOrd="0" destOrd="2" presId="urn:microsoft.com/office/officeart/2005/8/layout/chevron2"/>
    <dgm:cxn modelId="{94D33107-F06D-4C00-A64F-689B58D917D9}" srcId="{351FD3F9-6422-433D-901B-5CE659916F16}" destId="{A7911E2E-6F5E-4582-9AEA-B052F20B6A02}" srcOrd="3" destOrd="0" parTransId="{1592D719-17A2-4B5F-AA7C-C09EBE59E2AD}" sibTransId="{0B5C54C6-0104-4829-B372-198B63B3D27E}"/>
    <dgm:cxn modelId="{32F8A80C-FFBB-425E-BE1F-7DDD5D8D75D7}" type="presOf" srcId="{2B933C2C-1D68-41F8-8E2A-C86C17DE10A5}" destId="{9EB92347-7A09-484C-932C-6477454C468C}" srcOrd="0" destOrd="0" presId="urn:microsoft.com/office/officeart/2005/8/layout/chevron2"/>
    <dgm:cxn modelId="{B2DB4D13-16BB-4952-8D12-7F73CCBF2FC8}" type="presOf" srcId="{AFB1E928-16A5-4A3C-A1DF-FEEE0C87F8B2}" destId="{4625E8B6-1368-464F-9274-C31BAD55F580}" srcOrd="0" destOrd="0" presId="urn:microsoft.com/office/officeart/2005/8/layout/chevron2"/>
    <dgm:cxn modelId="{2DEA7014-7B75-44E6-9F74-8122ACCAC0BC}" type="presOf" srcId="{6CB3138A-274A-4DEA-B5DB-067C34D8A527}" destId="{48CBC844-3D80-4C5A-86B3-BD4EE2153E0B}" srcOrd="0" destOrd="1" presId="urn:microsoft.com/office/officeart/2005/8/layout/chevron2"/>
    <dgm:cxn modelId="{6988B818-5627-429E-A48B-9A9F2C3587BA}" type="presOf" srcId="{9BB813F5-FEBE-4DA8-9E71-57F66DCEBC2A}" destId="{B6EED9DA-8DDB-47C3-BA9B-0DEF3E65E53E}" srcOrd="0" destOrd="0" presId="urn:microsoft.com/office/officeart/2005/8/layout/chevron2"/>
    <dgm:cxn modelId="{0834681C-74AB-4BA6-A759-50185333902C}" srcId="{5E7EBEAE-DF1E-4FA6-A112-117F49402CF9}" destId="{A29709DD-4380-4AED-9F4A-992097D6273B}" srcOrd="3" destOrd="0" parTransId="{533FD413-D50D-42BC-A7EC-E802B16B4040}" sibTransId="{3D95325E-2FD3-4CF4-818B-FE5B27914357}"/>
    <dgm:cxn modelId="{626A2821-A840-4EB0-9816-378B7BEA8854}" srcId="{9BB813F5-FEBE-4DA8-9E71-57F66DCEBC2A}" destId="{53843124-B357-4E9C-BA9E-46C06C0C3D48}" srcOrd="1" destOrd="0" parTransId="{F8A61442-1CD5-4329-B09F-79A31394442E}" sibTransId="{F04BF583-042B-4661-8A1D-7A1ADA651807}"/>
    <dgm:cxn modelId="{ACAAD12D-691B-41FA-8FC1-4BE6EE5E2A68}" type="presOf" srcId="{53843124-B357-4E9C-BA9E-46C06C0C3D48}" destId="{DE5340A6-8F28-4E6B-A28B-1C8CAA273C6D}" srcOrd="0" destOrd="1" presId="urn:microsoft.com/office/officeart/2005/8/layout/chevron2"/>
    <dgm:cxn modelId="{3968A439-DB1B-4313-B93C-5D6D5A7C746E}" type="presOf" srcId="{ED2D63A2-8E9E-4CF4-8D31-F9B59E4D2147}" destId="{D3ABEA65-2080-4B12-8545-7DDF5780518D}" srcOrd="0" destOrd="0" presId="urn:microsoft.com/office/officeart/2005/8/layout/chevron2"/>
    <dgm:cxn modelId="{B5D0343B-4398-42F5-9960-26BE93D2E1F9}" srcId="{351FD3F9-6422-433D-901B-5CE659916F16}" destId="{6CB3138A-274A-4DEA-B5DB-067C34D8A527}" srcOrd="1" destOrd="0" parTransId="{F3B7E1F7-B5FA-40BB-BC29-541AC996B6E7}" sibTransId="{0B3F5C1B-206F-463F-A89A-70437B0CDB75}"/>
    <dgm:cxn modelId="{9D5D055B-15E6-4EA5-93D4-7912106D53D4}" srcId="{351FD3F9-6422-433D-901B-5CE659916F16}" destId="{AD347371-D010-4EE5-81B8-2FB3C40D31AD}" srcOrd="0" destOrd="0" parTransId="{EE4CE4C2-394A-4A95-983E-4E8529F69DA3}" sibTransId="{738DFEF6-AD52-4A07-B45F-A56B08F43063}"/>
    <dgm:cxn modelId="{62A35C41-1842-43E2-B870-045FBFFC5699}" srcId="{865DBA31-BAF9-4F53-A62E-8F2D748CEC62}" destId="{DDD26042-91F9-4D81-88D4-7C12688B75D9}" srcOrd="2" destOrd="0" parTransId="{408E76D2-D56A-4A82-87F8-C5EA282F6D06}" sibTransId="{6268038F-CA20-45FA-9EBF-26E19843373B}"/>
    <dgm:cxn modelId="{D01C6942-D84A-49A4-A8E3-31903C9FED47}" srcId="{865DBA31-BAF9-4F53-A62E-8F2D748CEC62}" destId="{DCA5897B-BC91-460D-8479-8B7469CEEB6A}" srcOrd="1" destOrd="0" parTransId="{14FBCB00-34E8-419F-869F-04E3403117FA}" sibTransId="{27827818-266D-49C6-80D4-90311388DC4A}"/>
    <dgm:cxn modelId="{99A6AB68-3F33-48B5-AC54-A9A47FE0922B}" srcId="{351FD3F9-6422-433D-901B-5CE659916F16}" destId="{E9DB0E64-72F1-40BC-91C1-A8EA1B8E888E}" srcOrd="2" destOrd="0" parTransId="{C718ECDE-BDE6-4357-8471-D3E6AC7F361E}" sibTransId="{5E279873-1BF1-49B6-8136-70856E467CDD}"/>
    <dgm:cxn modelId="{7B0BB469-6882-405F-9550-E799A3328F71}" type="presOf" srcId="{8D301C7E-3A5A-4A60-A4A2-3A79D4E814B6}" destId="{825CCCBF-2C58-49FC-90B5-AD23592638C1}" srcOrd="0" destOrd="0" presId="urn:microsoft.com/office/officeart/2005/8/layout/chevron2"/>
    <dgm:cxn modelId="{0F89F569-6FDC-4792-B18A-960D7870A870}" srcId="{5E7EBEAE-DF1E-4FA6-A112-117F49402CF9}" destId="{865DBA31-BAF9-4F53-A62E-8F2D748CEC62}" srcOrd="4" destOrd="0" parTransId="{73F387A9-B570-4B66-9CF9-66A78E947CEA}" sibTransId="{E9DBDE58-EC83-475F-9BD6-4DE07323FA88}"/>
    <dgm:cxn modelId="{DB533E4F-F818-479A-B06F-E14BB8D3CDAF}" srcId="{AFB1E928-16A5-4A3C-A1DF-FEEE0C87F8B2}" destId="{868DB7AE-A7EF-46F3-AC83-670B1E40082B}" srcOrd="1" destOrd="0" parTransId="{DE18616A-121E-4EAC-87C4-0D73A9A0A550}" sibTransId="{E5A3851C-D736-48E9-959E-A4853BA8EF3B}"/>
    <dgm:cxn modelId="{C3DDFF55-E52E-4A80-A879-E20B842A2D31}" type="presOf" srcId="{351FD3F9-6422-433D-901B-5CE659916F16}" destId="{F40A0FD9-36AB-4A77-978D-E49A37A6D471}" srcOrd="0" destOrd="0" presId="urn:microsoft.com/office/officeart/2005/8/layout/chevron2"/>
    <dgm:cxn modelId="{8EDB2C78-D3D0-4E3A-A79A-07E5FC2B1A21}" srcId="{865DBA31-BAF9-4F53-A62E-8F2D748CEC62}" destId="{F16EFD39-7B5B-4B5A-AD24-46DBB5346A83}" srcOrd="0" destOrd="0" parTransId="{D076453A-61B2-481C-B49A-A6B40A333BD4}" sibTransId="{4DA1C9F4-2D66-4524-8AA3-9995AEC4F74C}"/>
    <dgm:cxn modelId="{ECA15378-845E-441C-8546-FADF301B37E0}" type="presOf" srcId="{5E7EBEAE-DF1E-4FA6-A112-117F49402CF9}" destId="{145D8710-F4A5-4E2F-B030-758816C7D96B}" srcOrd="0" destOrd="0" presId="urn:microsoft.com/office/officeart/2005/8/layout/chevron2"/>
    <dgm:cxn modelId="{C38F8178-86D6-4974-AED7-790C74764434}" type="presOf" srcId="{DCA5897B-BC91-460D-8479-8B7469CEEB6A}" destId="{88AF0E37-9E89-405C-B4C0-DF34956F3E5B}" srcOrd="0" destOrd="1" presId="urn:microsoft.com/office/officeart/2005/8/layout/chevron2"/>
    <dgm:cxn modelId="{D6712B79-8C8E-44C7-9E93-63C49469F5FF}" type="presOf" srcId="{F16EFD39-7B5B-4B5A-AD24-46DBB5346A83}" destId="{88AF0E37-9E89-405C-B4C0-DF34956F3E5B}" srcOrd="0" destOrd="0" presId="urn:microsoft.com/office/officeart/2005/8/layout/chevron2"/>
    <dgm:cxn modelId="{A6ACCC7D-3502-427A-A06E-EA05A8699C42}" srcId="{865DBA31-BAF9-4F53-A62E-8F2D748CEC62}" destId="{FCFFF27F-329E-4D2C-97B9-577EF86844C1}" srcOrd="3" destOrd="0" parTransId="{F8F17D52-4CEA-4173-A823-4E5DA13C62A6}" sibTransId="{592FDE38-73EE-41C7-BD12-4DF1C0C038F7}"/>
    <dgm:cxn modelId="{A7DA367E-80CB-4AA0-9A9E-5B41AFDD5E34}" type="presOf" srcId="{BBF53A9D-2E13-429F-901B-759489B9EF09}" destId="{2F50A536-B383-498F-A1CF-04B3CB9AF373}" srcOrd="0" destOrd="0" presId="urn:microsoft.com/office/officeart/2005/8/layout/chevron2"/>
    <dgm:cxn modelId="{7F86EB7F-1061-4432-BEE3-40EA15D0CA45}" srcId="{5E7EBEAE-DF1E-4FA6-A112-117F49402CF9}" destId="{8D301C7E-3A5A-4A60-A4A2-3A79D4E814B6}" srcOrd="5" destOrd="0" parTransId="{53112E84-E6D7-414A-96A3-579C94F0C6D9}" sibTransId="{4FC0B172-8E04-4E82-AB19-08A81D44B055}"/>
    <dgm:cxn modelId="{B990358A-CFF9-4AC3-B01E-F51D7C97D279}" srcId="{5E7EBEAE-DF1E-4FA6-A112-117F49402CF9}" destId="{AFB1E928-16A5-4A3C-A1DF-FEEE0C87F8B2}" srcOrd="2" destOrd="0" parTransId="{FF64946E-2547-456E-84D0-992F78B1B219}" sibTransId="{BC935195-23E7-4FF9-AA05-538E07FBC292}"/>
    <dgm:cxn modelId="{13B55997-BCD4-41C7-9A3E-067CE3CFAB5B}" srcId="{1C7597D8-DCFC-40D1-B85B-78A5B45B4C7C}" destId="{BBF53A9D-2E13-429F-901B-759489B9EF09}" srcOrd="0" destOrd="0" parTransId="{58F51D8F-830F-41CA-9AA7-548953D4DEE3}" sibTransId="{077C1B45-E33A-4128-A219-E24DC2A1EDC4}"/>
    <dgm:cxn modelId="{4DC75B9D-2452-44FE-8BCE-269FBAA15815}" type="presOf" srcId="{1C7597D8-DCFC-40D1-B85B-78A5B45B4C7C}" destId="{D93E9D18-ABDC-4B81-90E5-4CD9E8E8239E}" srcOrd="0" destOrd="0" presId="urn:microsoft.com/office/officeart/2005/8/layout/chevron2"/>
    <dgm:cxn modelId="{86C64FAE-CB71-42A1-891C-5C0815432624}" type="presOf" srcId="{868DB7AE-A7EF-46F3-AC83-670B1E40082B}" destId="{9EB92347-7A09-484C-932C-6477454C468C}" srcOrd="0" destOrd="1" presId="urn:microsoft.com/office/officeart/2005/8/layout/chevron2"/>
    <dgm:cxn modelId="{4F2673B0-FA35-432C-8BCF-83359F5539E3}" srcId="{AFB1E928-16A5-4A3C-A1DF-FEEE0C87F8B2}" destId="{2B933C2C-1D68-41F8-8E2A-C86C17DE10A5}" srcOrd="0" destOrd="0" parTransId="{6DDC97A9-14D1-499C-A637-163DC835EA91}" sibTransId="{BE1B1D8A-3013-4558-8E92-7D7F7B7F5576}"/>
    <dgm:cxn modelId="{D7E96FB6-F663-4E9A-BB2C-AC7843BFAAFE}" srcId="{5E7EBEAE-DF1E-4FA6-A112-117F49402CF9}" destId="{1C7597D8-DCFC-40D1-B85B-78A5B45B4C7C}" srcOrd="0" destOrd="0" parTransId="{E1555AE1-6295-434A-9FBB-F3D5208C4D1A}" sibTransId="{DB0515D6-E39F-4C13-BBDA-45C2C2636BEB}"/>
    <dgm:cxn modelId="{C27E37C6-684C-47D1-955E-3881034A3048}" type="presOf" srcId="{A7911E2E-6F5E-4582-9AEA-B052F20B6A02}" destId="{48CBC844-3D80-4C5A-86B3-BD4EE2153E0B}" srcOrd="0" destOrd="3" presId="urn:microsoft.com/office/officeart/2005/8/layout/chevron2"/>
    <dgm:cxn modelId="{009B0EC9-00CB-4977-BCEB-3BAA473A6DD6}" type="presOf" srcId="{865DBA31-BAF9-4F53-A62E-8F2D748CEC62}" destId="{B6963E3B-4FCF-4E5B-87A9-E07725367467}" srcOrd="0" destOrd="0" presId="urn:microsoft.com/office/officeart/2005/8/layout/chevron2"/>
    <dgm:cxn modelId="{736964CF-2A42-4444-BB7E-C6B079ACCA80}" srcId="{8D301C7E-3A5A-4A60-A4A2-3A79D4E814B6}" destId="{1BA31E32-3D18-486A-A8EB-1A4402CDEA58}" srcOrd="0" destOrd="0" parTransId="{6E2D04F1-F89F-41C4-B586-D81BD45ED4E9}" sibTransId="{4A4CF791-499B-43F9-8C37-2A1E96CAE06D}"/>
    <dgm:cxn modelId="{1C68CAD0-6245-4A08-AFC5-F1B10A06B922}" type="presOf" srcId="{AD347371-D010-4EE5-81B8-2FB3C40D31AD}" destId="{48CBC844-3D80-4C5A-86B3-BD4EE2153E0B}" srcOrd="0" destOrd="0" presId="urn:microsoft.com/office/officeart/2005/8/layout/chevron2"/>
    <dgm:cxn modelId="{47EDB3D7-FD86-465D-914C-629DA67C227A}" srcId="{5E7EBEAE-DF1E-4FA6-A112-117F49402CF9}" destId="{9BB813F5-FEBE-4DA8-9E71-57F66DCEBC2A}" srcOrd="1" destOrd="0" parTransId="{35DF70C2-1459-43E2-BCF1-CA1DAF4D9025}" sibTransId="{FDAA3586-066C-4A2F-AEA2-12B2AC6458DD}"/>
    <dgm:cxn modelId="{118129DE-1214-4EDE-9F47-EC5C8DCA3A69}" type="presOf" srcId="{7854A238-A526-4577-9356-86E51F4220D5}" destId="{DE5340A6-8F28-4E6B-A28B-1C8CAA273C6D}" srcOrd="0" destOrd="0" presId="urn:microsoft.com/office/officeart/2005/8/layout/chevron2"/>
    <dgm:cxn modelId="{7302EEDE-5106-4673-B4F2-BC53328B4656}" type="presOf" srcId="{FCFFF27F-329E-4D2C-97B9-577EF86844C1}" destId="{88AF0E37-9E89-405C-B4C0-DF34956F3E5B}" srcOrd="0" destOrd="3" presId="urn:microsoft.com/office/officeart/2005/8/layout/chevron2"/>
    <dgm:cxn modelId="{4F8321DF-EB69-4955-B05B-C1E984620237}" srcId="{9BB813F5-FEBE-4DA8-9E71-57F66DCEBC2A}" destId="{7854A238-A526-4577-9356-86E51F4220D5}" srcOrd="0" destOrd="0" parTransId="{B20F4B75-96ED-477A-BAAF-148D5107D0CF}" sibTransId="{0CF5BE18-0B11-455B-AA2F-31479E835775}"/>
    <dgm:cxn modelId="{2096ABE0-8083-47EE-A38B-C46B7CAD43FB}" type="presOf" srcId="{E9DB0E64-72F1-40BC-91C1-A8EA1B8E888E}" destId="{48CBC844-3D80-4C5A-86B3-BD4EE2153E0B}" srcOrd="0" destOrd="2" presId="urn:microsoft.com/office/officeart/2005/8/layout/chevron2"/>
    <dgm:cxn modelId="{8153AFE6-DDAF-46F8-9C1B-72FA0D5974FC}" srcId="{A29709DD-4380-4AED-9F4A-992097D6273B}" destId="{ED2D63A2-8E9E-4CF4-8D31-F9B59E4D2147}" srcOrd="0" destOrd="0" parTransId="{4F11AA24-66B7-4749-94A9-955F0702EA9B}" sibTransId="{DA1B7A2F-B70E-4539-8FBD-6EC45006FCE8}"/>
    <dgm:cxn modelId="{5C8B2DEA-3F51-4BF3-8E03-2B67B9D84800}" srcId="{5E7EBEAE-DF1E-4FA6-A112-117F49402CF9}" destId="{351FD3F9-6422-433D-901B-5CE659916F16}" srcOrd="6" destOrd="0" parTransId="{AC703512-C249-42CB-AF4B-401D19EA6B3A}" sibTransId="{38948695-816A-4D0E-B35D-25CA94948EFA}"/>
    <dgm:cxn modelId="{05241AF6-C0B5-4768-B6D5-11D5A39301D9}" type="presOf" srcId="{1BA31E32-3D18-486A-A8EB-1A4402CDEA58}" destId="{FF17E87A-8363-4D3E-9929-18B039BAC32C}" srcOrd="0" destOrd="0" presId="urn:microsoft.com/office/officeart/2005/8/layout/chevron2"/>
    <dgm:cxn modelId="{622A39FD-9D93-43AA-A347-7736CBDD6DA7}" type="presOf" srcId="{A29709DD-4380-4AED-9F4A-992097D6273B}" destId="{7DFBB03A-06DB-4C91-BA93-76B45C63F6FF}" srcOrd="0" destOrd="0" presId="urn:microsoft.com/office/officeart/2005/8/layout/chevron2"/>
    <dgm:cxn modelId="{BF9EB566-E9A0-464D-8210-38C3234CA368}" type="presParOf" srcId="{145D8710-F4A5-4E2F-B030-758816C7D96B}" destId="{5205218C-A319-4304-AB7E-441E45A56291}" srcOrd="0" destOrd="0" presId="urn:microsoft.com/office/officeart/2005/8/layout/chevron2"/>
    <dgm:cxn modelId="{C1D33842-E6DA-4C3A-9536-C99AD91CC988}" type="presParOf" srcId="{5205218C-A319-4304-AB7E-441E45A56291}" destId="{D93E9D18-ABDC-4B81-90E5-4CD9E8E8239E}" srcOrd="0" destOrd="0" presId="urn:microsoft.com/office/officeart/2005/8/layout/chevron2"/>
    <dgm:cxn modelId="{BBA6C3B3-E800-4762-ADDD-49F5E596B512}" type="presParOf" srcId="{5205218C-A319-4304-AB7E-441E45A56291}" destId="{2F50A536-B383-498F-A1CF-04B3CB9AF373}" srcOrd="1" destOrd="0" presId="urn:microsoft.com/office/officeart/2005/8/layout/chevron2"/>
    <dgm:cxn modelId="{F77A05A8-B082-4C66-B09A-8742613A6939}" type="presParOf" srcId="{145D8710-F4A5-4E2F-B030-758816C7D96B}" destId="{19560EE5-E6CF-424D-8853-981D19CE0CF0}" srcOrd="1" destOrd="0" presId="urn:microsoft.com/office/officeart/2005/8/layout/chevron2"/>
    <dgm:cxn modelId="{FECE28C8-788B-4517-B1B7-96B69DEA87F8}" type="presParOf" srcId="{145D8710-F4A5-4E2F-B030-758816C7D96B}" destId="{E599A3C2-620E-4446-8417-214F86E41DAD}" srcOrd="2" destOrd="0" presId="urn:microsoft.com/office/officeart/2005/8/layout/chevron2"/>
    <dgm:cxn modelId="{0CC43EA7-BF5E-4A98-BE05-5F27DDB8C443}" type="presParOf" srcId="{E599A3C2-620E-4446-8417-214F86E41DAD}" destId="{B6EED9DA-8DDB-47C3-BA9B-0DEF3E65E53E}" srcOrd="0" destOrd="0" presId="urn:microsoft.com/office/officeart/2005/8/layout/chevron2"/>
    <dgm:cxn modelId="{D6CC722D-A4EB-4244-9FDE-9A562B747601}" type="presParOf" srcId="{E599A3C2-620E-4446-8417-214F86E41DAD}" destId="{DE5340A6-8F28-4E6B-A28B-1C8CAA273C6D}" srcOrd="1" destOrd="0" presId="urn:microsoft.com/office/officeart/2005/8/layout/chevron2"/>
    <dgm:cxn modelId="{6C34957F-9A3D-40CD-BDA1-3B306058A73D}" type="presParOf" srcId="{145D8710-F4A5-4E2F-B030-758816C7D96B}" destId="{9F2ADDCC-557E-4A65-8210-68116519F3D5}" srcOrd="3" destOrd="0" presId="urn:microsoft.com/office/officeart/2005/8/layout/chevron2"/>
    <dgm:cxn modelId="{FF6B3220-AD04-41AB-AD8D-0D6F982D714E}" type="presParOf" srcId="{145D8710-F4A5-4E2F-B030-758816C7D96B}" destId="{2CC13A8B-8A1B-48B0-A78D-9BD5A5398F0C}" srcOrd="4" destOrd="0" presId="urn:microsoft.com/office/officeart/2005/8/layout/chevron2"/>
    <dgm:cxn modelId="{C9408F27-E1CE-41FD-800B-67B1195F8523}" type="presParOf" srcId="{2CC13A8B-8A1B-48B0-A78D-9BD5A5398F0C}" destId="{4625E8B6-1368-464F-9274-C31BAD55F580}" srcOrd="0" destOrd="0" presId="urn:microsoft.com/office/officeart/2005/8/layout/chevron2"/>
    <dgm:cxn modelId="{0A3F395F-2946-4831-8D49-5D504E9E3283}" type="presParOf" srcId="{2CC13A8B-8A1B-48B0-A78D-9BD5A5398F0C}" destId="{9EB92347-7A09-484C-932C-6477454C468C}" srcOrd="1" destOrd="0" presId="urn:microsoft.com/office/officeart/2005/8/layout/chevron2"/>
    <dgm:cxn modelId="{DC55C2BE-0BFC-40CC-8E53-A032BB9ECD5A}" type="presParOf" srcId="{145D8710-F4A5-4E2F-B030-758816C7D96B}" destId="{78DE52ED-C056-437E-ADE9-53FE641A9E3C}" srcOrd="5" destOrd="0" presId="urn:microsoft.com/office/officeart/2005/8/layout/chevron2"/>
    <dgm:cxn modelId="{81B46CDF-D224-4E17-8831-56A5269AF471}" type="presParOf" srcId="{145D8710-F4A5-4E2F-B030-758816C7D96B}" destId="{70BBC19D-DF14-4048-B55A-BED898D837B0}" srcOrd="6" destOrd="0" presId="urn:microsoft.com/office/officeart/2005/8/layout/chevron2"/>
    <dgm:cxn modelId="{817AAC02-9531-4E3A-9E15-DA51D9F930A1}" type="presParOf" srcId="{70BBC19D-DF14-4048-B55A-BED898D837B0}" destId="{7DFBB03A-06DB-4C91-BA93-76B45C63F6FF}" srcOrd="0" destOrd="0" presId="urn:microsoft.com/office/officeart/2005/8/layout/chevron2"/>
    <dgm:cxn modelId="{25A2B3FE-78EC-44F6-920A-00DB3C479E42}" type="presParOf" srcId="{70BBC19D-DF14-4048-B55A-BED898D837B0}" destId="{D3ABEA65-2080-4B12-8545-7DDF5780518D}" srcOrd="1" destOrd="0" presId="urn:microsoft.com/office/officeart/2005/8/layout/chevron2"/>
    <dgm:cxn modelId="{3B353276-3D22-4667-BB0E-8641F1AD6826}" type="presParOf" srcId="{145D8710-F4A5-4E2F-B030-758816C7D96B}" destId="{BCC64F35-83D3-4C62-9BB9-65B3B0DC9BA5}" srcOrd="7" destOrd="0" presId="urn:microsoft.com/office/officeart/2005/8/layout/chevron2"/>
    <dgm:cxn modelId="{8A6426F1-3618-4E5E-B3C2-59FBA922625B}" type="presParOf" srcId="{145D8710-F4A5-4E2F-B030-758816C7D96B}" destId="{2CD8F54B-B1B6-4273-AAD2-43E36D605C81}" srcOrd="8" destOrd="0" presId="urn:microsoft.com/office/officeart/2005/8/layout/chevron2"/>
    <dgm:cxn modelId="{439F9F74-CA4C-47D1-AD32-DA141C22FDB1}" type="presParOf" srcId="{2CD8F54B-B1B6-4273-AAD2-43E36D605C81}" destId="{B6963E3B-4FCF-4E5B-87A9-E07725367467}" srcOrd="0" destOrd="0" presId="urn:microsoft.com/office/officeart/2005/8/layout/chevron2"/>
    <dgm:cxn modelId="{528564EA-6C41-4893-9179-DEDED698F170}" type="presParOf" srcId="{2CD8F54B-B1B6-4273-AAD2-43E36D605C81}" destId="{88AF0E37-9E89-405C-B4C0-DF34956F3E5B}" srcOrd="1" destOrd="0" presId="urn:microsoft.com/office/officeart/2005/8/layout/chevron2"/>
    <dgm:cxn modelId="{2AE630E5-075E-43E9-83DB-C293F5BEC5B2}" type="presParOf" srcId="{145D8710-F4A5-4E2F-B030-758816C7D96B}" destId="{A01F297B-7791-46A6-B3F8-48A32802CA3A}" srcOrd="9" destOrd="0" presId="urn:microsoft.com/office/officeart/2005/8/layout/chevron2"/>
    <dgm:cxn modelId="{81307C11-FDD8-4B1F-B98B-962971B9CC9D}" type="presParOf" srcId="{145D8710-F4A5-4E2F-B030-758816C7D96B}" destId="{3B58F566-38C1-4871-9F15-D7AC7ED7F5ED}" srcOrd="10" destOrd="0" presId="urn:microsoft.com/office/officeart/2005/8/layout/chevron2"/>
    <dgm:cxn modelId="{7CA17FC5-78C5-422F-9AF0-BF872DB5D36B}" type="presParOf" srcId="{3B58F566-38C1-4871-9F15-D7AC7ED7F5ED}" destId="{825CCCBF-2C58-49FC-90B5-AD23592638C1}" srcOrd="0" destOrd="0" presId="urn:microsoft.com/office/officeart/2005/8/layout/chevron2"/>
    <dgm:cxn modelId="{0DE0AA6D-E9F7-4C52-8C52-F05F55144A1A}" type="presParOf" srcId="{3B58F566-38C1-4871-9F15-D7AC7ED7F5ED}" destId="{FF17E87A-8363-4D3E-9929-18B039BAC32C}" srcOrd="1" destOrd="0" presId="urn:microsoft.com/office/officeart/2005/8/layout/chevron2"/>
    <dgm:cxn modelId="{F093ADC9-1CFF-44CA-8D85-6468E4A5D6F1}" type="presParOf" srcId="{145D8710-F4A5-4E2F-B030-758816C7D96B}" destId="{3FC51CB7-49E5-4AA2-973D-091710FB9BB7}" srcOrd="11" destOrd="0" presId="urn:microsoft.com/office/officeart/2005/8/layout/chevron2"/>
    <dgm:cxn modelId="{5C9B7F7F-FBAC-4469-9FC2-30CEAA86CA52}" type="presParOf" srcId="{145D8710-F4A5-4E2F-B030-758816C7D96B}" destId="{436C4F9D-6E25-485F-878C-CB12BD0339EC}" srcOrd="12" destOrd="0" presId="urn:microsoft.com/office/officeart/2005/8/layout/chevron2"/>
    <dgm:cxn modelId="{5D17C44B-69F5-4A95-B667-4915EBDBACB2}" type="presParOf" srcId="{436C4F9D-6E25-485F-878C-CB12BD0339EC}" destId="{F40A0FD9-36AB-4A77-978D-E49A37A6D471}" srcOrd="0" destOrd="0" presId="urn:microsoft.com/office/officeart/2005/8/layout/chevron2"/>
    <dgm:cxn modelId="{5D2360F3-E4F0-47F7-8BC2-2D36EA7FAF27}" type="presParOf" srcId="{436C4F9D-6E25-485F-878C-CB12BD0339EC}" destId="{48CBC844-3D80-4C5A-86B3-BD4EE2153E0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3E9D18-ABDC-4B81-90E5-4CD9E8E8239E}">
      <dsp:nvSpPr>
        <dsp:cNvPr id="0" name=""/>
        <dsp:cNvSpPr/>
      </dsp:nvSpPr>
      <dsp:spPr>
        <a:xfrm rot="5400000">
          <a:off x="-127504" y="211172"/>
          <a:ext cx="850032" cy="595022"/>
        </a:xfrm>
        <a:prstGeom prst="chevron">
          <a:avLst/>
        </a:prstGeom>
        <a:solidFill>
          <a:srgbClr val="4BACC6">
            <a:hueOff val="0"/>
            <a:satOff val="0"/>
            <a:lumOff val="0"/>
            <a:alphaOff val="0"/>
          </a:srgbClr>
        </a:solidFill>
        <a:ln w="25400" cap="flat" cmpd="sng" algn="ctr">
          <a:solidFill>
            <a:srgbClr val="4BAC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lv-LV" sz="1200" b="1" kern="1200" dirty="0">
              <a:solidFill>
                <a:sysClr val="windowText" lastClr="000000"/>
              </a:solidFill>
              <a:latin typeface="Calibri"/>
              <a:ea typeface="+mn-ea"/>
              <a:cs typeface="+mn-cs"/>
            </a:rPr>
            <a:t>1</a:t>
          </a:r>
          <a:r>
            <a:rPr lang="lv-LV" sz="1200" b="1" kern="1200" dirty="0">
              <a:solidFill>
                <a:sysClr val="window" lastClr="FFFFFF"/>
              </a:solidFill>
              <a:latin typeface="Calibri"/>
              <a:ea typeface="+mn-ea"/>
              <a:cs typeface="+mn-cs"/>
            </a:rPr>
            <a:t> </a:t>
          </a:r>
          <a:r>
            <a:rPr lang="lv-LV" sz="1400" b="1" kern="1200" dirty="0">
              <a:solidFill>
                <a:sysClr val="windowText" lastClr="000000"/>
              </a:solidFill>
              <a:latin typeface="Calibri"/>
              <a:ea typeface="+mn-ea"/>
              <a:cs typeface="+mn-cs"/>
            </a:rPr>
            <a:t>mēnesis</a:t>
          </a:r>
        </a:p>
      </dsp:txBody>
      <dsp:txXfrm rot="-5400000">
        <a:off x="1" y="381178"/>
        <a:ext cx="595022" cy="255010"/>
      </dsp:txXfrm>
    </dsp:sp>
    <dsp:sp modelId="{2F50A536-B383-498F-A1CF-04B3CB9AF373}">
      <dsp:nvSpPr>
        <dsp:cNvPr id="0" name=""/>
        <dsp:cNvSpPr/>
      </dsp:nvSpPr>
      <dsp:spPr>
        <a:xfrm rot="5400000">
          <a:off x="5240805" y="-4575481"/>
          <a:ext cx="552811" cy="9844377"/>
        </a:xfrm>
        <a:prstGeom prst="round2SameRect">
          <a:avLst/>
        </a:prstGeom>
        <a:solidFill>
          <a:sysClr val="window" lastClr="FFFFFF">
            <a:alpha val="90000"/>
            <a:hueOff val="0"/>
            <a:satOff val="0"/>
            <a:lumOff val="0"/>
            <a:alphaOff val="0"/>
          </a:sysClr>
        </a:solidFill>
        <a:ln w="25400" cap="flat" cmpd="sng" algn="ctr">
          <a:solidFill>
            <a:srgbClr val="4BAC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lv-LV" sz="1500" b="1" kern="1200" dirty="0">
              <a:solidFill>
                <a:sysClr val="windowText" lastClr="000000"/>
              </a:solidFill>
              <a:latin typeface="Calibri"/>
              <a:ea typeface="+mn-ea"/>
              <a:cs typeface="+mn-cs"/>
            </a:rPr>
            <a:t>20.novembrī MNF izsludina LEADER 6.kārtu</a:t>
          </a:r>
          <a:endParaRPr lang="lv-LV" sz="1500" kern="1200" dirty="0">
            <a:solidFill>
              <a:sysClr val="windowText" lastClr="000000">
                <a:hueOff val="0"/>
                <a:satOff val="0"/>
                <a:lumOff val="0"/>
                <a:alphaOff val="0"/>
              </a:sysClr>
            </a:solidFill>
            <a:latin typeface="Calibri"/>
            <a:ea typeface="+mn-ea"/>
            <a:cs typeface="+mn-cs"/>
          </a:endParaRPr>
        </a:p>
      </dsp:txBody>
      <dsp:txXfrm rot="-5400000">
        <a:off x="595022" y="97288"/>
        <a:ext cx="9817391" cy="498839"/>
      </dsp:txXfrm>
    </dsp:sp>
    <dsp:sp modelId="{B6EED9DA-8DDB-47C3-BA9B-0DEF3E65E53E}">
      <dsp:nvSpPr>
        <dsp:cNvPr id="0" name=""/>
        <dsp:cNvSpPr/>
      </dsp:nvSpPr>
      <dsp:spPr>
        <a:xfrm rot="5400000">
          <a:off x="-127504" y="993134"/>
          <a:ext cx="850032" cy="595022"/>
        </a:xfrm>
        <a:prstGeom prst="chevron">
          <a:avLst/>
        </a:prstGeom>
        <a:solidFill>
          <a:srgbClr val="4BACC6">
            <a:hueOff val="-1655646"/>
            <a:satOff val="6635"/>
            <a:lumOff val="1438"/>
            <a:alphaOff val="0"/>
          </a:srgbClr>
        </a:solidFill>
        <a:ln w="25400" cap="flat" cmpd="sng" algn="ctr">
          <a:solidFill>
            <a:srgbClr val="4BACC6">
              <a:hueOff val="-1655646"/>
              <a:satOff val="6635"/>
              <a:lumOff val="1438"/>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lv-LV" sz="1200" b="1" kern="1200" dirty="0">
              <a:solidFill>
                <a:sysClr val="windowText" lastClr="000000"/>
              </a:solidFill>
              <a:latin typeface="Calibri"/>
              <a:ea typeface="+mn-ea"/>
              <a:cs typeface="+mn-cs"/>
            </a:rPr>
            <a:t>1 </a:t>
          </a:r>
          <a:r>
            <a:rPr lang="lv-LV" sz="1400" b="1" kern="1200" dirty="0">
              <a:solidFill>
                <a:sysClr val="windowText" lastClr="000000"/>
              </a:solidFill>
              <a:latin typeface="Calibri"/>
              <a:ea typeface="+mn-ea"/>
              <a:cs typeface="+mn-cs"/>
            </a:rPr>
            <a:t>mēnesis</a:t>
          </a:r>
        </a:p>
      </dsp:txBody>
      <dsp:txXfrm rot="-5400000">
        <a:off x="1" y="1163140"/>
        <a:ext cx="595022" cy="255010"/>
      </dsp:txXfrm>
    </dsp:sp>
    <dsp:sp modelId="{DE5340A6-8F28-4E6B-A28B-1C8CAA273C6D}">
      <dsp:nvSpPr>
        <dsp:cNvPr id="0" name=""/>
        <dsp:cNvSpPr/>
      </dsp:nvSpPr>
      <dsp:spPr>
        <a:xfrm rot="5400000">
          <a:off x="5240950" y="-3780297"/>
          <a:ext cx="552521" cy="9844377"/>
        </a:xfrm>
        <a:prstGeom prst="round2SameRect">
          <a:avLst/>
        </a:prstGeom>
        <a:solidFill>
          <a:sysClr val="window" lastClr="FFFFFF">
            <a:alpha val="90000"/>
            <a:hueOff val="0"/>
            <a:satOff val="0"/>
            <a:lumOff val="0"/>
            <a:alphaOff val="0"/>
          </a:sysClr>
        </a:solidFill>
        <a:ln w="25400" cap="flat" cmpd="sng" algn="ctr">
          <a:solidFill>
            <a:srgbClr val="4BACC6">
              <a:hueOff val="-1655646"/>
              <a:satOff val="6635"/>
              <a:lumOff val="1438"/>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lv-LV" sz="1500" b="1" kern="1200" dirty="0">
              <a:solidFill>
                <a:sysClr val="windowText" lastClr="000000">
                  <a:hueOff val="0"/>
                  <a:satOff val="0"/>
                  <a:lumOff val="0"/>
                  <a:alphaOff val="0"/>
                </a:sysClr>
              </a:solidFill>
              <a:latin typeface="Calibri"/>
              <a:ea typeface="+mn-ea"/>
              <a:cs typeface="+mn-cs"/>
            </a:rPr>
            <a:t>20. decembrī </a:t>
          </a:r>
          <a:r>
            <a:rPr lang="lv-LV" sz="1500" kern="1200" dirty="0">
              <a:solidFill>
                <a:sysClr val="windowText" lastClr="000000">
                  <a:hueOff val="0"/>
                  <a:satOff val="0"/>
                  <a:lumOff val="0"/>
                  <a:alphaOff val="0"/>
                </a:sysClr>
              </a:solidFill>
              <a:latin typeface="Calibri"/>
              <a:ea typeface="+mn-ea"/>
              <a:cs typeface="+mn-cs"/>
            </a:rPr>
            <a:t>MNF sāk pieņemt LEADER projektu iesniegumus</a:t>
          </a:r>
        </a:p>
        <a:p>
          <a:pPr marL="114300" lvl="1" indent="-114300" algn="l" defTabSz="666750">
            <a:lnSpc>
              <a:spcPct val="90000"/>
            </a:lnSpc>
            <a:spcBef>
              <a:spcPct val="0"/>
            </a:spcBef>
            <a:spcAft>
              <a:spcPct val="15000"/>
            </a:spcAft>
            <a:buChar char="•"/>
          </a:pPr>
          <a:r>
            <a:rPr lang="lv-LV" sz="1500" b="1" kern="1200" dirty="0">
              <a:solidFill>
                <a:sysClr val="windowText" lastClr="000000">
                  <a:hueOff val="0"/>
                  <a:satOff val="0"/>
                  <a:lumOff val="0"/>
                  <a:alphaOff val="0"/>
                </a:sysClr>
              </a:solidFill>
              <a:latin typeface="Calibri"/>
              <a:ea typeface="+mn-ea"/>
              <a:cs typeface="+mn-cs"/>
            </a:rPr>
            <a:t>20.janvārī  </a:t>
          </a:r>
          <a:r>
            <a:rPr lang="lv-LV" sz="1500" b="0" kern="1200" dirty="0">
              <a:solidFill>
                <a:sysClr val="windowText" lastClr="000000">
                  <a:hueOff val="0"/>
                  <a:satOff val="0"/>
                  <a:lumOff val="0"/>
                  <a:alphaOff val="0"/>
                </a:sysClr>
              </a:solidFill>
              <a:latin typeface="Calibri"/>
              <a:ea typeface="+mn-ea"/>
              <a:cs typeface="+mn-cs"/>
            </a:rPr>
            <a:t>MNF </a:t>
          </a:r>
          <a:r>
            <a:rPr lang="lv-LV" sz="1500" kern="1200" dirty="0">
              <a:solidFill>
                <a:sysClr val="windowText" lastClr="000000">
                  <a:hueOff val="0"/>
                  <a:satOff val="0"/>
                  <a:lumOff val="0"/>
                  <a:alphaOff val="0"/>
                </a:sysClr>
              </a:solidFill>
              <a:latin typeface="Calibri"/>
              <a:ea typeface="+mn-ea"/>
              <a:cs typeface="+mn-cs"/>
            </a:rPr>
            <a:t>beidz pieņemt projektu iesniegumus</a:t>
          </a:r>
        </a:p>
      </dsp:txBody>
      <dsp:txXfrm rot="-5400000">
        <a:off x="595022" y="892603"/>
        <a:ext cx="9817405" cy="498577"/>
      </dsp:txXfrm>
    </dsp:sp>
    <dsp:sp modelId="{4625E8B6-1368-464F-9274-C31BAD55F580}">
      <dsp:nvSpPr>
        <dsp:cNvPr id="0" name=""/>
        <dsp:cNvSpPr/>
      </dsp:nvSpPr>
      <dsp:spPr>
        <a:xfrm rot="5400000">
          <a:off x="-127504" y="1775097"/>
          <a:ext cx="850032" cy="595022"/>
        </a:xfrm>
        <a:prstGeom prst="chevron">
          <a:avLst/>
        </a:prstGeom>
        <a:solidFill>
          <a:srgbClr val="4BACC6">
            <a:hueOff val="-3311292"/>
            <a:satOff val="13270"/>
            <a:lumOff val="2876"/>
            <a:alphaOff val="0"/>
          </a:srgbClr>
        </a:solidFill>
        <a:ln w="25400" cap="flat" cmpd="sng" algn="ctr">
          <a:solidFill>
            <a:srgbClr val="4BACC6">
              <a:hueOff val="-3311292"/>
              <a:satOff val="13270"/>
              <a:lumOff val="2876"/>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lv-LV" sz="1400" b="1" kern="1200" dirty="0">
              <a:solidFill>
                <a:sysClr val="windowText" lastClr="000000"/>
              </a:solidFill>
              <a:latin typeface="Calibri"/>
              <a:ea typeface="+mn-ea"/>
              <a:cs typeface="+mn-cs"/>
            </a:rPr>
            <a:t>1 </a:t>
          </a:r>
          <a:r>
            <a:rPr lang="lv-LV" sz="1200" b="1" kern="1200" dirty="0">
              <a:solidFill>
                <a:sysClr val="windowText" lastClr="000000"/>
              </a:solidFill>
              <a:latin typeface="Calibri"/>
              <a:ea typeface="+mn-ea"/>
              <a:cs typeface="+mn-cs"/>
            </a:rPr>
            <a:t>mēnesis</a:t>
          </a:r>
        </a:p>
      </dsp:txBody>
      <dsp:txXfrm rot="-5400000">
        <a:off x="1" y="1945103"/>
        <a:ext cx="595022" cy="255010"/>
      </dsp:txXfrm>
    </dsp:sp>
    <dsp:sp modelId="{9EB92347-7A09-484C-932C-6477454C468C}">
      <dsp:nvSpPr>
        <dsp:cNvPr id="0" name=""/>
        <dsp:cNvSpPr/>
      </dsp:nvSpPr>
      <dsp:spPr>
        <a:xfrm rot="5400000">
          <a:off x="5240950" y="-2998335"/>
          <a:ext cx="552521" cy="9844377"/>
        </a:xfrm>
        <a:prstGeom prst="round2SameRect">
          <a:avLst/>
        </a:prstGeom>
        <a:solidFill>
          <a:sysClr val="window" lastClr="FFFFFF">
            <a:alpha val="90000"/>
            <a:hueOff val="0"/>
            <a:satOff val="0"/>
            <a:lumOff val="0"/>
            <a:alphaOff val="0"/>
          </a:sysClr>
        </a:solidFill>
        <a:ln w="25400" cap="flat" cmpd="sng" algn="ctr">
          <a:solidFill>
            <a:srgbClr val="4BACC6">
              <a:hueOff val="-3311292"/>
              <a:satOff val="13270"/>
              <a:lumOff val="2876"/>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lv-LV" sz="1500" b="1" kern="1200" dirty="0">
              <a:solidFill>
                <a:sysClr val="windowText" lastClr="000000">
                  <a:hueOff val="0"/>
                  <a:satOff val="0"/>
                  <a:lumOff val="0"/>
                  <a:alphaOff val="0"/>
                </a:sysClr>
              </a:solidFill>
              <a:latin typeface="Calibri"/>
              <a:ea typeface="+mn-ea"/>
              <a:cs typeface="+mn-cs"/>
            </a:rPr>
            <a:t>līdz 21. februārim MNF vērtē projektu atbilstību SVVA stratēģijai</a:t>
          </a:r>
        </a:p>
        <a:p>
          <a:pPr marL="114300" lvl="1" indent="-114300" algn="l" defTabSz="666750">
            <a:lnSpc>
              <a:spcPct val="90000"/>
            </a:lnSpc>
            <a:spcBef>
              <a:spcPct val="0"/>
            </a:spcBef>
            <a:spcAft>
              <a:spcPct val="15000"/>
            </a:spcAft>
            <a:buChar char="•"/>
          </a:pPr>
          <a:r>
            <a:rPr lang="lv-LV" sz="1500" b="1" kern="1200" dirty="0">
              <a:solidFill>
                <a:sysClr val="windowText" lastClr="000000">
                  <a:hueOff val="0"/>
                  <a:satOff val="0"/>
                  <a:lumOff val="0"/>
                  <a:alphaOff val="0"/>
                </a:sysClr>
              </a:solidFill>
              <a:latin typeface="Calibri"/>
              <a:ea typeface="+mn-ea"/>
              <a:cs typeface="+mn-cs"/>
            </a:rPr>
            <a:t>līdz 26.februārim iesniedz projektus un dokumentus LAD </a:t>
          </a:r>
        </a:p>
      </dsp:txBody>
      <dsp:txXfrm rot="-5400000">
        <a:off x="595022" y="1674565"/>
        <a:ext cx="9817405" cy="498577"/>
      </dsp:txXfrm>
    </dsp:sp>
    <dsp:sp modelId="{7DFBB03A-06DB-4C91-BA93-76B45C63F6FF}">
      <dsp:nvSpPr>
        <dsp:cNvPr id="0" name=""/>
        <dsp:cNvSpPr/>
      </dsp:nvSpPr>
      <dsp:spPr>
        <a:xfrm rot="5400000">
          <a:off x="-127504" y="2557059"/>
          <a:ext cx="850032" cy="595022"/>
        </a:xfrm>
        <a:prstGeom prst="chevron">
          <a:avLst/>
        </a:prstGeom>
        <a:solidFill>
          <a:srgbClr val="4BACC6">
            <a:hueOff val="-4966938"/>
            <a:satOff val="19906"/>
            <a:lumOff val="4314"/>
            <a:alphaOff val="0"/>
          </a:srgbClr>
        </a:solidFill>
        <a:ln w="25400" cap="flat" cmpd="sng" algn="ctr">
          <a:solidFill>
            <a:srgbClr val="4BACC6">
              <a:hueOff val="-4966938"/>
              <a:satOff val="19906"/>
              <a:lumOff val="4314"/>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lv-LV" sz="1200" b="1" kern="1200" dirty="0">
              <a:solidFill>
                <a:sysClr val="windowText" lastClr="000000"/>
              </a:solidFill>
              <a:latin typeface="Calibri"/>
              <a:ea typeface="+mn-ea"/>
              <a:cs typeface="+mn-cs"/>
            </a:rPr>
            <a:t>3 mēneši</a:t>
          </a:r>
        </a:p>
      </dsp:txBody>
      <dsp:txXfrm rot="-5400000">
        <a:off x="1" y="2727065"/>
        <a:ext cx="595022" cy="255010"/>
      </dsp:txXfrm>
    </dsp:sp>
    <dsp:sp modelId="{D3ABEA65-2080-4B12-8545-7DDF5780518D}">
      <dsp:nvSpPr>
        <dsp:cNvPr id="0" name=""/>
        <dsp:cNvSpPr/>
      </dsp:nvSpPr>
      <dsp:spPr>
        <a:xfrm rot="5400000">
          <a:off x="5264939" y="-2245237"/>
          <a:ext cx="466151" cy="9844377"/>
        </a:xfrm>
        <a:prstGeom prst="round2SameRect">
          <a:avLst/>
        </a:prstGeom>
        <a:solidFill>
          <a:sysClr val="window" lastClr="FFFFFF">
            <a:alpha val="90000"/>
            <a:hueOff val="0"/>
            <a:satOff val="0"/>
            <a:lumOff val="0"/>
            <a:alphaOff val="0"/>
          </a:sysClr>
        </a:solidFill>
        <a:ln w="25400" cap="flat" cmpd="sng" algn="ctr">
          <a:solidFill>
            <a:srgbClr val="4BACC6">
              <a:hueOff val="-4966938"/>
              <a:satOff val="19906"/>
              <a:lumOff val="4314"/>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lv-LV" sz="1500" b="1" kern="1200" dirty="0">
              <a:solidFill>
                <a:sysClr val="windowText" lastClr="000000">
                  <a:hueOff val="0"/>
                  <a:satOff val="0"/>
                  <a:lumOff val="0"/>
                  <a:alphaOff val="0"/>
                </a:sysClr>
              </a:solidFill>
              <a:latin typeface="Calibri"/>
              <a:ea typeface="+mn-ea"/>
              <a:cs typeface="+mn-cs"/>
            </a:rPr>
            <a:t>līdz 2025.</a:t>
          </a:r>
          <a:r>
            <a:rPr lang="lv-LV" sz="1500" b="1" kern="1200" dirty="0">
              <a:solidFill>
                <a:sysClr val="windowText" lastClr="000000"/>
              </a:solidFill>
              <a:latin typeface="Calibri"/>
              <a:ea typeface="+mn-ea"/>
              <a:cs typeface="+mn-cs"/>
            </a:rPr>
            <a:t>g. maija beigām </a:t>
          </a:r>
          <a:r>
            <a:rPr lang="lv-LV" sz="1500" b="1" kern="1200" dirty="0">
              <a:solidFill>
                <a:sysClr val="windowText" lastClr="000000">
                  <a:hueOff val="0"/>
                  <a:satOff val="0"/>
                  <a:lumOff val="0"/>
                  <a:alphaOff val="0"/>
                </a:sysClr>
              </a:solidFill>
              <a:latin typeface="Calibri"/>
              <a:ea typeface="+mn-ea"/>
              <a:cs typeface="+mn-cs"/>
            </a:rPr>
            <a:t>notiek vērtēšana LAD</a:t>
          </a:r>
        </a:p>
      </dsp:txBody>
      <dsp:txXfrm rot="-5400000">
        <a:off x="575826" y="2466632"/>
        <a:ext cx="9821621" cy="420639"/>
      </dsp:txXfrm>
    </dsp:sp>
    <dsp:sp modelId="{B6963E3B-4FCF-4E5B-87A9-E07725367467}">
      <dsp:nvSpPr>
        <dsp:cNvPr id="0" name=""/>
        <dsp:cNvSpPr/>
      </dsp:nvSpPr>
      <dsp:spPr>
        <a:xfrm rot="5400000">
          <a:off x="-127504" y="3527511"/>
          <a:ext cx="850032" cy="595022"/>
        </a:xfrm>
        <a:prstGeom prst="chevron">
          <a:avLst/>
        </a:prstGeom>
        <a:solidFill>
          <a:srgbClr val="4BACC6">
            <a:hueOff val="-6622584"/>
            <a:satOff val="26541"/>
            <a:lumOff val="5752"/>
            <a:alphaOff val="0"/>
          </a:srgbClr>
        </a:solidFill>
        <a:ln w="25400" cap="flat" cmpd="sng" algn="ctr">
          <a:solidFill>
            <a:srgbClr val="4BACC6">
              <a:hueOff val="-6622584"/>
              <a:satOff val="26541"/>
              <a:lumOff val="5752"/>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lv-LV" sz="1200" b="1" kern="1200" dirty="0">
              <a:solidFill>
                <a:sysClr val="windowText" lastClr="000000"/>
              </a:solidFill>
              <a:latin typeface="Calibri"/>
              <a:ea typeface="+mn-ea"/>
              <a:cs typeface="+mn-cs"/>
            </a:rPr>
            <a:t>12 līdz 36</a:t>
          </a:r>
        </a:p>
        <a:p>
          <a:pPr marL="0" lvl="0" indent="0" algn="ctr" defTabSz="533400">
            <a:lnSpc>
              <a:spcPct val="90000"/>
            </a:lnSpc>
            <a:spcBef>
              <a:spcPct val="0"/>
            </a:spcBef>
            <a:spcAft>
              <a:spcPct val="35000"/>
            </a:spcAft>
            <a:buNone/>
          </a:pPr>
          <a:r>
            <a:rPr lang="lv-LV" sz="1200" b="1" kern="1200" dirty="0">
              <a:solidFill>
                <a:sysClr val="windowText" lastClr="000000"/>
              </a:solidFill>
              <a:latin typeface="Calibri"/>
              <a:ea typeface="+mn-ea"/>
              <a:cs typeface="+mn-cs"/>
            </a:rPr>
            <a:t>mēneši</a:t>
          </a:r>
        </a:p>
      </dsp:txBody>
      <dsp:txXfrm rot="-5400000">
        <a:off x="1" y="3697517"/>
        <a:ext cx="595022" cy="255010"/>
      </dsp:txXfrm>
    </dsp:sp>
    <dsp:sp modelId="{88AF0E37-9E89-405C-B4C0-DF34956F3E5B}">
      <dsp:nvSpPr>
        <dsp:cNvPr id="0" name=""/>
        <dsp:cNvSpPr/>
      </dsp:nvSpPr>
      <dsp:spPr>
        <a:xfrm rot="5400000">
          <a:off x="4905836" y="-1384797"/>
          <a:ext cx="1184357" cy="9844377"/>
        </a:xfrm>
        <a:prstGeom prst="round2SameRect">
          <a:avLst/>
        </a:prstGeom>
        <a:solidFill>
          <a:sysClr val="window" lastClr="FFFFFF">
            <a:alpha val="90000"/>
            <a:hueOff val="0"/>
            <a:satOff val="0"/>
            <a:lumOff val="0"/>
            <a:alphaOff val="0"/>
          </a:sysClr>
        </a:solidFill>
        <a:ln w="25400" cap="flat" cmpd="sng" algn="ctr">
          <a:solidFill>
            <a:srgbClr val="4BACC6">
              <a:hueOff val="-6622584"/>
              <a:satOff val="26541"/>
              <a:lumOff val="5752"/>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lv-LV" sz="1500" b="1" kern="1200" dirty="0">
              <a:solidFill>
                <a:sysClr val="windowText" lastClr="000000">
                  <a:hueOff val="0"/>
                  <a:satOff val="0"/>
                  <a:lumOff val="0"/>
                  <a:alphaOff val="0"/>
                </a:sysClr>
              </a:solidFill>
              <a:latin typeface="Calibri"/>
              <a:ea typeface="+mn-ea"/>
              <a:cs typeface="+mn-cs"/>
            </a:rPr>
            <a:t>Projektu īstenošanas laiks</a:t>
          </a:r>
          <a:r>
            <a:rPr lang="lv-LV" sz="1500" kern="1200" dirty="0">
              <a:solidFill>
                <a:sysClr val="windowText" lastClr="000000">
                  <a:hueOff val="0"/>
                  <a:satOff val="0"/>
                  <a:lumOff val="0"/>
                  <a:alphaOff val="0"/>
                </a:sysClr>
              </a:solidFill>
              <a:latin typeface="Calibri"/>
              <a:ea typeface="+mn-ea"/>
              <a:cs typeface="+mn-cs"/>
            </a:rPr>
            <a:t>. </a:t>
          </a:r>
          <a:r>
            <a:rPr lang="lv-LV" sz="1500" kern="1200" dirty="0">
              <a:solidFill>
                <a:srgbClr val="FF0000"/>
              </a:solidFill>
              <a:latin typeface="Calibri"/>
              <a:ea typeface="+mn-ea"/>
              <a:cs typeface="+mn-cs"/>
            </a:rPr>
            <a:t>Iesniegumā norādām pilnu laiku!, lai nenoslogotu sevi un LAD ar saraksti!!!</a:t>
          </a:r>
          <a:endParaRPr lang="lv-LV" sz="1500" kern="1200" dirty="0">
            <a:solidFill>
              <a:sysClr val="windowText" lastClr="000000">
                <a:hueOff val="0"/>
                <a:satOff val="0"/>
                <a:lumOff val="0"/>
                <a:alphaOff val="0"/>
              </a:sysClr>
            </a:solidFill>
            <a:latin typeface="Calibri"/>
            <a:ea typeface="+mn-ea"/>
            <a:cs typeface="+mn-cs"/>
          </a:endParaRPr>
        </a:p>
        <a:p>
          <a:pPr marL="114300" lvl="1" indent="-114300" algn="l" defTabSz="666750">
            <a:lnSpc>
              <a:spcPct val="90000"/>
            </a:lnSpc>
            <a:spcBef>
              <a:spcPct val="0"/>
            </a:spcBef>
            <a:spcAft>
              <a:spcPct val="15000"/>
            </a:spcAft>
            <a:buChar char="•"/>
          </a:pPr>
          <a:r>
            <a:rPr lang="lv-LV" sz="1500" kern="1200" dirty="0">
              <a:solidFill>
                <a:sysClr val="windowText" lastClr="000000">
                  <a:hueOff val="0"/>
                  <a:satOff val="0"/>
                  <a:lumOff val="0"/>
                  <a:alphaOff val="0"/>
                </a:sysClr>
              </a:solidFill>
              <a:latin typeface="Calibri"/>
              <a:ea typeface="+mn-ea"/>
              <a:cs typeface="+mn-cs"/>
            </a:rPr>
            <a:t>«Lauku biļete» līdz 36 mēneši ( var norādīt īsāku laiku, bet BŪS jāizpilda rādītāji),</a:t>
          </a:r>
        </a:p>
        <a:p>
          <a:pPr marL="114300" lvl="1" indent="-114300" algn="l" defTabSz="666750">
            <a:lnSpc>
              <a:spcPct val="90000"/>
            </a:lnSpc>
            <a:spcBef>
              <a:spcPct val="0"/>
            </a:spcBef>
            <a:spcAft>
              <a:spcPct val="15000"/>
            </a:spcAft>
            <a:buChar char="•"/>
          </a:pPr>
          <a:r>
            <a:rPr lang="lv-LV" sz="1500" b="0" kern="1200" dirty="0">
              <a:solidFill>
                <a:sysClr val="windowText" lastClr="000000">
                  <a:hueOff val="0"/>
                  <a:satOff val="0"/>
                  <a:lumOff val="0"/>
                  <a:alphaOff val="0"/>
                </a:sysClr>
              </a:solidFill>
              <a:latin typeface="Calibri"/>
              <a:ea typeface="+mn-ea"/>
              <a:cs typeface="+mn-cs"/>
            </a:rPr>
            <a:t>būvniecība - 2 gadi;</a:t>
          </a:r>
          <a:endParaRPr lang="lv-LV" sz="1500" kern="1200" dirty="0">
            <a:solidFill>
              <a:sysClr val="windowText" lastClr="000000">
                <a:hueOff val="0"/>
                <a:satOff val="0"/>
                <a:lumOff val="0"/>
                <a:alphaOff val="0"/>
              </a:sysClr>
            </a:solidFill>
            <a:latin typeface="Calibri"/>
            <a:ea typeface="+mn-ea"/>
            <a:cs typeface="+mn-cs"/>
          </a:endParaRPr>
        </a:p>
        <a:p>
          <a:pPr marL="114300" lvl="1" indent="-114300" algn="l" defTabSz="666750">
            <a:lnSpc>
              <a:spcPct val="90000"/>
            </a:lnSpc>
            <a:spcBef>
              <a:spcPct val="0"/>
            </a:spcBef>
            <a:spcAft>
              <a:spcPct val="15000"/>
            </a:spcAft>
            <a:buChar char="•"/>
          </a:pPr>
          <a:r>
            <a:rPr lang="lv-LV" sz="1500" b="0" kern="1200" dirty="0">
              <a:solidFill>
                <a:sysClr val="windowText" lastClr="000000">
                  <a:hueOff val="0"/>
                  <a:satOff val="0"/>
                  <a:lumOff val="0"/>
                  <a:alphaOff val="0"/>
                </a:sysClr>
              </a:solidFill>
              <a:latin typeface="Calibri"/>
              <a:ea typeface="+mn-ea"/>
              <a:cs typeface="+mn-cs"/>
            </a:rPr>
            <a:t>pārējām izmaksām 1 gads </a:t>
          </a:r>
          <a:r>
            <a:rPr lang="lv-LV" sz="1500" kern="1200" dirty="0">
              <a:solidFill>
                <a:sysClr val="windowText" lastClr="000000">
                  <a:hueOff val="0"/>
                  <a:satOff val="0"/>
                  <a:lumOff val="0"/>
                  <a:alphaOff val="0"/>
                </a:sysClr>
              </a:solidFill>
              <a:latin typeface="Calibri"/>
              <a:ea typeface="+mn-ea"/>
              <a:cs typeface="+mn-cs"/>
            </a:rPr>
            <a:t>no LAD lēmuma</a:t>
          </a:r>
        </a:p>
      </dsp:txBody>
      <dsp:txXfrm rot="-5400000">
        <a:off x="575826" y="3003029"/>
        <a:ext cx="9786561" cy="1068725"/>
      </dsp:txXfrm>
    </dsp:sp>
    <dsp:sp modelId="{825CCCBF-2C58-49FC-90B5-AD23592638C1}">
      <dsp:nvSpPr>
        <dsp:cNvPr id="0" name=""/>
        <dsp:cNvSpPr/>
      </dsp:nvSpPr>
      <dsp:spPr>
        <a:xfrm rot="5400000">
          <a:off x="-127504" y="4510339"/>
          <a:ext cx="850032" cy="595022"/>
        </a:xfrm>
        <a:prstGeom prst="chevron">
          <a:avLst/>
        </a:prstGeom>
        <a:solidFill>
          <a:srgbClr val="4BACC6">
            <a:hueOff val="-8278230"/>
            <a:satOff val="33176"/>
            <a:lumOff val="7190"/>
            <a:alphaOff val="0"/>
          </a:srgbClr>
        </a:solidFill>
        <a:ln w="25400" cap="flat" cmpd="sng" algn="ctr">
          <a:solidFill>
            <a:srgbClr val="4BACC6">
              <a:hueOff val="-8278230"/>
              <a:satOff val="33176"/>
              <a:lumOff val="719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lv-LV" sz="1200" b="1" kern="1200" dirty="0">
              <a:solidFill>
                <a:sysClr val="windowText" lastClr="000000"/>
              </a:solidFill>
              <a:latin typeface="Calibri"/>
              <a:ea typeface="+mn-ea"/>
              <a:cs typeface="+mn-cs"/>
            </a:rPr>
            <a:t>6 mēneši</a:t>
          </a:r>
        </a:p>
      </dsp:txBody>
      <dsp:txXfrm rot="-5400000">
        <a:off x="1" y="4680345"/>
        <a:ext cx="595022" cy="255010"/>
      </dsp:txXfrm>
    </dsp:sp>
    <dsp:sp modelId="{FF17E87A-8363-4D3E-9929-18B039BAC32C}">
      <dsp:nvSpPr>
        <dsp:cNvPr id="0" name=""/>
        <dsp:cNvSpPr/>
      </dsp:nvSpPr>
      <dsp:spPr>
        <a:xfrm rot="5400000">
          <a:off x="5166723" y="-337600"/>
          <a:ext cx="662583" cy="9844377"/>
        </a:xfrm>
        <a:prstGeom prst="round2SameRect">
          <a:avLst/>
        </a:prstGeom>
        <a:noFill/>
        <a:ln w="25400" cap="flat" cmpd="sng" algn="ctr">
          <a:solidFill>
            <a:srgbClr val="4BACC6">
              <a:hueOff val="-8278230"/>
              <a:satOff val="33176"/>
              <a:lumOff val="719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lv-LV" sz="1500" b="1" kern="1200" dirty="0">
              <a:solidFill>
                <a:sysClr val="windowText" lastClr="000000">
                  <a:hueOff val="0"/>
                  <a:satOff val="0"/>
                  <a:lumOff val="0"/>
                  <a:alphaOff val="0"/>
                </a:sysClr>
              </a:solidFill>
              <a:latin typeface="Calibri"/>
              <a:ea typeface="+mn-ea"/>
              <a:cs typeface="+mn-cs"/>
            </a:rPr>
            <a:t>6 mēnešu </a:t>
          </a:r>
          <a:r>
            <a:rPr lang="lv-LV" sz="1500" kern="1200" dirty="0">
              <a:solidFill>
                <a:sysClr val="windowText" lastClr="000000">
                  <a:hueOff val="0"/>
                  <a:satOff val="0"/>
                  <a:lumOff val="0"/>
                  <a:alphaOff val="0"/>
                </a:sysClr>
              </a:solidFill>
              <a:latin typeface="Calibri"/>
              <a:ea typeface="+mn-ea"/>
              <a:cs typeface="+mn-cs"/>
            </a:rPr>
            <a:t>laikā no LAD lēmuma par finansējuma piešķiršanu jāuzsāk projekta īstenošana, iesniedz LAD dokumentus, kas apliecina, ka projekta īstenošana uzsākta</a:t>
          </a:r>
        </a:p>
      </dsp:txBody>
      <dsp:txXfrm rot="-5400000">
        <a:off x="575827" y="4285641"/>
        <a:ext cx="9812032" cy="597893"/>
      </dsp:txXfrm>
    </dsp:sp>
    <dsp:sp modelId="{F40A0FD9-36AB-4A77-978D-E49A37A6D471}">
      <dsp:nvSpPr>
        <dsp:cNvPr id="0" name=""/>
        <dsp:cNvSpPr/>
      </dsp:nvSpPr>
      <dsp:spPr>
        <a:xfrm rot="5400000">
          <a:off x="-127504" y="5736470"/>
          <a:ext cx="850032" cy="595022"/>
        </a:xfrm>
        <a:prstGeom prst="chevron">
          <a:avLst/>
        </a:prstGeom>
        <a:solidFill>
          <a:srgbClr val="4BACC6">
            <a:hueOff val="-9933876"/>
            <a:satOff val="39811"/>
            <a:lumOff val="8628"/>
            <a:alphaOff val="0"/>
          </a:srgbClr>
        </a:solidFill>
        <a:ln w="25400" cap="flat" cmpd="sng" algn="ctr">
          <a:solidFill>
            <a:srgbClr val="4BACC6">
              <a:hueOff val="-9933876"/>
              <a:satOff val="39811"/>
              <a:lumOff val="8628"/>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lv-LV" sz="1200" b="1" kern="1200" dirty="0">
              <a:solidFill>
                <a:sysClr val="windowText" lastClr="000000"/>
              </a:solidFill>
              <a:latin typeface="Calibri"/>
              <a:ea typeface="+mn-ea"/>
              <a:cs typeface="+mn-cs"/>
            </a:rPr>
            <a:t>3 vai 5 </a:t>
          </a:r>
          <a:r>
            <a:rPr lang="lv-LV" sz="1400" b="1" kern="1200" dirty="0">
              <a:solidFill>
                <a:sysClr val="windowText" lastClr="000000"/>
              </a:solidFill>
              <a:latin typeface="Calibri"/>
              <a:ea typeface="+mn-ea"/>
              <a:cs typeface="+mn-cs"/>
            </a:rPr>
            <a:t>gadi</a:t>
          </a:r>
        </a:p>
      </dsp:txBody>
      <dsp:txXfrm rot="-5400000">
        <a:off x="1" y="5906476"/>
        <a:ext cx="595022" cy="255010"/>
      </dsp:txXfrm>
    </dsp:sp>
    <dsp:sp modelId="{48CBC844-3D80-4C5A-86B3-BD4EE2153E0B}">
      <dsp:nvSpPr>
        <dsp:cNvPr id="0" name=""/>
        <dsp:cNvSpPr/>
      </dsp:nvSpPr>
      <dsp:spPr>
        <a:xfrm rot="5400000">
          <a:off x="4777585" y="801580"/>
          <a:ext cx="1440859" cy="9844377"/>
        </a:xfrm>
        <a:prstGeom prst="round2SameRect">
          <a:avLst/>
        </a:prstGeom>
        <a:solidFill>
          <a:sysClr val="window" lastClr="FFFFFF">
            <a:alpha val="90000"/>
            <a:hueOff val="0"/>
            <a:satOff val="0"/>
            <a:lumOff val="0"/>
            <a:alphaOff val="0"/>
          </a:sysClr>
        </a:solidFill>
        <a:ln w="25400" cap="flat" cmpd="sng" algn="ctr">
          <a:solidFill>
            <a:srgbClr val="4BACC6">
              <a:hueOff val="-9933876"/>
              <a:satOff val="39811"/>
              <a:lumOff val="8628"/>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lv-LV" sz="1500" b="1" kern="1200" dirty="0">
              <a:solidFill>
                <a:sysClr val="windowText" lastClr="000000">
                  <a:hueOff val="0"/>
                  <a:satOff val="0"/>
                  <a:lumOff val="0"/>
                  <a:alphaOff val="0"/>
                </a:sysClr>
              </a:solidFill>
              <a:latin typeface="Calibri"/>
              <a:ea typeface="+mn-ea"/>
              <a:cs typeface="+mn-cs"/>
            </a:rPr>
            <a:t>Projekta uzraudzības periods </a:t>
          </a:r>
        </a:p>
        <a:p>
          <a:pPr marL="114300" lvl="1" indent="-114300" algn="l" defTabSz="666750">
            <a:lnSpc>
              <a:spcPct val="90000"/>
            </a:lnSpc>
            <a:spcBef>
              <a:spcPct val="0"/>
            </a:spcBef>
            <a:spcAft>
              <a:spcPct val="15000"/>
            </a:spcAft>
            <a:buChar char="•"/>
          </a:pPr>
          <a:r>
            <a:rPr lang="lv-LV" sz="1500" b="0" kern="1200" dirty="0">
              <a:solidFill>
                <a:sysClr val="windowText" lastClr="000000">
                  <a:hueOff val="0"/>
                  <a:satOff val="0"/>
                  <a:lumOff val="0"/>
                  <a:alphaOff val="0"/>
                </a:sysClr>
              </a:solidFill>
              <a:latin typeface="Calibri"/>
              <a:ea typeface="+mn-ea"/>
              <a:cs typeface="+mn-cs"/>
            </a:rPr>
            <a:t>sākas nākamā gada 1.janvārī pēc pēdējās atskaites ( maksājuma pieprasījuma) par projekta īstenošanu;</a:t>
          </a:r>
        </a:p>
        <a:p>
          <a:pPr marL="114300" lvl="1" indent="-114300" algn="l" defTabSz="666750">
            <a:lnSpc>
              <a:spcPct val="90000"/>
            </a:lnSpc>
            <a:spcBef>
              <a:spcPct val="0"/>
            </a:spcBef>
            <a:spcAft>
              <a:spcPct val="15000"/>
            </a:spcAft>
            <a:buChar char="•"/>
          </a:pPr>
          <a:r>
            <a:rPr lang="lv-LV" sz="1500" kern="1200" dirty="0">
              <a:solidFill>
                <a:sysClr val="windowText" lastClr="000000">
                  <a:hueOff val="0"/>
                  <a:satOff val="0"/>
                  <a:lumOff val="0"/>
                  <a:alphaOff val="0"/>
                </a:sysClr>
              </a:solidFill>
              <a:latin typeface="Calibri"/>
              <a:ea typeface="+mn-ea"/>
              <a:cs typeface="+mn-cs"/>
            </a:rPr>
            <a:t>darbinieku dalība mācībās – 18 mēneši</a:t>
          </a:r>
          <a:endParaRPr lang="lv-LV" sz="1500" kern="1200" dirty="0">
            <a:solidFill>
              <a:srgbClr val="FF0000"/>
            </a:solidFill>
            <a:latin typeface="Calibri"/>
            <a:ea typeface="+mn-ea"/>
            <a:cs typeface="+mn-cs"/>
          </a:endParaRPr>
        </a:p>
        <a:p>
          <a:pPr marL="114300" lvl="1" indent="-114300" algn="l" defTabSz="666750">
            <a:lnSpc>
              <a:spcPct val="90000"/>
            </a:lnSpc>
            <a:spcBef>
              <a:spcPct val="0"/>
            </a:spcBef>
            <a:spcAft>
              <a:spcPct val="15000"/>
            </a:spcAft>
            <a:buChar char="•"/>
          </a:pPr>
          <a:r>
            <a:rPr lang="lv-LV" sz="1500" b="1" kern="1200" dirty="0">
              <a:solidFill>
                <a:sysClr val="windowText" lastClr="000000"/>
              </a:solidFill>
              <a:latin typeface="Calibri"/>
              <a:ea typeface="+mn-ea"/>
              <a:cs typeface="+mn-cs"/>
            </a:rPr>
            <a:t>Projektā norādītie rādītāji sasniegti 2. vai 3. gadā, noturēti 3. vai 4.,5. gadā.</a:t>
          </a:r>
          <a:r>
            <a:rPr lang="lv-LV" sz="1500" kern="1200" dirty="0">
              <a:solidFill>
                <a:sysClr val="windowText" lastClr="000000"/>
              </a:solidFill>
              <a:latin typeface="Calibri"/>
              <a:ea typeface="+mn-ea"/>
              <a:cs typeface="+mn-cs"/>
            </a:rPr>
            <a:t> Sākot ar 3. vai 4.gadu, LAD EPS iesniedz pārskatu par saimnieciskās darbības rādītājiem iepriekšējā </a:t>
          </a:r>
          <a:r>
            <a:rPr lang="lv-LV" sz="1500" kern="1200" dirty="0" err="1">
              <a:solidFill>
                <a:sysClr val="windowText" lastClr="000000"/>
              </a:solidFill>
              <a:latin typeface="Calibri"/>
              <a:ea typeface="+mn-ea"/>
              <a:cs typeface="+mn-cs"/>
            </a:rPr>
            <a:t>saimn</a:t>
          </a:r>
          <a:r>
            <a:rPr lang="lv-LV" sz="1500" kern="1200" dirty="0">
              <a:solidFill>
                <a:sysClr val="windowText" lastClr="000000"/>
              </a:solidFill>
              <a:latin typeface="Calibri"/>
              <a:ea typeface="+mn-ea"/>
              <a:cs typeface="+mn-cs"/>
            </a:rPr>
            <a:t>. gadā (jau iesniegti pārskati VID EDS). </a:t>
          </a:r>
          <a:endParaRPr lang="lv-LV" sz="1500" b="1" kern="1200" dirty="0">
            <a:solidFill>
              <a:sysClr val="windowText" lastClr="000000"/>
            </a:solidFill>
            <a:latin typeface="Calibri"/>
            <a:ea typeface="+mn-ea"/>
            <a:cs typeface="+mn-cs"/>
          </a:endParaRPr>
        </a:p>
      </dsp:txBody>
      <dsp:txXfrm rot="-5400000">
        <a:off x="575827" y="5073676"/>
        <a:ext cx="9774040" cy="1300185"/>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Virsraksta slaid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DA2D5216-1D0B-32E9-5F78-1D56788C1208}"/>
              </a:ext>
            </a:extLst>
          </p:cNvPr>
          <p:cNvSpPr>
            <a:spLocks noGrp="1"/>
          </p:cNvSpPr>
          <p:nvPr>
            <p:ph type="ctrTitle"/>
          </p:nvPr>
        </p:nvSpPr>
        <p:spPr>
          <a:xfrm>
            <a:off x="1524000" y="1122363"/>
            <a:ext cx="9144000" cy="2387600"/>
          </a:xfrm>
        </p:spPr>
        <p:txBody>
          <a:bodyPr anchor="b"/>
          <a:lstStyle>
            <a:lvl1pPr algn="ctr">
              <a:defRPr sz="6000"/>
            </a:lvl1pPr>
          </a:lstStyle>
          <a:p>
            <a:r>
              <a:rPr lang="lv-LV"/>
              <a:t>Rediģēt šablona virsraksta stilu</a:t>
            </a:r>
          </a:p>
        </p:txBody>
      </p:sp>
      <p:sp>
        <p:nvSpPr>
          <p:cNvPr id="3" name="Apakšvirsraksts 2">
            <a:extLst>
              <a:ext uri="{FF2B5EF4-FFF2-40B4-BE49-F238E27FC236}">
                <a16:creationId xmlns:a16="http://schemas.microsoft.com/office/drawing/2014/main" id="{EF11696F-C7FB-57D8-1944-BE3C3122EC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v-LV"/>
              <a:t>Noklikšķiniet, lai rediģētu šablona apakšvirsraksta stilu</a:t>
            </a:r>
          </a:p>
        </p:txBody>
      </p:sp>
      <p:sp>
        <p:nvSpPr>
          <p:cNvPr id="4" name="Datuma vietturis 3">
            <a:extLst>
              <a:ext uri="{FF2B5EF4-FFF2-40B4-BE49-F238E27FC236}">
                <a16:creationId xmlns:a16="http://schemas.microsoft.com/office/drawing/2014/main" id="{3AFE1544-6FD6-748D-BFDA-CBD0773BB61D}"/>
              </a:ext>
            </a:extLst>
          </p:cNvPr>
          <p:cNvSpPr>
            <a:spLocks noGrp="1"/>
          </p:cNvSpPr>
          <p:nvPr>
            <p:ph type="dt" sz="half" idx="10"/>
          </p:nvPr>
        </p:nvSpPr>
        <p:spPr/>
        <p:txBody>
          <a:bodyPr/>
          <a:lstStyle/>
          <a:p>
            <a:fld id="{E8CA38C2-7FD7-402D-BD79-C11C06C6D96E}" type="datetimeFigureOut">
              <a:rPr lang="lv-LV" smtClean="0"/>
              <a:t>12.11.2024</a:t>
            </a:fld>
            <a:endParaRPr lang="lv-LV"/>
          </a:p>
        </p:txBody>
      </p:sp>
      <p:sp>
        <p:nvSpPr>
          <p:cNvPr id="5" name="Kājenes vietturis 4">
            <a:extLst>
              <a:ext uri="{FF2B5EF4-FFF2-40B4-BE49-F238E27FC236}">
                <a16:creationId xmlns:a16="http://schemas.microsoft.com/office/drawing/2014/main" id="{5CDD9123-E942-E353-1B1C-983021E8505C}"/>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E2D56F02-0F38-6F40-3548-3F964E75A686}"/>
              </a:ext>
            </a:extLst>
          </p:cNvPr>
          <p:cNvSpPr>
            <a:spLocks noGrp="1"/>
          </p:cNvSpPr>
          <p:nvPr>
            <p:ph type="sldNum" sz="quarter" idx="12"/>
          </p:nvPr>
        </p:nvSpPr>
        <p:spPr/>
        <p:txBody>
          <a:bodyPr/>
          <a:lstStyle/>
          <a:p>
            <a:fld id="{A6162FCE-237F-4B4E-83FF-7255ADCE8CB7}" type="slidenum">
              <a:rPr lang="lv-LV" smtClean="0"/>
              <a:t>‹#›</a:t>
            </a:fld>
            <a:endParaRPr lang="lv-LV"/>
          </a:p>
        </p:txBody>
      </p:sp>
    </p:spTree>
    <p:extLst>
      <p:ext uri="{BB962C8B-B14F-4D97-AF65-F5344CB8AC3E}">
        <p14:creationId xmlns:p14="http://schemas.microsoft.com/office/powerpoint/2010/main" val="32034957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Virsraksts un satur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94D99C3E-1961-9ED3-303D-708ED8F6EA1F}"/>
              </a:ext>
            </a:extLst>
          </p:cNvPr>
          <p:cNvSpPr>
            <a:spLocks noGrp="1"/>
          </p:cNvSpPr>
          <p:nvPr>
            <p:ph type="title"/>
          </p:nvPr>
        </p:nvSpPr>
        <p:spPr/>
        <p:txBody>
          <a:bodyPr/>
          <a:lstStyle/>
          <a:p>
            <a:r>
              <a:rPr lang="lv-LV"/>
              <a:t>Rediģēt šablona virsraksta stilu</a:t>
            </a:r>
          </a:p>
        </p:txBody>
      </p:sp>
      <p:sp>
        <p:nvSpPr>
          <p:cNvPr id="3" name="Satura vietturis 2">
            <a:extLst>
              <a:ext uri="{FF2B5EF4-FFF2-40B4-BE49-F238E27FC236}">
                <a16:creationId xmlns:a16="http://schemas.microsoft.com/office/drawing/2014/main" id="{16E65C8B-7F2E-DC3E-8441-82688654DBA6}"/>
              </a:ext>
            </a:extLst>
          </p:cNvPr>
          <p:cNvSpPr>
            <a:spLocks noGrp="1"/>
          </p:cNvSpPr>
          <p:nvPr>
            <p:ph idx="1"/>
          </p:nvPr>
        </p:nvSpPr>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80FCE070-3FF0-4D14-F1F2-B97E5CE168B0}"/>
              </a:ext>
            </a:extLst>
          </p:cNvPr>
          <p:cNvSpPr>
            <a:spLocks noGrp="1"/>
          </p:cNvSpPr>
          <p:nvPr>
            <p:ph type="dt" sz="half" idx="10"/>
          </p:nvPr>
        </p:nvSpPr>
        <p:spPr/>
        <p:txBody>
          <a:bodyPr/>
          <a:lstStyle/>
          <a:p>
            <a:fld id="{E8CA38C2-7FD7-402D-BD79-C11C06C6D96E}" type="datetimeFigureOut">
              <a:rPr lang="lv-LV" smtClean="0"/>
              <a:t>12.11.2024</a:t>
            </a:fld>
            <a:endParaRPr lang="lv-LV"/>
          </a:p>
        </p:txBody>
      </p:sp>
      <p:sp>
        <p:nvSpPr>
          <p:cNvPr id="5" name="Kājenes vietturis 4">
            <a:extLst>
              <a:ext uri="{FF2B5EF4-FFF2-40B4-BE49-F238E27FC236}">
                <a16:creationId xmlns:a16="http://schemas.microsoft.com/office/drawing/2014/main" id="{7DC7D776-AD84-A779-89D3-FF41A3A505F1}"/>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7E1BE214-FBCB-9168-E765-359A460EA697}"/>
              </a:ext>
            </a:extLst>
          </p:cNvPr>
          <p:cNvSpPr>
            <a:spLocks noGrp="1"/>
          </p:cNvSpPr>
          <p:nvPr>
            <p:ph type="sldNum" sz="quarter" idx="12"/>
          </p:nvPr>
        </p:nvSpPr>
        <p:spPr/>
        <p:txBody>
          <a:bodyPr/>
          <a:lstStyle/>
          <a:p>
            <a:fld id="{A6162FCE-237F-4B4E-83FF-7255ADCE8CB7}" type="slidenum">
              <a:rPr lang="lv-LV" smtClean="0"/>
              <a:t>‹#›</a:t>
            </a:fld>
            <a:endParaRPr lang="lv-LV"/>
          </a:p>
        </p:txBody>
      </p:sp>
    </p:spTree>
    <p:extLst>
      <p:ext uri="{BB962C8B-B14F-4D97-AF65-F5344CB8AC3E}">
        <p14:creationId xmlns:p14="http://schemas.microsoft.com/office/powerpoint/2010/main" val="1598787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adaļas galvene">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0249E288-1493-AB63-72B6-EB3911F90B72}"/>
              </a:ext>
            </a:extLst>
          </p:cNvPr>
          <p:cNvSpPr>
            <a:spLocks noGrp="1"/>
          </p:cNvSpPr>
          <p:nvPr>
            <p:ph type="title"/>
          </p:nvPr>
        </p:nvSpPr>
        <p:spPr>
          <a:xfrm>
            <a:off x="831850" y="1709738"/>
            <a:ext cx="10515600" cy="2852737"/>
          </a:xfrm>
        </p:spPr>
        <p:txBody>
          <a:bodyPr anchor="b"/>
          <a:lstStyle>
            <a:lvl1pPr>
              <a:defRPr sz="6000"/>
            </a:lvl1pPr>
          </a:lstStyle>
          <a:p>
            <a:r>
              <a:rPr lang="lv-LV"/>
              <a:t>Rediģēt šablona virsraksta stilu</a:t>
            </a:r>
          </a:p>
        </p:txBody>
      </p:sp>
      <p:sp>
        <p:nvSpPr>
          <p:cNvPr id="3" name="Teksta vietturis 2">
            <a:extLst>
              <a:ext uri="{FF2B5EF4-FFF2-40B4-BE49-F238E27FC236}">
                <a16:creationId xmlns:a16="http://schemas.microsoft.com/office/drawing/2014/main" id="{63758897-90A8-45FE-C458-DF690D0F46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v-LV"/>
              <a:t>Noklikšķiniet, lai rediģētu šablona teksta stilus</a:t>
            </a:r>
          </a:p>
        </p:txBody>
      </p:sp>
      <p:sp>
        <p:nvSpPr>
          <p:cNvPr id="4" name="Datuma vietturis 3">
            <a:extLst>
              <a:ext uri="{FF2B5EF4-FFF2-40B4-BE49-F238E27FC236}">
                <a16:creationId xmlns:a16="http://schemas.microsoft.com/office/drawing/2014/main" id="{F8E8F6ED-1DD3-686E-298F-D343B3D5FEF2}"/>
              </a:ext>
            </a:extLst>
          </p:cNvPr>
          <p:cNvSpPr>
            <a:spLocks noGrp="1"/>
          </p:cNvSpPr>
          <p:nvPr>
            <p:ph type="dt" sz="half" idx="10"/>
          </p:nvPr>
        </p:nvSpPr>
        <p:spPr/>
        <p:txBody>
          <a:bodyPr/>
          <a:lstStyle/>
          <a:p>
            <a:fld id="{E8CA38C2-7FD7-402D-BD79-C11C06C6D96E}" type="datetimeFigureOut">
              <a:rPr lang="lv-LV" smtClean="0"/>
              <a:t>12.11.2024</a:t>
            </a:fld>
            <a:endParaRPr lang="lv-LV"/>
          </a:p>
        </p:txBody>
      </p:sp>
      <p:sp>
        <p:nvSpPr>
          <p:cNvPr id="5" name="Kājenes vietturis 4">
            <a:extLst>
              <a:ext uri="{FF2B5EF4-FFF2-40B4-BE49-F238E27FC236}">
                <a16:creationId xmlns:a16="http://schemas.microsoft.com/office/drawing/2014/main" id="{409CD565-D557-224D-49A0-1A608237C580}"/>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7DB021EA-B027-082F-6C7C-DCFFE8463A2F}"/>
              </a:ext>
            </a:extLst>
          </p:cNvPr>
          <p:cNvSpPr>
            <a:spLocks noGrp="1"/>
          </p:cNvSpPr>
          <p:nvPr>
            <p:ph type="sldNum" sz="quarter" idx="12"/>
          </p:nvPr>
        </p:nvSpPr>
        <p:spPr/>
        <p:txBody>
          <a:bodyPr/>
          <a:lstStyle/>
          <a:p>
            <a:fld id="{A6162FCE-237F-4B4E-83FF-7255ADCE8CB7}" type="slidenum">
              <a:rPr lang="lv-LV" smtClean="0"/>
              <a:t>‹#›</a:t>
            </a:fld>
            <a:endParaRPr lang="lv-LV"/>
          </a:p>
        </p:txBody>
      </p:sp>
    </p:spTree>
    <p:extLst>
      <p:ext uri="{BB962C8B-B14F-4D97-AF65-F5344CB8AC3E}">
        <p14:creationId xmlns:p14="http://schemas.microsoft.com/office/powerpoint/2010/main" val="3774479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ivi satura bloki">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9C07B5EA-3855-A598-4FA6-C3D15AE97081}"/>
              </a:ext>
            </a:extLst>
          </p:cNvPr>
          <p:cNvSpPr>
            <a:spLocks noGrp="1"/>
          </p:cNvSpPr>
          <p:nvPr>
            <p:ph type="title"/>
          </p:nvPr>
        </p:nvSpPr>
        <p:spPr/>
        <p:txBody>
          <a:bodyPr/>
          <a:lstStyle/>
          <a:p>
            <a:r>
              <a:rPr lang="lv-LV"/>
              <a:t>Rediģēt šablona virsraksta stilu</a:t>
            </a:r>
          </a:p>
        </p:txBody>
      </p:sp>
      <p:sp>
        <p:nvSpPr>
          <p:cNvPr id="3" name="Satura vietturis 2">
            <a:extLst>
              <a:ext uri="{FF2B5EF4-FFF2-40B4-BE49-F238E27FC236}">
                <a16:creationId xmlns:a16="http://schemas.microsoft.com/office/drawing/2014/main" id="{E98ACDD5-B991-BDEE-7BBE-93EDAB059630}"/>
              </a:ext>
            </a:extLst>
          </p:cNvPr>
          <p:cNvSpPr>
            <a:spLocks noGrp="1"/>
          </p:cNvSpPr>
          <p:nvPr>
            <p:ph sz="half" idx="1"/>
          </p:nvPr>
        </p:nvSpPr>
        <p:spPr>
          <a:xfrm>
            <a:off x="838200" y="1825625"/>
            <a:ext cx="5181600" cy="435133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Satura vietturis 3">
            <a:extLst>
              <a:ext uri="{FF2B5EF4-FFF2-40B4-BE49-F238E27FC236}">
                <a16:creationId xmlns:a16="http://schemas.microsoft.com/office/drawing/2014/main" id="{9843AC32-BA6D-B17D-4435-A299164AB00F}"/>
              </a:ext>
            </a:extLst>
          </p:cNvPr>
          <p:cNvSpPr>
            <a:spLocks noGrp="1"/>
          </p:cNvSpPr>
          <p:nvPr>
            <p:ph sz="half" idx="2"/>
          </p:nvPr>
        </p:nvSpPr>
        <p:spPr>
          <a:xfrm>
            <a:off x="6172200" y="1825625"/>
            <a:ext cx="5181600" cy="435133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5" name="Datuma vietturis 4">
            <a:extLst>
              <a:ext uri="{FF2B5EF4-FFF2-40B4-BE49-F238E27FC236}">
                <a16:creationId xmlns:a16="http://schemas.microsoft.com/office/drawing/2014/main" id="{8B56D343-7DC0-33D6-C4F7-A2547D0308AD}"/>
              </a:ext>
            </a:extLst>
          </p:cNvPr>
          <p:cNvSpPr>
            <a:spLocks noGrp="1"/>
          </p:cNvSpPr>
          <p:nvPr>
            <p:ph type="dt" sz="half" idx="10"/>
          </p:nvPr>
        </p:nvSpPr>
        <p:spPr/>
        <p:txBody>
          <a:bodyPr/>
          <a:lstStyle/>
          <a:p>
            <a:fld id="{E8CA38C2-7FD7-402D-BD79-C11C06C6D96E}" type="datetimeFigureOut">
              <a:rPr lang="lv-LV" smtClean="0"/>
              <a:t>12.11.2024</a:t>
            </a:fld>
            <a:endParaRPr lang="lv-LV"/>
          </a:p>
        </p:txBody>
      </p:sp>
      <p:sp>
        <p:nvSpPr>
          <p:cNvPr id="6" name="Kājenes vietturis 5">
            <a:extLst>
              <a:ext uri="{FF2B5EF4-FFF2-40B4-BE49-F238E27FC236}">
                <a16:creationId xmlns:a16="http://schemas.microsoft.com/office/drawing/2014/main" id="{EB23FE2C-751D-93D5-85D9-C94CAB463456}"/>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29F34101-E196-B0EC-9993-47C0397DB1EB}"/>
              </a:ext>
            </a:extLst>
          </p:cNvPr>
          <p:cNvSpPr>
            <a:spLocks noGrp="1"/>
          </p:cNvSpPr>
          <p:nvPr>
            <p:ph type="sldNum" sz="quarter" idx="12"/>
          </p:nvPr>
        </p:nvSpPr>
        <p:spPr/>
        <p:txBody>
          <a:bodyPr/>
          <a:lstStyle/>
          <a:p>
            <a:fld id="{A6162FCE-237F-4B4E-83FF-7255ADCE8CB7}" type="slidenum">
              <a:rPr lang="lv-LV" smtClean="0"/>
              <a:t>‹#›</a:t>
            </a:fld>
            <a:endParaRPr lang="lv-LV"/>
          </a:p>
        </p:txBody>
      </p:sp>
    </p:spTree>
    <p:extLst>
      <p:ext uri="{BB962C8B-B14F-4D97-AF65-F5344CB8AC3E}">
        <p14:creationId xmlns:p14="http://schemas.microsoft.com/office/powerpoint/2010/main" val="21974635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līdzinājum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D8B118B2-AF40-EC12-DF82-2B8ABC25A1F9}"/>
              </a:ext>
            </a:extLst>
          </p:cNvPr>
          <p:cNvSpPr>
            <a:spLocks noGrp="1"/>
          </p:cNvSpPr>
          <p:nvPr>
            <p:ph type="title"/>
          </p:nvPr>
        </p:nvSpPr>
        <p:spPr>
          <a:xfrm>
            <a:off x="839788" y="365125"/>
            <a:ext cx="10515600" cy="1325563"/>
          </a:xfrm>
        </p:spPr>
        <p:txBody>
          <a:bodyPr/>
          <a:lstStyle/>
          <a:p>
            <a:r>
              <a:rPr lang="lv-LV"/>
              <a:t>Rediģēt šablona virsraksta stilu</a:t>
            </a:r>
          </a:p>
        </p:txBody>
      </p:sp>
      <p:sp>
        <p:nvSpPr>
          <p:cNvPr id="3" name="Teksta vietturis 2">
            <a:extLst>
              <a:ext uri="{FF2B5EF4-FFF2-40B4-BE49-F238E27FC236}">
                <a16:creationId xmlns:a16="http://schemas.microsoft.com/office/drawing/2014/main" id="{0CEA1DEF-68A7-EF53-29B2-A41C3A86401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Noklikšķiniet, lai rediģētu šablona teksta stilus</a:t>
            </a:r>
          </a:p>
        </p:txBody>
      </p:sp>
      <p:sp>
        <p:nvSpPr>
          <p:cNvPr id="4" name="Satura vietturis 3">
            <a:extLst>
              <a:ext uri="{FF2B5EF4-FFF2-40B4-BE49-F238E27FC236}">
                <a16:creationId xmlns:a16="http://schemas.microsoft.com/office/drawing/2014/main" id="{50DDBE7E-8E47-99BC-A7FD-210910CD5BA1}"/>
              </a:ext>
            </a:extLst>
          </p:cNvPr>
          <p:cNvSpPr>
            <a:spLocks noGrp="1"/>
          </p:cNvSpPr>
          <p:nvPr>
            <p:ph sz="half" idx="2"/>
          </p:nvPr>
        </p:nvSpPr>
        <p:spPr>
          <a:xfrm>
            <a:off x="839788" y="2505075"/>
            <a:ext cx="5157787" cy="368458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5" name="Teksta vietturis 4">
            <a:extLst>
              <a:ext uri="{FF2B5EF4-FFF2-40B4-BE49-F238E27FC236}">
                <a16:creationId xmlns:a16="http://schemas.microsoft.com/office/drawing/2014/main" id="{DBDC654B-5287-2A5B-D8FF-1B0FF4AB9B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Noklikšķiniet, lai rediģētu šablona teksta stilus</a:t>
            </a:r>
          </a:p>
        </p:txBody>
      </p:sp>
      <p:sp>
        <p:nvSpPr>
          <p:cNvPr id="6" name="Satura vietturis 5">
            <a:extLst>
              <a:ext uri="{FF2B5EF4-FFF2-40B4-BE49-F238E27FC236}">
                <a16:creationId xmlns:a16="http://schemas.microsoft.com/office/drawing/2014/main" id="{4EC90076-E255-E7FD-6C2F-177D3630C013}"/>
              </a:ext>
            </a:extLst>
          </p:cNvPr>
          <p:cNvSpPr>
            <a:spLocks noGrp="1"/>
          </p:cNvSpPr>
          <p:nvPr>
            <p:ph sz="quarter" idx="4"/>
          </p:nvPr>
        </p:nvSpPr>
        <p:spPr>
          <a:xfrm>
            <a:off x="6172200" y="2505075"/>
            <a:ext cx="5183188" cy="368458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7" name="Datuma vietturis 6">
            <a:extLst>
              <a:ext uri="{FF2B5EF4-FFF2-40B4-BE49-F238E27FC236}">
                <a16:creationId xmlns:a16="http://schemas.microsoft.com/office/drawing/2014/main" id="{3454FE43-9A82-1E35-FBAE-57BEE55DA0CD}"/>
              </a:ext>
            </a:extLst>
          </p:cNvPr>
          <p:cNvSpPr>
            <a:spLocks noGrp="1"/>
          </p:cNvSpPr>
          <p:nvPr>
            <p:ph type="dt" sz="half" idx="10"/>
          </p:nvPr>
        </p:nvSpPr>
        <p:spPr/>
        <p:txBody>
          <a:bodyPr/>
          <a:lstStyle/>
          <a:p>
            <a:fld id="{E8CA38C2-7FD7-402D-BD79-C11C06C6D96E}" type="datetimeFigureOut">
              <a:rPr lang="lv-LV" smtClean="0"/>
              <a:t>12.11.2024</a:t>
            </a:fld>
            <a:endParaRPr lang="lv-LV"/>
          </a:p>
        </p:txBody>
      </p:sp>
      <p:sp>
        <p:nvSpPr>
          <p:cNvPr id="8" name="Kājenes vietturis 7">
            <a:extLst>
              <a:ext uri="{FF2B5EF4-FFF2-40B4-BE49-F238E27FC236}">
                <a16:creationId xmlns:a16="http://schemas.microsoft.com/office/drawing/2014/main" id="{827313F7-9890-79A2-41FF-FBC719B9B69E}"/>
              </a:ext>
            </a:extLst>
          </p:cNvPr>
          <p:cNvSpPr>
            <a:spLocks noGrp="1"/>
          </p:cNvSpPr>
          <p:nvPr>
            <p:ph type="ftr" sz="quarter" idx="11"/>
          </p:nvPr>
        </p:nvSpPr>
        <p:spPr/>
        <p:txBody>
          <a:bodyPr/>
          <a:lstStyle/>
          <a:p>
            <a:endParaRPr lang="lv-LV"/>
          </a:p>
        </p:txBody>
      </p:sp>
      <p:sp>
        <p:nvSpPr>
          <p:cNvPr id="9" name="Slaida numura vietturis 8">
            <a:extLst>
              <a:ext uri="{FF2B5EF4-FFF2-40B4-BE49-F238E27FC236}">
                <a16:creationId xmlns:a16="http://schemas.microsoft.com/office/drawing/2014/main" id="{6662AE0B-6AEA-2DD5-2C0B-61AD127ECAC3}"/>
              </a:ext>
            </a:extLst>
          </p:cNvPr>
          <p:cNvSpPr>
            <a:spLocks noGrp="1"/>
          </p:cNvSpPr>
          <p:nvPr>
            <p:ph type="sldNum" sz="quarter" idx="12"/>
          </p:nvPr>
        </p:nvSpPr>
        <p:spPr/>
        <p:txBody>
          <a:bodyPr/>
          <a:lstStyle/>
          <a:p>
            <a:fld id="{A6162FCE-237F-4B4E-83FF-7255ADCE8CB7}" type="slidenum">
              <a:rPr lang="lv-LV" smtClean="0"/>
              <a:t>‹#›</a:t>
            </a:fld>
            <a:endParaRPr lang="lv-LV"/>
          </a:p>
        </p:txBody>
      </p:sp>
    </p:spTree>
    <p:extLst>
      <p:ext uri="{BB962C8B-B14F-4D97-AF65-F5344CB8AC3E}">
        <p14:creationId xmlns:p14="http://schemas.microsoft.com/office/powerpoint/2010/main" val="2587485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ai virsrakst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8346FAB1-BDC5-6895-C8A6-DF3E2552EFF0}"/>
              </a:ext>
            </a:extLst>
          </p:cNvPr>
          <p:cNvSpPr>
            <a:spLocks noGrp="1"/>
          </p:cNvSpPr>
          <p:nvPr>
            <p:ph type="title"/>
          </p:nvPr>
        </p:nvSpPr>
        <p:spPr/>
        <p:txBody>
          <a:bodyPr/>
          <a:lstStyle/>
          <a:p>
            <a:r>
              <a:rPr lang="lv-LV"/>
              <a:t>Rediģēt šablona virsraksta stilu</a:t>
            </a:r>
          </a:p>
        </p:txBody>
      </p:sp>
      <p:sp>
        <p:nvSpPr>
          <p:cNvPr id="3" name="Datuma vietturis 2">
            <a:extLst>
              <a:ext uri="{FF2B5EF4-FFF2-40B4-BE49-F238E27FC236}">
                <a16:creationId xmlns:a16="http://schemas.microsoft.com/office/drawing/2014/main" id="{9DC86B02-5384-51DB-A587-E474627545B2}"/>
              </a:ext>
            </a:extLst>
          </p:cNvPr>
          <p:cNvSpPr>
            <a:spLocks noGrp="1"/>
          </p:cNvSpPr>
          <p:nvPr>
            <p:ph type="dt" sz="half" idx="10"/>
          </p:nvPr>
        </p:nvSpPr>
        <p:spPr/>
        <p:txBody>
          <a:bodyPr/>
          <a:lstStyle/>
          <a:p>
            <a:fld id="{E8CA38C2-7FD7-402D-BD79-C11C06C6D96E}" type="datetimeFigureOut">
              <a:rPr lang="lv-LV" smtClean="0"/>
              <a:t>12.11.2024</a:t>
            </a:fld>
            <a:endParaRPr lang="lv-LV"/>
          </a:p>
        </p:txBody>
      </p:sp>
      <p:sp>
        <p:nvSpPr>
          <p:cNvPr id="4" name="Kājenes vietturis 3">
            <a:extLst>
              <a:ext uri="{FF2B5EF4-FFF2-40B4-BE49-F238E27FC236}">
                <a16:creationId xmlns:a16="http://schemas.microsoft.com/office/drawing/2014/main" id="{37C21AFE-74B1-6C49-9D8B-62BE5830EB06}"/>
              </a:ext>
            </a:extLst>
          </p:cNvPr>
          <p:cNvSpPr>
            <a:spLocks noGrp="1"/>
          </p:cNvSpPr>
          <p:nvPr>
            <p:ph type="ftr" sz="quarter" idx="11"/>
          </p:nvPr>
        </p:nvSpPr>
        <p:spPr/>
        <p:txBody>
          <a:bodyPr/>
          <a:lstStyle/>
          <a:p>
            <a:endParaRPr lang="lv-LV"/>
          </a:p>
        </p:txBody>
      </p:sp>
      <p:sp>
        <p:nvSpPr>
          <p:cNvPr id="5" name="Slaida numura vietturis 4">
            <a:extLst>
              <a:ext uri="{FF2B5EF4-FFF2-40B4-BE49-F238E27FC236}">
                <a16:creationId xmlns:a16="http://schemas.microsoft.com/office/drawing/2014/main" id="{57F0AA3F-F0A2-8D97-260E-7F7475250D20}"/>
              </a:ext>
            </a:extLst>
          </p:cNvPr>
          <p:cNvSpPr>
            <a:spLocks noGrp="1"/>
          </p:cNvSpPr>
          <p:nvPr>
            <p:ph type="sldNum" sz="quarter" idx="12"/>
          </p:nvPr>
        </p:nvSpPr>
        <p:spPr/>
        <p:txBody>
          <a:bodyPr/>
          <a:lstStyle/>
          <a:p>
            <a:fld id="{A6162FCE-237F-4B4E-83FF-7255ADCE8CB7}" type="slidenum">
              <a:rPr lang="lv-LV" smtClean="0"/>
              <a:t>‹#›</a:t>
            </a:fld>
            <a:endParaRPr lang="lv-LV"/>
          </a:p>
        </p:txBody>
      </p:sp>
    </p:spTree>
    <p:extLst>
      <p:ext uri="{BB962C8B-B14F-4D97-AF65-F5344CB8AC3E}">
        <p14:creationId xmlns:p14="http://schemas.microsoft.com/office/powerpoint/2010/main" val="991886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kšs">
    <p:spTree>
      <p:nvGrpSpPr>
        <p:cNvPr id="1" name=""/>
        <p:cNvGrpSpPr/>
        <p:nvPr/>
      </p:nvGrpSpPr>
      <p:grpSpPr>
        <a:xfrm>
          <a:off x="0" y="0"/>
          <a:ext cx="0" cy="0"/>
          <a:chOff x="0" y="0"/>
          <a:chExt cx="0" cy="0"/>
        </a:xfrm>
      </p:grpSpPr>
      <p:sp>
        <p:nvSpPr>
          <p:cNvPr id="2" name="Datuma vietturis 1">
            <a:extLst>
              <a:ext uri="{FF2B5EF4-FFF2-40B4-BE49-F238E27FC236}">
                <a16:creationId xmlns:a16="http://schemas.microsoft.com/office/drawing/2014/main" id="{823E0318-E707-B5F1-4483-979F546B65A3}"/>
              </a:ext>
            </a:extLst>
          </p:cNvPr>
          <p:cNvSpPr>
            <a:spLocks noGrp="1"/>
          </p:cNvSpPr>
          <p:nvPr>
            <p:ph type="dt" sz="half" idx="10"/>
          </p:nvPr>
        </p:nvSpPr>
        <p:spPr/>
        <p:txBody>
          <a:bodyPr/>
          <a:lstStyle/>
          <a:p>
            <a:fld id="{E8CA38C2-7FD7-402D-BD79-C11C06C6D96E}" type="datetimeFigureOut">
              <a:rPr lang="lv-LV" smtClean="0"/>
              <a:t>12.11.2024</a:t>
            </a:fld>
            <a:endParaRPr lang="lv-LV"/>
          </a:p>
        </p:txBody>
      </p:sp>
      <p:sp>
        <p:nvSpPr>
          <p:cNvPr id="3" name="Kājenes vietturis 2">
            <a:extLst>
              <a:ext uri="{FF2B5EF4-FFF2-40B4-BE49-F238E27FC236}">
                <a16:creationId xmlns:a16="http://schemas.microsoft.com/office/drawing/2014/main" id="{390B798D-A3A2-739A-2852-D63CCD234E5B}"/>
              </a:ext>
            </a:extLst>
          </p:cNvPr>
          <p:cNvSpPr>
            <a:spLocks noGrp="1"/>
          </p:cNvSpPr>
          <p:nvPr>
            <p:ph type="ftr" sz="quarter" idx="11"/>
          </p:nvPr>
        </p:nvSpPr>
        <p:spPr/>
        <p:txBody>
          <a:bodyPr/>
          <a:lstStyle/>
          <a:p>
            <a:endParaRPr lang="lv-LV"/>
          </a:p>
        </p:txBody>
      </p:sp>
      <p:sp>
        <p:nvSpPr>
          <p:cNvPr id="4" name="Slaida numura vietturis 3">
            <a:extLst>
              <a:ext uri="{FF2B5EF4-FFF2-40B4-BE49-F238E27FC236}">
                <a16:creationId xmlns:a16="http://schemas.microsoft.com/office/drawing/2014/main" id="{F5441D0E-F24C-A885-DC26-5F9133BAC1D8}"/>
              </a:ext>
            </a:extLst>
          </p:cNvPr>
          <p:cNvSpPr>
            <a:spLocks noGrp="1"/>
          </p:cNvSpPr>
          <p:nvPr>
            <p:ph type="sldNum" sz="quarter" idx="12"/>
          </p:nvPr>
        </p:nvSpPr>
        <p:spPr/>
        <p:txBody>
          <a:bodyPr/>
          <a:lstStyle/>
          <a:p>
            <a:fld id="{A6162FCE-237F-4B4E-83FF-7255ADCE8CB7}" type="slidenum">
              <a:rPr lang="lv-LV" smtClean="0"/>
              <a:t>‹#›</a:t>
            </a:fld>
            <a:endParaRPr lang="lv-LV"/>
          </a:p>
        </p:txBody>
      </p:sp>
    </p:spTree>
    <p:extLst>
      <p:ext uri="{BB962C8B-B14F-4D97-AF65-F5344CB8AC3E}">
        <p14:creationId xmlns:p14="http://schemas.microsoft.com/office/powerpoint/2010/main" val="3146134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turs ar parakstu">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C1B8F9DB-62A2-3C5A-1C8B-F0DAD5B44F68}"/>
              </a:ext>
            </a:extLst>
          </p:cNvPr>
          <p:cNvSpPr>
            <a:spLocks noGrp="1"/>
          </p:cNvSpPr>
          <p:nvPr>
            <p:ph type="title"/>
          </p:nvPr>
        </p:nvSpPr>
        <p:spPr>
          <a:xfrm>
            <a:off x="839788" y="457200"/>
            <a:ext cx="3932237" cy="1600200"/>
          </a:xfrm>
        </p:spPr>
        <p:txBody>
          <a:bodyPr anchor="b"/>
          <a:lstStyle>
            <a:lvl1pPr>
              <a:defRPr sz="3200"/>
            </a:lvl1pPr>
          </a:lstStyle>
          <a:p>
            <a:r>
              <a:rPr lang="lv-LV"/>
              <a:t>Rediģēt šablona virsraksta stilu</a:t>
            </a:r>
          </a:p>
        </p:txBody>
      </p:sp>
      <p:sp>
        <p:nvSpPr>
          <p:cNvPr id="3" name="Satura vietturis 2">
            <a:extLst>
              <a:ext uri="{FF2B5EF4-FFF2-40B4-BE49-F238E27FC236}">
                <a16:creationId xmlns:a16="http://schemas.microsoft.com/office/drawing/2014/main" id="{72169879-9CE1-00C0-412A-EA19DA166B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Teksta vietturis 3">
            <a:extLst>
              <a:ext uri="{FF2B5EF4-FFF2-40B4-BE49-F238E27FC236}">
                <a16:creationId xmlns:a16="http://schemas.microsoft.com/office/drawing/2014/main" id="{5997C52A-9DDD-0AD1-B6FF-CE71E22CA1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Noklikšķiniet, lai rediģētu šablona teksta stilus</a:t>
            </a:r>
          </a:p>
        </p:txBody>
      </p:sp>
      <p:sp>
        <p:nvSpPr>
          <p:cNvPr id="5" name="Datuma vietturis 4">
            <a:extLst>
              <a:ext uri="{FF2B5EF4-FFF2-40B4-BE49-F238E27FC236}">
                <a16:creationId xmlns:a16="http://schemas.microsoft.com/office/drawing/2014/main" id="{EE8CBF2B-4B81-DB0E-F863-2F491AED90B7}"/>
              </a:ext>
            </a:extLst>
          </p:cNvPr>
          <p:cNvSpPr>
            <a:spLocks noGrp="1"/>
          </p:cNvSpPr>
          <p:nvPr>
            <p:ph type="dt" sz="half" idx="10"/>
          </p:nvPr>
        </p:nvSpPr>
        <p:spPr/>
        <p:txBody>
          <a:bodyPr/>
          <a:lstStyle/>
          <a:p>
            <a:fld id="{E8CA38C2-7FD7-402D-BD79-C11C06C6D96E}" type="datetimeFigureOut">
              <a:rPr lang="lv-LV" smtClean="0"/>
              <a:t>12.11.2024</a:t>
            </a:fld>
            <a:endParaRPr lang="lv-LV"/>
          </a:p>
        </p:txBody>
      </p:sp>
      <p:sp>
        <p:nvSpPr>
          <p:cNvPr id="6" name="Kājenes vietturis 5">
            <a:extLst>
              <a:ext uri="{FF2B5EF4-FFF2-40B4-BE49-F238E27FC236}">
                <a16:creationId xmlns:a16="http://schemas.microsoft.com/office/drawing/2014/main" id="{D08D9462-2E24-0F96-4E38-F0E0C50FA168}"/>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7A55C23A-C0EA-F4BA-38A7-28A7DE07B3D2}"/>
              </a:ext>
            </a:extLst>
          </p:cNvPr>
          <p:cNvSpPr>
            <a:spLocks noGrp="1"/>
          </p:cNvSpPr>
          <p:nvPr>
            <p:ph type="sldNum" sz="quarter" idx="12"/>
          </p:nvPr>
        </p:nvSpPr>
        <p:spPr/>
        <p:txBody>
          <a:bodyPr/>
          <a:lstStyle/>
          <a:p>
            <a:fld id="{A6162FCE-237F-4B4E-83FF-7255ADCE8CB7}" type="slidenum">
              <a:rPr lang="lv-LV" smtClean="0"/>
              <a:t>‹#›</a:t>
            </a:fld>
            <a:endParaRPr lang="lv-LV"/>
          </a:p>
        </p:txBody>
      </p:sp>
    </p:spTree>
    <p:extLst>
      <p:ext uri="{BB962C8B-B14F-4D97-AF65-F5344CB8AC3E}">
        <p14:creationId xmlns:p14="http://schemas.microsoft.com/office/powerpoint/2010/main" val="42885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ttēls ar parakstu">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2FCEE87F-BA9C-1BC2-66BC-F2A98EDAC9BC}"/>
              </a:ext>
            </a:extLst>
          </p:cNvPr>
          <p:cNvSpPr>
            <a:spLocks noGrp="1"/>
          </p:cNvSpPr>
          <p:nvPr>
            <p:ph type="title"/>
          </p:nvPr>
        </p:nvSpPr>
        <p:spPr>
          <a:xfrm>
            <a:off x="839788" y="457200"/>
            <a:ext cx="3932237" cy="1600200"/>
          </a:xfrm>
        </p:spPr>
        <p:txBody>
          <a:bodyPr anchor="b"/>
          <a:lstStyle>
            <a:lvl1pPr>
              <a:defRPr sz="3200"/>
            </a:lvl1pPr>
          </a:lstStyle>
          <a:p>
            <a:r>
              <a:rPr lang="lv-LV"/>
              <a:t>Rediģēt šablona virsraksta stilu</a:t>
            </a:r>
          </a:p>
        </p:txBody>
      </p:sp>
      <p:sp>
        <p:nvSpPr>
          <p:cNvPr id="3" name="Attēla vietturis 2">
            <a:extLst>
              <a:ext uri="{FF2B5EF4-FFF2-40B4-BE49-F238E27FC236}">
                <a16:creationId xmlns:a16="http://schemas.microsoft.com/office/drawing/2014/main" id="{9237D17C-218B-5A41-F5FA-E4E6476311C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ksta vietturis 3">
            <a:extLst>
              <a:ext uri="{FF2B5EF4-FFF2-40B4-BE49-F238E27FC236}">
                <a16:creationId xmlns:a16="http://schemas.microsoft.com/office/drawing/2014/main" id="{932FE156-C988-7BF1-39F2-22327A08D5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Noklikšķiniet, lai rediģētu šablona teksta stilus</a:t>
            </a:r>
          </a:p>
        </p:txBody>
      </p:sp>
      <p:sp>
        <p:nvSpPr>
          <p:cNvPr id="5" name="Datuma vietturis 4">
            <a:extLst>
              <a:ext uri="{FF2B5EF4-FFF2-40B4-BE49-F238E27FC236}">
                <a16:creationId xmlns:a16="http://schemas.microsoft.com/office/drawing/2014/main" id="{5B841912-4192-EB43-0BD5-7731F2AECEF8}"/>
              </a:ext>
            </a:extLst>
          </p:cNvPr>
          <p:cNvSpPr>
            <a:spLocks noGrp="1"/>
          </p:cNvSpPr>
          <p:nvPr>
            <p:ph type="dt" sz="half" idx="10"/>
          </p:nvPr>
        </p:nvSpPr>
        <p:spPr/>
        <p:txBody>
          <a:bodyPr/>
          <a:lstStyle/>
          <a:p>
            <a:fld id="{E8CA38C2-7FD7-402D-BD79-C11C06C6D96E}" type="datetimeFigureOut">
              <a:rPr lang="lv-LV" smtClean="0"/>
              <a:t>12.11.2024</a:t>
            </a:fld>
            <a:endParaRPr lang="lv-LV"/>
          </a:p>
        </p:txBody>
      </p:sp>
      <p:sp>
        <p:nvSpPr>
          <p:cNvPr id="6" name="Kājenes vietturis 5">
            <a:extLst>
              <a:ext uri="{FF2B5EF4-FFF2-40B4-BE49-F238E27FC236}">
                <a16:creationId xmlns:a16="http://schemas.microsoft.com/office/drawing/2014/main" id="{9C68529B-E9EA-192D-9CB2-C86EAF38E8EF}"/>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40032C4E-C4EE-8341-4097-96C9A1990DB8}"/>
              </a:ext>
            </a:extLst>
          </p:cNvPr>
          <p:cNvSpPr>
            <a:spLocks noGrp="1"/>
          </p:cNvSpPr>
          <p:nvPr>
            <p:ph type="sldNum" sz="quarter" idx="12"/>
          </p:nvPr>
        </p:nvSpPr>
        <p:spPr/>
        <p:txBody>
          <a:bodyPr/>
          <a:lstStyle/>
          <a:p>
            <a:fld id="{A6162FCE-237F-4B4E-83FF-7255ADCE8CB7}" type="slidenum">
              <a:rPr lang="lv-LV" smtClean="0"/>
              <a:t>‹#›</a:t>
            </a:fld>
            <a:endParaRPr lang="lv-LV"/>
          </a:p>
        </p:txBody>
      </p:sp>
    </p:spTree>
    <p:extLst>
      <p:ext uri="{BB962C8B-B14F-4D97-AF65-F5344CB8AC3E}">
        <p14:creationId xmlns:p14="http://schemas.microsoft.com/office/powerpoint/2010/main" val="4188931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Virsraksts un vertikāls tekst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AB9EA85A-7D5F-7D64-6059-D0C8DFBA3FB3}"/>
              </a:ext>
            </a:extLst>
          </p:cNvPr>
          <p:cNvSpPr>
            <a:spLocks noGrp="1"/>
          </p:cNvSpPr>
          <p:nvPr>
            <p:ph type="title"/>
          </p:nvPr>
        </p:nvSpPr>
        <p:spPr/>
        <p:txBody>
          <a:bodyPr/>
          <a:lstStyle/>
          <a:p>
            <a:r>
              <a:rPr lang="lv-LV"/>
              <a:t>Rediģēt šablona virsraksta stilu</a:t>
            </a:r>
          </a:p>
        </p:txBody>
      </p:sp>
      <p:sp>
        <p:nvSpPr>
          <p:cNvPr id="3" name="Vertikāls teksta vietturis 2">
            <a:extLst>
              <a:ext uri="{FF2B5EF4-FFF2-40B4-BE49-F238E27FC236}">
                <a16:creationId xmlns:a16="http://schemas.microsoft.com/office/drawing/2014/main" id="{4FC1DE1F-7497-22E2-D1A8-A8903D33CD98}"/>
              </a:ext>
            </a:extLst>
          </p:cNvPr>
          <p:cNvSpPr>
            <a:spLocks noGrp="1"/>
          </p:cNvSpPr>
          <p:nvPr>
            <p:ph type="body" orient="vert" idx="1"/>
          </p:nvPr>
        </p:nvSpPr>
        <p:spPr/>
        <p:txBody>
          <a:bodyPr vert="eaVert"/>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E1A1249B-36DD-0F6C-C6F5-840DA61CCA25}"/>
              </a:ext>
            </a:extLst>
          </p:cNvPr>
          <p:cNvSpPr>
            <a:spLocks noGrp="1"/>
          </p:cNvSpPr>
          <p:nvPr>
            <p:ph type="dt" sz="half" idx="10"/>
          </p:nvPr>
        </p:nvSpPr>
        <p:spPr/>
        <p:txBody>
          <a:bodyPr/>
          <a:lstStyle/>
          <a:p>
            <a:fld id="{E8CA38C2-7FD7-402D-BD79-C11C06C6D96E}" type="datetimeFigureOut">
              <a:rPr lang="lv-LV" smtClean="0"/>
              <a:t>12.11.2024</a:t>
            </a:fld>
            <a:endParaRPr lang="lv-LV"/>
          </a:p>
        </p:txBody>
      </p:sp>
      <p:sp>
        <p:nvSpPr>
          <p:cNvPr id="5" name="Kājenes vietturis 4">
            <a:extLst>
              <a:ext uri="{FF2B5EF4-FFF2-40B4-BE49-F238E27FC236}">
                <a16:creationId xmlns:a16="http://schemas.microsoft.com/office/drawing/2014/main" id="{A629C35A-8BE3-719B-349D-4FD9E5F4F850}"/>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AE852450-AB23-CF21-FD41-8FA70200E6AD}"/>
              </a:ext>
            </a:extLst>
          </p:cNvPr>
          <p:cNvSpPr>
            <a:spLocks noGrp="1"/>
          </p:cNvSpPr>
          <p:nvPr>
            <p:ph type="sldNum" sz="quarter" idx="12"/>
          </p:nvPr>
        </p:nvSpPr>
        <p:spPr/>
        <p:txBody>
          <a:bodyPr/>
          <a:lstStyle/>
          <a:p>
            <a:fld id="{A6162FCE-237F-4B4E-83FF-7255ADCE8CB7}" type="slidenum">
              <a:rPr lang="lv-LV" smtClean="0"/>
              <a:t>‹#›</a:t>
            </a:fld>
            <a:endParaRPr lang="lv-LV"/>
          </a:p>
        </p:txBody>
      </p:sp>
    </p:spTree>
    <p:extLst>
      <p:ext uri="{BB962C8B-B14F-4D97-AF65-F5344CB8AC3E}">
        <p14:creationId xmlns:p14="http://schemas.microsoft.com/office/powerpoint/2010/main" val="4226781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āls virsraksts un teksts">
    <p:spTree>
      <p:nvGrpSpPr>
        <p:cNvPr id="1" name=""/>
        <p:cNvGrpSpPr/>
        <p:nvPr/>
      </p:nvGrpSpPr>
      <p:grpSpPr>
        <a:xfrm>
          <a:off x="0" y="0"/>
          <a:ext cx="0" cy="0"/>
          <a:chOff x="0" y="0"/>
          <a:chExt cx="0" cy="0"/>
        </a:xfrm>
      </p:grpSpPr>
      <p:sp>
        <p:nvSpPr>
          <p:cNvPr id="2" name="Vertikāls virsraksts 1">
            <a:extLst>
              <a:ext uri="{FF2B5EF4-FFF2-40B4-BE49-F238E27FC236}">
                <a16:creationId xmlns:a16="http://schemas.microsoft.com/office/drawing/2014/main" id="{A76C028D-551A-569E-BC23-CCF5F26D52CE}"/>
              </a:ext>
            </a:extLst>
          </p:cNvPr>
          <p:cNvSpPr>
            <a:spLocks noGrp="1"/>
          </p:cNvSpPr>
          <p:nvPr>
            <p:ph type="title" orient="vert"/>
          </p:nvPr>
        </p:nvSpPr>
        <p:spPr>
          <a:xfrm>
            <a:off x="8724900" y="365125"/>
            <a:ext cx="2628900" cy="5811838"/>
          </a:xfrm>
        </p:spPr>
        <p:txBody>
          <a:bodyPr vert="eaVert"/>
          <a:lstStyle/>
          <a:p>
            <a:r>
              <a:rPr lang="lv-LV"/>
              <a:t>Rediģēt šablona virsraksta stilu</a:t>
            </a:r>
          </a:p>
        </p:txBody>
      </p:sp>
      <p:sp>
        <p:nvSpPr>
          <p:cNvPr id="3" name="Vertikāls teksta vietturis 2">
            <a:extLst>
              <a:ext uri="{FF2B5EF4-FFF2-40B4-BE49-F238E27FC236}">
                <a16:creationId xmlns:a16="http://schemas.microsoft.com/office/drawing/2014/main" id="{63DB2572-E83A-2525-ECB7-F732CE16F321}"/>
              </a:ext>
            </a:extLst>
          </p:cNvPr>
          <p:cNvSpPr>
            <a:spLocks noGrp="1"/>
          </p:cNvSpPr>
          <p:nvPr>
            <p:ph type="body" orient="vert" idx="1"/>
          </p:nvPr>
        </p:nvSpPr>
        <p:spPr>
          <a:xfrm>
            <a:off x="838200" y="365125"/>
            <a:ext cx="7734300" cy="5811838"/>
          </a:xfrm>
        </p:spPr>
        <p:txBody>
          <a:bodyPr vert="eaVert"/>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269DE5BF-4F8A-B4D9-91F0-4CBFA60A54D8}"/>
              </a:ext>
            </a:extLst>
          </p:cNvPr>
          <p:cNvSpPr>
            <a:spLocks noGrp="1"/>
          </p:cNvSpPr>
          <p:nvPr>
            <p:ph type="dt" sz="half" idx="10"/>
          </p:nvPr>
        </p:nvSpPr>
        <p:spPr/>
        <p:txBody>
          <a:bodyPr/>
          <a:lstStyle/>
          <a:p>
            <a:fld id="{E8CA38C2-7FD7-402D-BD79-C11C06C6D96E}" type="datetimeFigureOut">
              <a:rPr lang="lv-LV" smtClean="0"/>
              <a:t>12.11.2024</a:t>
            </a:fld>
            <a:endParaRPr lang="lv-LV"/>
          </a:p>
        </p:txBody>
      </p:sp>
      <p:sp>
        <p:nvSpPr>
          <p:cNvPr id="5" name="Kājenes vietturis 4">
            <a:extLst>
              <a:ext uri="{FF2B5EF4-FFF2-40B4-BE49-F238E27FC236}">
                <a16:creationId xmlns:a16="http://schemas.microsoft.com/office/drawing/2014/main" id="{28B0AF58-C7E7-AC55-3161-49CD456C45E7}"/>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99AC089A-A725-1521-BE88-E6CF777497A2}"/>
              </a:ext>
            </a:extLst>
          </p:cNvPr>
          <p:cNvSpPr>
            <a:spLocks noGrp="1"/>
          </p:cNvSpPr>
          <p:nvPr>
            <p:ph type="sldNum" sz="quarter" idx="12"/>
          </p:nvPr>
        </p:nvSpPr>
        <p:spPr/>
        <p:txBody>
          <a:bodyPr/>
          <a:lstStyle/>
          <a:p>
            <a:fld id="{A6162FCE-237F-4B4E-83FF-7255ADCE8CB7}" type="slidenum">
              <a:rPr lang="lv-LV" smtClean="0"/>
              <a:t>‹#›</a:t>
            </a:fld>
            <a:endParaRPr lang="lv-LV"/>
          </a:p>
        </p:txBody>
      </p:sp>
    </p:spTree>
    <p:extLst>
      <p:ext uri="{BB962C8B-B14F-4D97-AF65-F5344CB8AC3E}">
        <p14:creationId xmlns:p14="http://schemas.microsoft.com/office/powerpoint/2010/main" val="23077761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C3C245E-8E1D-4B34-94A5-721EAE8182B1}" type="datetime1">
              <a:rPr lang="en-US" smtClean="0"/>
              <a:pPr/>
              <a:t>11/12/2024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81960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902B18-8B1A-41C5-9093-AAEAFBA4ED8F}" type="datetime1">
              <a:rPr lang="en-US" smtClean="0"/>
              <a:pPr/>
              <a:t>11/12/2024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765787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2942BD-6A30-4D7C-8289-6135F39103EE}" type="datetime1">
              <a:rPr lang="en-US" smtClean="0"/>
              <a:pPr/>
              <a:t>11/12/2024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255109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AB8CDAB-A14C-402E-BE52-149547B5BCFE}" type="datetime1">
              <a:rPr lang="en-US" smtClean="0"/>
              <a:pPr/>
              <a:t>11/12/2024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401119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B25B6EC-FCCB-4283-BE7A-857BDF9C1CC1}" type="datetime1">
              <a:rPr lang="en-US" smtClean="0"/>
              <a:pPr/>
              <a:t>11/12/2024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777085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5128741-2E69-4B58-9DD9-EE5803D0E057}" type="datetime1">
              <a:rPr lang="en-US" smtClean="0"/>
              <a:pPr/>
              <a:t>11/12/2024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79268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0CCEC3-F820-4722-A81E-78EAC7D09593}" type="datetime1">
              <a:rPr lang="en-US" smtClean="0"/>
              <a:pPr/>
              <a:t>11/12/2024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469418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F50659D-E3A6-4584-A877-832F82A9D86F}" type="datetime1">
              <a:rPr lang="en-US" smtClean="0"/>
              <a:pPr/>
              <a:t>11/12/2024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377444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5EB78A3-2C15-4697-BFF3-C024B91BB01D}" type="datetime1">
              <a:rPr lang="en-US" smtClean="0"/>
              <a:pPr/>
              <a:t>11/12/2024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098313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94ADEE9-5D35-417B-8B2A-BE0CBCBCEE46}" type="datetime1">
              <a:rPr lang="en-US" smtClean="0"/>
              <a:pPr/>
              <a:t>11/12/2024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77218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DDB552-36ED-4C85-981A-C95A9B0E0DAD}" type="datetime1">
              <a:rPr lang="en-US" smtClean="0"/>
              <a:pPr/>
              <a:t>11/12/2024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81536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Virsraksta vietturis 1">
            <a:extLst>
              <a:ext uri="{FF2B5EF4-FFF2-40B4-BE49-F238E27FC236}">
                <a16:creationId xmlns:a16="http://schemas.microsoft.com/office/drawing/2014/main" id="{CDFA56E1-D21A-5803-0C76-988A990B83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v-LV"/>
              <a:t>Rediģēt šablona virsraksta stilu</a:t>
            </a:r>
          </a:p>
        </p:txBody>
      </p:sp>
      <p:sp>
        <p:nvSpPr>
          <p:cNvPr id="3" name="Teksta vietturis 2">
            <a:extLst>
              <a:ext uri="{FF2B5EF4-FFF2-40B4-BE49-F238E27FC236}">
                <a16:creationId xmlns:a16="http://schemas.microsoft.com/office/drawing/2014/main" id="{FCF74D5B-35B2-757A-EF18-D2C9C7CCFD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0132C0CE-4E71-B3F6-D09C-5A62F1A343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8C2-7FD7-402D-BD79-C11C06C6D96E}" type="datetimeFigureOut">
              <a:rPr lang="lv-LV" smtClean="0"/>
              <a:t>12.11.2024</a:t>
            </a:fld>
            <a:endParaRPr lang="lv-LV"/>
          </a:p>
        </p:txBody>
      </p:sp>
      <p:sp>
        <p:nvSpPr>
          <p:cNvPr id="5" name="Kājenes vietturis 4">
            <a:extLst>
              <a:ext uri="{FF2B5EF4-FFF2-40B4-BE49-F238E27FC236}">
                <a16:creationId xmlns:a16="http://schemas.microsoft.com/office/drawing/2014/main" id="{BB74804B-B625-26EE-42FF-C9D0136C01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aida numura vietturis 5">
            <a:extLst>
              <a:ext uri="{FF2B5EF4-FFF2-40B4-BE49-F238E27FC236}">
                <a16:creationId xmlns:a16="http://schemas.microsoft.com/office/drawing/2014/main" id="{9D498E51-447F-4F6A-E49B-10E14ACB7C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162FCE-237F-4B4E-83FF-7255ADCE8CB7}" type="slidenum">
              <a:rPr lang="lv-LV" smtClean="0"/>
              <a:t>‹#›</a:t>
            </a:fld>
            <a:endParaRPr lang="lv-LV"/>
          </a:p>
        </p:txBody>
      </p:sp>
    </p:spTree>
    <p:extLst>
      <p:ext uri="{BB962C8B-B14F-4D97-AF65-F5344CB8AC3E}">
        <p14:creationId xmlns:p14="http://schemas.microsoft.com/office/powerpoint/2010/main" val="41310373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4EEC7B-4917-4D00-B752-30609594312D}" type="datetime1">
              <a:rPr lang="en-US" smtClean="0"/>
              <a:pPr/>
              <a:t>11/12/2024</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2646043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varaklani.lv/" TargetMode="External"/><Relationship Id="rId2" Type="http://schemas.openxmlformats.org/officeDocument/2006/relationships/hyperlink" Target="http://www.visitmadona.lv/"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lad.gov.lv/lv/katalogs/c0la192-darbibu-istenosana-saskana-ar-sabiedribas-virzitas-vietejas-attistibas-strategiju-tostarp-sadarbibas-aktivitates-un-sagatavosana" TargetMode="External"/><Relationship Id="rId2" Type="http://schemas.openxmlformats.org/officeDocument/2006/relationships/hyperlink" Target="http://www.mnf.lv/"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hyperlink" Target="http://www.mnf.lv/"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s://lemumi.kp.gov.lv/" TargetMode="External"/><Relationship Id="rId2" Type="http://schemas.openxmlformats.org/officeDocument/2006/relationships/hyperlink" Target="https://www.lad.gov.lv/lv/iepirkuma-proceduras"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hyperlink" Target="https://www.latvijasbuvnieki.lv/wp-content/uploads/2017/09/rg-db-v1-1.pdf"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hyperlink" Target="https://likumi.lv/ta/id/346333-valsts-un-eiropas-savienibas-atbalsta-pieskirsanas-kartiba-eiropas-lauksaimniecibas-fonda-lauku-attistibai-intervence-darbibu#p33.2"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hyperlink" Target="http://www.mnf.lv/" TargetMode="Externa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7.xml.rels><?xml version="1.0" encoding="UTF-8" standalone="yes"?>
<Relationships xmlns="http://schemas.openxmlformats.org/package/2006/relationships"><Relationship Id="rId2" Type="http://schemas.openxmlformats.org/officeDocument/2006/relationships/hyperlink" Target="http://www.lad.gov.lv/" TargetMode="Externa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hyperlink" Target="http://www.mnf.lv/" TargetMode="External"/><Relationship Id="rId2" Type="http://schemas.openxmlformats.org/officeDocument/2006/relationships/hyperlink" Target="https://eurlex.europa.eu/legalcontent/LV/TXT/PDF/?uri=CELEX:32016R1821" TargetMode="External"/><Relationship Id="rId1" Type="http://schemas.openxmlformats.org/officeDocument/2006/relationships/slideLayout" Target="../slideLayouts/slideLayout2.xml"/><Relationship Id="rId4" Type="http://schemas.openxmlformats.org/officeDocument/2006/relationships/hyperlink" Target="https://www.vid.gov.lv/lv/informacija-par-darba-vietam-2023gada-atbilstosi-profesiju-klasifikatoram" TargetMode="External"/></Relationships>
</file>

<file path=ppt/slides/_rels/slide81.xml.rels><?xml version="1.0" encoding="UTF-8" standalone="yes"?>
<Relationships xmlns="http://schemas.openxmlformats.org/package/2006/relationships"><Relationship Id="rId3" Type="http://schemas.openxmlformats.org/officeDocument/2006/relationships/hyperlink" Target="mailto:mnf@inbox.lv" TargetMode="External"/><Relationship Id="rId2" Type="http://schemas.openxmlformats.org/officeDocument/2006/relationships/hyperlink" Target="mailto:eps@lad.gov.lv" TargetMode="Externa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hyperlink" Target="https://www.facebook.com/LIAAMadona" TargetMode="Externa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hyperlink" Target="mailto:jogitabaune@inbox.lv" TargetMode="External"/><Relationship Id="rId2" Type="http://schemas.openxmlformats.org/officeDocument/2006/relationships/hyperlink" Target="http://www.mnf.l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pakšvirsraksts 2">
            <a:extLst>
              <a:ext uri="{FF2B5EF4-FFF2-40B4-BE49-F238E27FC236}">
                <a16:creationId xmlns:a16="http://schemas.microsoft.com/office/drawing/2014/main" id="{251D7149-FE45-CB33-FCBB-A99157256AD3}"/>
              </a:ext>
            </a:extLst>
          </p:cNvPr>
          <p:cNvSpPr>
            <a:spLocks noGrp="1"/>
          </p:cNvSpPr>
          <p:nvPr>
            <p:ph type="subTitle" idx="1"/>
          </p:nvPr>
        </p:nvSpPr>
        <p:spPr>
          <a:xfrm>
            <a:off x="1595345" y="2530161"/>
            <a:ext cx="9144000" cy="1612794"/>
          </a:xfrm>
        </p:spPr>
        <p:txBody>
          <a:bodyPr>
            <a:normAutofit fontScale="92500" lnSpcReduction="10000"/>
          </a:bodyPr>
          <a:lstStyle/>
          <a:p>
            <a:pPr algn="ctr"/>
            <a:r>
              <a:rPr lang="lv-LV" sz="2400" b="1" dirty="0">
                <a:solidFill>
                  <a:srgbClr val="001489"/>
                </a:solidFill>
              </a:rPr>
              <a:t>«Sabiedrības virzītas vietējās attīstības stratēģijas 2023.-2027.»</a:t>
            </a:r>
          </a:p>
          <a:p>
            <a:pPr algn="ctr"/>
            <a:r>
              <a:rPr lang="lv-LV" sz="2400" dirty="0">
                <a:solidFill>
                  <a:srgbClr val="001489"/>
                </a:solidFill>
              </a:rPr>
              <a:t>atklāta konkursa LEADER projektu iesniegumu pieņemšanas 6.kārta</a:t>
            </a:r>
          </a:p>
          <a:p>
            <a:pPr algn="ctr"/>
            <a:r>
              <a:rPr lang="lv-LV" dirty="0">
                <a:solidFill>
                  <a:srgbClr val="001489"/>
                </a:solidFill>
              </a:rPr>
              <a:t>uzņēmējdarbības uzsākšanai un izaugsmei</a:t>
            </a:r>
          </a:p>
          <a:p>
            <a:pPr algn="ctr"/>
            <a:r>
              <a:rPr lang="lv-LV" dirty="0">
                <a:solidFill>
                  <a:srgbClr val="001489"/>
                </a:solidFill>
              </a:rPr>
              <a:t>Madonas un Varakļānu novadā</a:t>
            </a:r>
            <a:endParaRPr lang="lv-LV" dirty="0"/>
          </a:p>
        </p:txBody>
      </p:sp>
      <p:pic>
        <p:nvPicPr>
          <p:cNvPr id="4" name="Attēls 3">
            <a:extLst>
              <a:ext uri="{FF2B5EF4-FFF2-40B4-BE49-F238E27FC236}">
                <a16:creationId xmlns:a16="http://schemas.microsoft.com/office/drawing/2014/main" id="{A372FD64-205E-DA4E-346D-DEFCA5990BF3}"/>
              </a:ext>
            </a:extLst>
          </p:cNvPr>
          <p:cNvPicPr>
            <a:picLocks noChangeAspect="1"/>
          </p:cNvPicPr>
          <p:nvPr/>
        </p:nvPicPr>
        <p:blipFill>
          <a:blip r:embed="rId2"/>
          <a:stretch>
            <a:fillRect/>
          </a:stretch>
        </p:blipFill>
        <p:spPr>
          <a:xfrm>
            <a:off x="4618439" y="478388"/>
            <a:ext cx="902286" cy="914479"/>
          </a:xfrm>
          <a:prstGeom prst="rect">
            <a:avLst/>
          </a:prstGeom>
        </p:spPr>
      </p:pic>
      <p:pic>
        <p:nvPicPr>
          <p:cNvPr id="5" name="Attēls 4">
            <a:extLst>
              <a:ext uri="{FF2B5EF4-FFF2-40B4-BE49-F238E27FC236}">
                <a16:creationId xmlns:a16="http://schemas.microsoft.com/office/drawing/2014/main" id="{3B527D95-AEE6-77A1-13B4-80E3CF187786}"/>
              </a:ext>
            </a:extLst>
          </p:cNvPr>
          <p:cNvPicPr>
            <a:picLocks noChangeAspect="1"/>
          </p:cNvPicPr>
          <p:nvPr/>
        </p:nvPicPr>
        <p:blipFill>
          <a:blip r:embed="rId3"/>
          <a:stretch>
            <a:fillRect/>
          </a:stretch>
        </p:blipFill>
        <p:spPr>
          <a:xfrm>
            <a:off x="5598235" y="379268"/>
            <a:ext cx="670618" cy="859611"/>
          </a:xfrm>
          <a:prstGeom prst="rect">
            <a:avLst/>
          </a:prstGeom>
        </p:spPr>
      </p:pic>
      <p:pic>
        <p:nvPicPr>
          <p:cNvPr id="6" name="Picture 2" descr="C:\Users\Fonds\Desktop\LOGO\MNF_darba_faili\MNF_logo_1 - Copy.gif">
            <a:extLst>
              <a:ext uri="{FF2B5EF4-FFF2-40B4-BE49-F238E27FC236}">
                <a16:creationId xmlns:a16="http://schemas.microsoft.com/office/drawing/2014/main" id="{9FA8864D-8A84-EAB0-C52A-CF3147903ABB}"/>
              </a:ext>
            </a:extLst>
          </p:cNvPr>
          <p:cNvPicPr/>
          <p:nvPr/>
        </p:nvPicPr>
        <p:blipFill>
          <a:blip r:embed="rId4"/>
          <a:srcRect/>
          <a:stretch>
            <a:fillRect/>
          </a:stretch>
        </p:blipFill>
        <p:spPr bwMode="auto">
          <a:xfrm>
            <a:off x="6459384" y="593418"/>
            <a:ext cx="1072384" cy="760491"/>
          </a:xfrm>
          <a:prstGeom prst="rect">
            <a:avLst/>
          </a:prstGeom>
          <a:noFill/>
          <a:ln w="9525">
            <a:noFill/>
            <a:miter lim="800000"/>
            <a:headEnd/>
            <a:tailEnd/>
          </a:ln>
        </p:spPr>
      </p:pic>
      <p:sp>
        <p:nvSpPr>
          <p:cNvPr id="7" name="TextBox 6">
            <a:extLst>
              <a:ext uri="{FF2B5EF4-FFF2-40B4-BE49-F238E27FC236}">
                <a16:creationId xmlns:a16="http://schemas.microsoft.com/office/drawing/2014/main" id="{ABAD8357-076F-FB2C-211B-2E5CA6161BCB}"/>
              </a:ext>
            </a:extLst>
          </p:cNvPr>
          <p:cNvSpPr txBox="1"/>
          <p:nvPr/>
        </p:nvSpPr>
        <p:spPr>
          <a:xfrm>
            <a:off x="3311371" y="1509258"/>
            <a:ext cx="5711948" cy="369332"/>
          </a:xfrm>
          <a:prstGeom prst="rect">
            <a:avLst/>
          </a:prstGeom>
          <a:noFill/>
        </p:spPr>
        <p:txBody>
          <a:bodyPr wrap="none" rtlCol="0">
            <a:spAutoFit/>
          </a:bodyPr>
          <a:lstStyle/>
          <a:p>
            <a:r>
              <a:rPr lang="lv-LV" b="1" dirty="0">
                <a:solidFill>
                  <a:srgbClr val="001489"/>
                </a:solidFill>
              </a:rPr>
              <a:t>Atbalsta Zemkopības ministrija un Lauku atbalsta dienests</a:t>
            </a:r>
          </a:p>
        </p:txBody>
      </p:sp>
      <p:sp>
        <p:nvSpPr>
          <p:cNvPr id="8" name="TextBox 7">
            <a:extLst>
              <a:ext uri="{FF2B5EF4-FFF2-40B4-BE49-F238E27FC236}">
                <a16:creationId xmlns:a16="http://schemas.microsoft.com/office/drawing/2014/main" id="{2344EF4A-26DA-5502-BF3F-A7186BB3DF66}"/>
              </a:ext>
            </a:extLst>
          </p:cNvPr>
          <p:cNvSpPr txBox="1"/>
          <p:nvPr/>
        </p:nvSpPr>
        <p:spPr>
          <a:xfrm>
            <a:off x="7953296" y="4882819"/>
            <a:ext cx="3727624" cy="1477328"/>
          </a:xfrm>
          <a:prstGeom prst="rect">
            <a:avLst/>
          </a:prstGeom>
          <a:noFill/>
        </p:spPr>
        <p:txBody>
          <a:bodyPr wrap="none" rtlCol="0">
            <a:spAutoFit/>
          </a:bodyPr>
          <a:lstStyle/>
          <a:p>
            <a:pPr algn="r"/>
            <a:r>
              <a:rPr lang="lv-LV" dirty="0">
                <a:solidFill>
                  <a:srgbClr val="001489"/>
                </a:solidFill>
              </a:rPr>
              <a:t>Vietējās rīcības grupa</a:t>
            </a:r>
          </a:p>
          <a:p>
            <a:pPr algn="r"/>
            <a:r>
              <a:rPr lang="lv-LV" dirty="0">
                <a:solidFill>
                  <a:srgbClr val="001489"/>
                </a:solidFill>
              </a:rPr>
              <a:t>Nodibinājums Madonas novada fonds</a:t>
            </a:r>
          </a:p>
          <a:p>
            <a:pPr algn="r"/>
            <a:r>
              <a:rPr lang="lv-LV" dirty="0">
                <a:solidFill>
                  <a:srgbClr val="001489"/>
                </a:solidFill>
              </a:rPr>
              <a:t>Madona,</a:t>
            </a:r>
          </a:p>
          <a:p>
            <a:pPr algn="r"/>
            <a:r>
              <a:rPr lang="lv-LV" dirty="0">
                <a:solidFill>
                  <a:srgbClr val="001489"/>
                </a:solidFill>
              </a:rPr>
              <a:t>14.novembris,</a:t>
            </a:r>
          </a:p>
          <a:p>
            <a:pPr algn="r"/>
            <a:r>
              <a:rPr lang="lv-LV" dirty="0">
                <a:solidFill>
                  <a:srgbClr val="001489"/>
                </a:solidFill>
              </a:rPr>
              <a:t>4.decembris</a:t>
            </a:r>
          </a:p>
        </p:txBody>
      </p:sp>
    </p:spTree>
    <p:extLst>
      <p:ext uri="{BB962C8B-B14F-4D97-AF65-F5344CB8AC3E}">
        <p14:creationId xmlns:p14="http://schemas.microsoft.com/office/powerpoint/2010/main" val="2899568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p:txBody>
          <a:bodyPr/>
          <a:lstStyle/>
          <a:p>
            <a:pPr marL="0" marR="0" lvl="0" indent="0" defTabSz="914400" rtl="0" eaLnBrk="1" fontAlgn="auto" latinLnBrk="0" hangingPunct="1">
              <a:lnSpc>
                <a:spcPct val="100000"/>
              </a:lnSpc>
              <a:spcBef>
                <a:spcPts val="0"/>
              </a:spcBef>
              <a:spcAft>
                <a:spcPts val="0"/>
              </a:spcAft>
              <a:tabLst/>
              <a:defRPr/>
            </a:pPr>
            <a:br>
              <a:rPr kumimoji="0" lang="lv-LV" sz="3200" b="0" i="0" u="none" strike="noStrike" kern="1200" cap="none" spc="0" normalizeH="0" baseline="0" noProof="0" dirty="0">
                <a:ln>
                  <a:noFill/>
                </a:ln>
                <a:solidFill>
                  <a:srgbClr val="002060"/>
                </a:solidFill>
                <a:effectLst/>
                <a:uLnTx/>
                <a:uFillTx/>
                <a:latin typeface="Calibri"/>
                <a:ea typeface="+mn-ea"/>
                <a:cs typeface="+mn-cs"/>
              </a:rPr>
            </a:br>
            <a:endParaRPr lang="lv-LV" dirty="0"/>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975850" y="464207"/>
            <a:ext cx="10515600" cy="5762338"/>
          </a:xfrm>
        </p:spPr>
        <p:txBody>
          <a:bodyPr>
            <a:normAutofit lnSpcReduction="10000"/>
          </a:bodyPr>
          <a:lstStyle/>
          <a:p>
            <a:pPr marL="0" indent="0" algn="ctr">
              <a:buNone/>
            </a:pPr>
            <a:r>
              <a:rPr lang="lv-LV" sz="3500" b="1" dirty="0">
                <a:solidFill>
                  <a:schemeClr val="bg2">
                    <a:lumMod val="50000"/>
                  </a:schemeClr>
                </a:solidFill>
              </a:rPr>
              <a:t>Saistošie dokumenti</a:t>
            </a:r>
          </a:p>
          <a:p>
            <a:pPr marL="0" indent="0" algn="ctr">
              <a:buNone/>
            </a:pPr>
            <a:endParaRPr lang="lv-LV" dirty="0">
              <a:solidFill>
                <a:srgbClr val="001489"/>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v-LV" sz="2600" b="1" i="0" u="none" strike="noStrike" kern="1200" cap="none" spc="0" normalizeH="0" baseline="0" noProof="0" dirty="0">
              <a:ln>
                <a:noFill/>
              </a:ln>
              <a:solidFill>
                <a:srgbClr val="001489"/>
              </a:solidFill>
              <a:effectLst/>
              <a:uLnTx/>
              <a:uFillTx/>
              <a:latin typeface="Calibri"/>
              <a:ea typeface="+mn-ea"/>
              <a:cs typeface="+mn-cs"/>
            </a:endParaRPr>
          </a:p>
          <a:p>
            <a:pPr marR="0" lvl="0"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v"/>
              <a:tabLst/>
              <a:defRPr/>
            </a:pPr>
            <a:r>
              <a:rPr kumimoji="0" lang="lv-LV" sz="2600" b="1" i="0" u="none" strike="noStrike" kern="1200" cap="none" spc="0" normalizeH="0" baseline="0" noProof="0" dirty="0">
                <a:ln>
                  <a:noFill/>
                </a:ln>
                <a:solidFill>
                  <a:srgbClr val="001489"/>
                </a:solidFill>
                <a:effectLst/>
                <a:uLnTx/>
                <a:uFillTx/>
                <a:latin typeface="Calibri"/>
                <a:ea typeface="+mn-ea"/>
                <a:cs typeface="+mn-cs"/>
              </a:rPr>
              <a:t>Madonas novada fonda LEADER 6.kārtas sludinājum</a:t>
            </a:r>
            <a:r>
              <a:rPr lang="lv-LV" sz="2600" b="1" dirty="0">
                <a:solidFill>
                  <a:srgbClr val="001489"/>
                </a:solidFill>
                <a:latin typeface="Calibri"/>
              </a:rPr>
              <a:t>s</a:t>
            </a:r>
            <a:r>
              <a:rPr kumimoji="0" lang="lv-LV" sz="2600" b="0" i="0" u="none" strike="noStrike" kern="1200" cap="none" spc="0" normalizeH="0" baseline="0" noProof="0" dirty="0">
                <a:ln>
                  <a:noFill/>
                </a:ln>
                <a:solidFill>
                  <a:srgbClr val="001489"/>
                </a:solidFill>
                <a:effectLst/>
                <a:uLnTx/>
                <a:uFillTx/>
                <a:latin typeface="Calibri"/>
                <a:ea typeface="+mn-ea"/>
                <a:cs typeface="+mn-cs"/>
              </a:rPr>
              <a:t> </a:t>
            </a:r>
          </a:p>
          <a:p>
            <a:pPr marR="0" lvl="0"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Ø"/>
              <a:tabLst/>
              <a:defRPr/>
            </a:pPr>
            <a:r>
              <a:rPr lang="lv-LV" sz="2600" dirty="0">
                <a:solidFill>
                  <a:srgbClr val="001489"/>
                </a:solidFill>
                <a:latin typeface="Calibri"/>
              </a:rPr>
              <a:t>www.mnf.lv</a:t>
            </a:r>
            <a:endParaRPr kumimoji="0" lang="lv-LV" sz="2600" b="0" i="0" u="none" strike="noStrike" kern="1200" cap="none" spc="0" normalizeH="0" baseline="0" noProof="0" dirty="0">
              <a:ln>
                <a:noFill/>
              </a:ln>
              <a:solidFill>
                <a:srgbClr val="001489"/>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v-LV" sz="2600" i="0" u="none" strike="noStrike" kern="1200" cap="none" spc="0" normalizeH="0" baseline="0" noProof="0" dirty="0">
              <a:ln>
                <a:noFill/>
              </a:ln>
              <a:solidFill>
                <a:srgbClr val="000066"/>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v-LV" sz="2600" b="1" i="0" u="none" strike="noStrike" kern="1200" cap="none" spc="0" normalizeH="0" baseline="0" noProof="0" dirty="0">
              <a:ln>
                <a:noFill/>
              </a:ln>
              <a:solidFill>
                <a:srgbClr val="000066"/>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lv-LV" sz="2600" b="0" i="0" u="none" strike="noStrike" kern="1200" cap="none" spc="0" normalizeH="0" baseline="0" noProof="0" dirty="0">
                <a:ln>
                  <a:noFill/>
                </a:ln>
                <a:solidFill>
                  <a:srgbClr val="000066"/>
                </a:solidFill>
                <a:effectLst/>
                <a:uLnTx/>
                <a:uFillTx/>
                <a:latin typeface="Calibri"/>
                <a:ea typeface="+mn-ea"/>
                <a:cs typeface="+mn-cs"/>
              </a:rPr>
              <a:t>Par LEADER projektiem: </a:t>
            </a:r>
          </a:p>
          <a:p>
            <a:pPr marR="0" lvl="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v"/>
              <a:tabLst/>
              <a:defRPr/>
            </a:pPr>
            <a:r>
              <a:rPr kumimoji="0" lang="lv-LV" sz="2600" b="1" i="0" u="none" strike="noStrike" kern="1200" cap="none" spc="0" normalizeH="0" baseline="0" noProof="0" dirty="0">
                <a:ln>
                  <a:noFill/>
                </a:ln>
                <a:solidFill>
                  <a:srgbClr val="000066"/>
                </a:solidFill>
                <a:effectLst/>
                <a:uLnTx/>
                <a:uFillTx/>
                <a:latin typeface="Calibri"/>
                <a:ea typeface="+mn-ea"/>
                <a:cs typeface="+mn-cs"/>
              </a:rPr>
              <a:t>MK not. Nr.580</a:t>
            </a:r>
            <a:r>
              <a:rPr kumimoji="0" lang="lv-LV" sz="2600" i="0" u="none" strike="noStrike" kern="1200" cap="none" spc="0" normalizeH="0" baseline="0" noProof="0" dirty="0">
                <a:ln>
                  <a:noFill/>
                </a:ln>
                <a:solidFill>
                  <a:srgbClr val="000066"/>
                </a:solidFill>
                <a:effectLst/>
                <a:uLnTx/>
                <a:uFillTx/>
                <a:latin typeface="Calibri"/>
                <a:ea typeface="+mn-ea"/>
                <a:cs typeface="+mn-cs"/>
              </a:rPr>
              <a:t>, 10.10.2023. LEADER projekti</a:t>
            </a:r>
          </a:p>
          <a:p>
            <a:pPr marR="0" lvl="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v"/>
              <a:tabLst/>
              <a:defRPr/>
            </a:pPr>
            <a:r>
              <a:rPr kumimoji="0" lang="lv-LV" sz="2600" i="0" u="none" strike="noStrike" kern="1200" cap="none" spc="0" normalizeH="0" baseline="0" noProof="0" dirty="0">
                <a:ln>
                  <a:noFill/>
                </a:ln>
                <a:solidFill>
                  <a:srgbClr val="000066"/>
                </a:solidFill>
                <a:effectLst/>
                <a:uLnTx/>
                <a:uFillTx/>
                <a:latin typeface="Calibri"/>
                <a:ea typeface="+mn-ea"/>
                <a:cs typeface="+mn-cs"/>
              </a:rPr>
              <a:t>Vienotās likmes finansējums </a:t>
            </a:r>
            <a:r>
              <a:rPr kumimoji="0" lang="lv-LV" sz="2600" b="1" i="0" u="none" strike="noStrike" kern="1200" cap="none" spc="0" normalizeH="0" baseline="0" noProof="0" dirty="0">
                <a:ln>
                  <a:noFill/>
                </a:ln>
                <a:solidFill>
                  <a:srgbClr val="000066"/>
                </a:solidFill>
                <a:effectLst/>
                <a:uLnTx/>
                <a:uFillTx/>
                <a:latin typeface="Calibri"/>
                <a:ea typeface="+mn-ea"/>
                <a:cs typeface="+mn-cs"/>
              </a:rPr>
              <a:t>sagatavošanas un vispārējām izmaksām </a:t>
            </a:r>
            <a:r>
              <a:rPr kumimoji="0" lang="lv-LV" sz="2600" i="0" u="none" strike="noStrike" kern="1200" cap="none" spc="0" normalizeH="0" baseline="0" noProof="0" dirty="0">
                <a:ln>
                  <a:noFill/>
                </a:ln>
                <a:solidFill>
                  <a:srgbClr val="000066"/>
                </a:solidFill>
                <a:effectLst/>
                <a:uLnTx/>
                <a:uFillTx/>
                <a:latin typeface="Calibri"/>
                <a:ea typeface="+mn-ea"/>
                <a:cs typeface="+mn-cs"/>
              </a:rPr>
              <a:t>un to piemērošana. ZM metodika</a:t>
            </a:r>
          </a:p>
          <a:p>
            <a:pPr marR="0" lvl="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v"/>
              <a:tabLst/>
              <a:defRPr/>
            </a:pPr>
            <a:r>
              <a:rPr kumimoji="0" lang="lv-LV" sz="2600" i="0" u="none" strike="noStrike" kern="1200" cap="none" spc="0" normalizeH="0" baseline="0" noProof="0" dirty="0">
                <a:ln>
                  <a:noFill/>
                </a:ln>
                <a:solidFill>
                  <a:srgbClr val="000066"/>
                </a:solidFill>
                <a:effectLst/>
                <a:uLnTx/>
                <a:uFillTx/>
                <a:latin typeface="Calibri"/>
                <a:ea typeface="+mn-ea"/>
                <a:cs typeface="+mn-cs"/>
              </a:rPr>
              <a:t>Fiksētas summas maksājums ar </a:t>
            </a:r>
            <a:r>
              <a:rPr kumimoji="0" lang="lv-LV" sz="2600" b="1" i="0" u="none" strike="noStrike" kern="1200" cap="none" spc="0" normalizeH="0" baseline="0" noProof="0" dirty="0">
                <a:ln>
                  <a:noFill/>
                </a:ln>
                <a:solidFill>
                  <a:srgbClr val="000066"/>
                </a:solidFill>
                <a:effectLst/>
                <a:uLnTx/>
                <a:uFillTx/>
                <a:latin typeface="Calibri"/>
                <a:ea typeface="+mn-ea"/>
                <a:cs typeface="+mn-cs"/>
              </a:rPr>
              <a:t>budžeta projekta </a:t>
            </a:r>
            <a:r>
              <a:rPr kumimoji="0" lang="lv-LV" sz="2600" i="0" u="none" strike="noStrike" kern="1200" cap="none" spc="0" normalizeH="0" baseline="0" noProof="0" dirty="0">
                <a:ln>
                  <a:noFill/>
                </a:ln>
                <a:solidFill>
                  <a:srgbClr val="000066"/>
                </a:solidFill>
                <a:effectLst/>
                <a:uLnTx/>
                <a:uFillTx/>
                <a:latin typeface="Calibri"/>
                <a:ea typeface="+mn-ea"/>
                <a:cs typeface="+mn-cs"/>
              </a:rPr>
              <a:t>aprēķina metodi “</a:t>
            </a:r>
            <a:r>
              <a:rPr kumimoji="0" lang="lv-LV" sz="2600" b="1" i="0" u="none" strike="noStrike" kern="1200" cap="none" spc="0" normalizeH="0" baseline="0" noProof="0" dirty="0">
                <a:ln>
                  <a:noFill/>
                </a:ln>
                <a:solidFill>
                  <a:srgbClr val="000066"/>
                </a:solidFill>
                <a:effectLst/>
                <a:uLnTx/>
                <a:uFillTx/>
                <a:latin typeface="Calibri"/>
                <a:ea typeface="+mn-ea"/>
                <a:cs typeface="+mn-cs"/>
              </a:rPr>
              <a:t>Lauku biļete</a:t>
            </a:r>
            <a:r>
              <a:rPr kumimoji="0" lang="lv-LV" sz="2600" i="0" u="none" strike="noStrike" kern="1200" cap="none" spc="0" normalizeH="0" baseline="0" noProof="0" dirty="0">
                <a:ln>
                  <a:noFill/>
                </a:ln>
                <a:solidFill>
                  <a:srgbClr val="000066"/>
                </a:solidFill>
                <a:effectLst/>
                <a:uLnTx/>
                <a:uFillTx/>
                <a:latin typeface="Calibri"/>
                <a:ea typeface="+mn-ea"/>
                <a:cs typeface="+mn-cs"/>
              </a:rPr>
              <a:t>”. ZM metodika</a:t>
            </a:r>
          </a:p>
          <a:p>
            <a:pPr marR="0" lvl="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v"/>
              <a:tabLst/>
              <a:defRPr/>
            </a:pPr>
            <a:r>
              <a:rPr kumimoji="0" lang="lv-LV" sz="2600" b="1" i="0" u="none" strike="noStrike" kern="1200" cap="none" spc="0" normalizeH="0" baseline="0" noProof="0" dirty="0">
                <a:ln>
                  <a:noFill/>
                </a:ln>
                <a:solidFill>
                  <a:srgbClr val="000066"/>
                </a:solidFill>
                <a:effectLst/>
                <a:uLnTx/>
                <a:uFillTx/>
                <a:latin typeface="Calibri"/>
                <a:ea typeface="+mn-ea"/>
                <a:cs typeface="+mn-cs"/>
              </a:rPr>
              <a:t>MK not. Nr.113</a:t>
            </a:r>
            <a:r>
              <a:rPr kumimoji="0" lang="lv-LV" sz="2600" i="0" u="none" strike="noStrike" kern="1200" cap="none" spc="0" normalizeH="0" baseline="0" noProof="0" dirty="0">
                <a:ln>
                  <a:noFill/>
                </a:ln>
                <a:solidFill>
                  <a:srgbClr val="000066"/>
                </a:solidFill>
                <a:effectLst/>
                <a:uLnTx/>
                <a:uFillTx/>
                <a:latin typeface="Calibri"/>
                <a:ea typeface="+mn-ea"/>
                <a:cs typeface="+mn-cs"/>
              </a:rPr>
              <a:t>, 07.03.2023. </a:t>
            </a:r>
            <a:r>
              <a:rPr kumimoji="0" lang="lv-LV" sz="2600" i="0" u="none" strike="noStrike" kern="1200" cap="none" spc="0" normalizeH="0" baseline="0" noProof="0" dirty="0" err="1">
                <a:ln>
                  <a:noFill/>
                </a:ln>
                <a:solidFill>
                  <a:srgbClr val="000066"/>
                </a:solidFill>
                <a:effectLst/>
                <a:uLnTx/>
                <a:uFillTx/>
                <a:latin typeface="Calibri"/>
                <a:ea typeface="+mn-ea"/>
                <a:cs typeface="+mn-cs"/>
              </a:rPr>
              <a:t>Virsnoteikumi</a:t>
            </a:r>
            <a:endParaRPr kumimoji="0" lang="lv-LV" sz="2600" i="0" u="none" strike="noStrike" kern="1200" cap="none" spc="0" normalizeH="0" baseline="0" noProof="0" dirty="0">
              <a:ln>
                <a:noFill/>
              </a:ln>
              <a:solidFill>
                <a:srgbClr val="000066"/>
              </a:solidFill>
              <a:effectLst/>
              <a:uLnTx/>
              <a:uFillTx/>
              <a:latin typeface="Calibri"/>
              <a:ea typeface="+mn-ea"/>
              <a:cs typeface="+mn-cs"/>
            </a:endParaRPr>
          </a:p>
          <a:p>
            <a:pPr marR="0" lvl="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ü"/>
              <a:tabLst/>
              <a:defRPr/>
            </a:pPr>
            <a:r>
              <a:rPr lang="lv-LV" sz="2600" dirty="0">
                <a:solidFill>
                  <a:srgbClr val="000066"/>
                </a:solidFill>
                <a:latin typeface="Calibri"/>
              </a:rPr>
              <a:t>Informācija veidlapās un rokasgrāmatās, projekta iesniegumā </a:t>
            </a:r>
            <a:r>
              <a:rPr lang="lv-LV" sz="2600" b="1" dirty="0">
                <a:solidFill>
                  <a:srgbClr val="C00000"/>
                </a:solidFill>
                <a:latin typeface="Calibri"/>
              </a:rPr>
              <a:t>C0LA19.11</a:t>
            </a:r>
            <a:endParaRPr kumimoji="0" lang="lv-LV" sz="2400" b="0" i="0" u="none" strike="noStrike" kern="1200" cap="none" spc="0" normalizeH="0" baseline="0" noProof="0" dirty="0">
              <a:ln>
                <a:noFill/>
              </a:ln>
              <a:solidFill>
                <a:srgbClr val="000066"/>
              </a:solidFill>
              <a:effectLst/>
              <a:uLnTx/>
              <a:uFillTx/>
              <a:latin typeface="Calibri"/>
              <a:ea typeface="+mn-ea"/>
              <a:cs typeface="+mn-cs"/>
            </a:endParaRP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12708841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p:txBody>
          <a:bodyPr/>
          <a:lstStyle/>
          <a:p>
            <a:pPr marL="0" marR="0" lvl="0" indent="0" defTabSz="914400" rtl="0" eaLnBrk="1" fontAlgn="auto" latinLnBrk="0" hangingPunct="1">
              <a:lnSpc>
                <a:spcPct val="100000"/>
              </a:lnSpc>
              <a:spcBef>
                <a:spcPts val="0"/>
              </a:spcBef>
              <a:spcAft>
                <a:spcPts val="0"/>
              </a:spcAft>
              <a:tabLst/>
              <a:defRPr/>
            </a:pPr>
            <a:br>
              <a:rPr kumimoji="0" lang="lv-LV" sz="3200" b="0" i="0" u="none" strike="noStrike" kern="1200" cap="none" spc="0" normalizeH="0" baseline="0" noProof="0" dirty="0">
                <a:ln>
                  <a:noFill/>
                </a:ln>
                <a:solidFill>
                  <a:srgbClr val="002060"/>
                </a:solidFill>
                <a:effectLst/>
                <a:uLnTx/>
                <a:uFillTx/>
                <a:latin typeface="Calibri"/>
                <a:ea typeface="+mn-ea"/>
                <a:cs typeface="+mn-cs"/>
              </a:rPr>
            </a:br>
            <a:endParaRPr lang="lv-LV" dirty="0"/>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p:txBody>
          <a:bodyPr>
            <a:normAutofit/>
          </a:bodyPr>
          <a:lstStyle/>
          <a:p>
            <a:pPr algn="ctr"/>
            <a:endParaRPr lang="lv-LV" dirty="0"/>
          </a:p>
          <a:p>
            <a:pPr marL="0" indent="0">
              <a:buNone/>
            </a:pPr>
            <a:endParaRPr lang="lv-LV" dirty="0"/>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graphicFrame>
        <p:nvGraphicFramePr>
          <p:cNvPr id="3" name="Tabula 2">
            <a:extLst>
              <a:ext uri="{FF2B5EF4-FFF2-40B4-BE49-F238E27FC236}">
                <a16:creationId xmlns:a16="http://schemas.microsoft.com/office/drawing/2014/main" id="{D5B3FD03-070F-50FB-29CF-2F0F6FF0970A}"/>
              </a:ext>
            </a:extLst>
          </p:cNvPr>
          <p:cNvGraphicFramePr>
            <a:graphicFrameLocks noGrp="1"/>
          </p:cNvGraphicFramePr>
          <p:nvPr>
            <p:extLst>
              <p:ext uri="{D42A27DB-BD31-4B8C-83A1-F6EECF244321}">
                <p14:modId xmlns:p14="http://schemas.microsoft.com/office/powerpoint/2010/main" val="1606804332"/>
              </p:ext>
            </p:extLst>
          </p:nvPr>
        </p:nvGraphicFramePr>
        <p:xfrm>
          <a:off x="979385" y="681037"/>
          <a:ext cx="10064501" cy="6006483"/>
        </p:xfrm>
        <a:graphic>
          <a:graphicData uri="http://schemas.openxmlformats.org/drawingml/2006/table">
            <a:tbl>
              <a:tblPr firstRow="1" bandRow="1">
                <a:tableStyleId>{5C22544A-7EE6-4342-B048-85BDC9FD1C3A}</a:tableStyleId>
              </a:tblPr>
              <a:tblGrid>
                <a:gridCol w="819988">
                  <a:extLst>
                    <a:ext uri="{9D8B030D-6E8A-4147-A177-3AD203B41FA5}">
                      <a16:colId xmlns:a16="http://schemas.microsoft.com/office/drawing/2014/main" val="835873081"/>
                    </a:ext>
                  </a:extLst>
                </a:gridCol>
                <a:gridCol w="2147909">
                  <a:extLst>
                    <a:ext uri="{9D8B030D-6E8A-4147-A177-3AD203B41FA5}">
                      <a16:colId xmlns:a16="http://schemas.microsoft.com/office/drawing/2014/main" val="3695372863"/>
                    </a:ext>
                  </a:extLst>
                </a:gridCol>
                <a:gridCol w="1722268">
                  <a:extLst>
                    <a:ext uri="{9D8B030D-6E8A-4147-A177-3AD203B41FA5}">
                      <a16:colId xmlns:a16="http://schemas.microsoft.com/office/drawing/2014/main" val="2677386347"/>
                    </a:ext>
                  </a:extLst>
                </a:gridCol>
                <a:gridCol w="5374336">
                  <a:extLst>
                    <a:ext uri="{9D8B030D-6E8A-4147-A177-3AD203B41FA5}">
                      <a16:colId xmlns:a16="http://schemas.microsoft.com/office/drawing/2014/main" val="2487459515"/>
                    </a:ext>
                  </a:extLst>
                </a:gridCol>
              </a:tblGrid>
              <a:tr h="1038243">
                <a:tc>
                  <a:txBody>
                    <a:bodyPr/>
                    <a:lstStyle/>
                    <a:p>
                      <a:endParaRPr lang="lv-LV" dirty="0"/>
                    </a:p>
                  </a:txBody>
                  <a:tcPr/>
                </a:tc>
                <a:tc>
                  <a:txBody>
                    <a:bodyPr/>
                    <a:lstStyle/>
                    <a:p>
                      <a:pPr algn="ctr"/>
                      <a:r>
                        <a:rPr lang="lv-LV" dirty="0"/>
                        <a:t>Rīcība</a:t>
                      </a:r>
                    </a:p>
                  </a:txBody>
                  <a:tcPr anchor="ctr"/>
                </a:tc>
                <a:tc>
                  <a:txBody>
                    <a:bodyPr/>
                    <a:lstStyle/>
                    <a:p>
                      <a:pPr algn="ctr"/>
                      <a:r>
                        <a:rPr lang="lv-LV" dirty="0"/>
                        <a:t>Maksimālās attiecināmās izmaksas EUR</a:t>
                      </a:r>
                    </a:p>
                  </a:txBody>
                  <a:tcPr anchor="ctr"/>
                </a:tc>
                <a:tc>
                  <a:txBody>
                    <a:bodyPr/>
                    <a:lstStyle/>
                    <a:p>
                      <a:pPr algn="ctr"/>
                      <a:r>
                        <a:rPr lang="lv-LV" dirty="0"/>
                        <a:t>Atbalsta intensitāte</a:t>
                      </a:r>
                    </a:p>
                  </a:txBody>
                  <a:tcPr anchor="ctr"/>
                </a:tc>
                <a:extLst>
                  <a:ext uri="{0D108BD9-81ED-4DB2-BD59-A6C34878D82A}">
                    <a16:rowId xmlns:a16="http://schemas.microsoft.com/office/drawing/2014/main" val="1851463493"/>
                  </a:ext>
                </a:extLst>
              </a:tr>
              <a:tr h="1349715">
                <a:tc>
                  <a:txBody>
                    <a:bodyPr/>
                    <a:lstStyle/>
                    <a:p>
                      <a:r>
                        <a:rPr lang="lv-LV" sz="2200" dirty="0">
                          <a:solidFill>
                            <a:srgbClr val="001489"/>
                          </a:solidFill>
                        </a:rPr>
                        <a:t>1.1.</a:t>
                      </a:r>
                    </a:p>
                  </a:txBody>
                  <a:tcPr/>
                </a:tc>
                <a:tc>
                  <a:txBody>
                    <a:bodyPr/>
                    <a:lstStyle/>
                    <a:p>
                      <a:r>
                        <a:rPr kumimoji="0" lang="lv-LV" sz="2200" b="0" i="0" u="none" strike="noStrike" kern="1200" cap="none" spc="0" normalizeH="0" baseline="0" noProof="0" dirty="0">
                          <a:ln>
                            <a:noFill/>
                          </a:ln>
                          <a:solidFill>
                            <a:srgbClr val="001489"/>
                          </a:solidFill>
                          <a:effectLst/>
                          <a:uLnTx/>
                          <a:uFillTx/>
                          <a:latin typeface="+mn-lt"/>
                          <a:ea typeface="+mn-ea"/>
                          <a:cs typeface="+mn-cs"/>
                        </a:rPr>
                        <a:t>Atbalsts uzņēmējdarbības uzsākšanai. </a:t>
                      </a:r>
                      <a:endParaRPr lang="lv-LV" sz="2200" dirty="0">
                        <a:solidFill>
                          <a:srgbClr val="001489"/>
                        </a:solidFill>
                      </a:endParaRPr>
                    </a:p>
                  </a:txBody>
                  <a:tcPr/>
                </a:tc>
                <a:tc>
                  <a:txBody>
                    <a:bodyPr/>
                    <a:lstStyle/>
                    <a:p>
                      <a:r>
                        <a:rPr lang="lv-LV" sz="2200" dirty="0">
                          <a:solidFill>
                            <a:srgbClr val="001489"/>
                          </a:solidFill>
                        </a:rPr>
                        <a:t>Līdz 50 000</a:t>
                      </a:r>
                    </a:p>
                  </a:txBody>
                  <a:tcPr/>
                </a:tc>
                <a:tc>
                  <a:txBody>
                    <a:bodyPr/>
                    <a:lstStyle/>
                    <a:p>
                      <a:r>
                        <a:rPr lang="lv-LV" sz="2200" dirty="0">
                          <a:solidFill>
                            <a:srgbClr val="001489"/>
                          </a:solidFill>
                          <a:effectLst/>
                          <a:latin typeface="Calibri" panose="020F0502020204030204" pitchFamily="34" charset="0"/>
                          <a:ea typeface="Times New Roman" panose="02020603050405020304" pitchFamily="18" charset="0"/>
                          <a:cs typeface="Calibri" panose="020F0502020204030204" pitchFamily="34" charset="0"/>
                        </a:rPr>
                        <a:t>Pamata atbalsta intensitāte 40%, </a:t>
                      </a:r>
                      <a:endParaRPr lang="lv-LV" sz="2200" dirty="0">
                        <a:solidFill>
                          <a:srgbClr val="001489"/>
                        </a:solidFill>
                        <a:effectLst/>
                        <a:latin typeface="Calibri" panose="020F0502020204030204" pitchFamily="34" charset="0"/>
                        <a:ea typeface="Times New Roman" panose="02020603050405020304" pitchFamily="18" charset="0"/>
                        <a:cs typeface="Times New Roman" panose="02020603050405020304" pitchFamily="18" charset="0"/>
                      </a:endParaRPr>
                    </a:p>
                    <a:p>
                      <a:r>
                        <a:rPr lang="lv-LV" sz="2200" dirty="0">
                          <a:solidFill>
                            <a:srgbClr val="001489"/>
                          </a:solidFill>
                          <a:effectLst/>
                          <a:latin typeface="Calibri" panose="020F0502020204030204" pitchFamily="34" charset="0"/>
                          <a:ea typeface="Times New Roman" panose="02020603050405020304" pitchFamily="18" charset="0"/>
                          <a:cs typeface="Calibri" panose="020F0502020204030204" pitchFamily="34" charset="0"/>
                        </a:rPr>
                        <a:t>maksimālā atbalsta  intensitāte 65% vai </a:t>
                      </a:r>
                      <a:endParaRPr lang="lv-LV" sz="2200" dirty="0">
                        <a:solidFill>
                          <a:srgbClr val="001489"/>
                        </a:solidFill>
                        <a:effectLst/>
                        <a:latin typeface="Calibri" panose="020F0502020204030204" pitchFamily="34" charset="0"/>
                        <a:ea typeface="Times New Roman" panose="02020603050405020304" pitchFamily="18" charset="0"/>
                        <a:cs typeface="Times New Roman" panose="02020603050405020304" pitchFamily="18" charset="0"/>
                      </a:endParaRPr>
                    </a:p>
                    <a:p>
                      <a:r>
                        <a:rPr lang="lv-LV" sz="2200" dirty="0">
                          <a:solidFill>
                            <a:srgbClr val="001489"/>
                          </a:solidFill>
                          <a:effectLst/>
                          <a:latin typeface="Calibri" panose="020F0502020204030204" pitchFamily="34" charset="0"/>
                          <a:ea typeface="Times New Roman" panose="02020603050405020304" pitchFamily="18" charset="0"/>
                        </a:rPr>
                        <a:t>75%, ja tiek izpildīti noteikti SVVA stratēģijas kritēriji.</a:t>
                      </a:r>
                      <a:endParaRPr lang="lv-LV" sz="2200" dirty="0">
                        <a:solidFill>
                          <a:srgbClr val="001489"/>
                        </a:solidFill>
                      </a:endParaRPr>
                    </a:p>
                  </a:txBody>
                  <a:tcPr/>
                </a:tc>
                <a:extLst>
                  <a:ext uri="{0D108BD9-81ED-4DB2-BD59-A6C34878D82A}">
                    <a16:rowId xmlns:a16="http://schemas.microsoft.com/office/drawing/2014/main" val="2752997810"/>
                  </a:ext>
                </a:extLst>
              </a:tr>
              <a:tr h="1349715">
                <a:tc>
                  <a:txBody>
                    <a:bodyPr/>
                    <a:lstStyle/>
                    <a:p>
                      <a:r>
                        <a:rPr lang="lv-LV" sz="2200" dirty="0">
                          <a:solidFill>
                            <a:srgbClr val="001489"/>
                          </a:solidFill>
                        </a:rPr>
                        <a:t>1.2.</a:t>
                      </a:r>
                    </a:p>
                  </a:txBody>
                  <a:tcPr/>
                </a:tc>
                <a:tc>
                  <a:txBody>
                    <a:bodyPr/>
                    <a:lstStyle/>
                    <a:p>
                      <a:r>
                        <a:rPr kumimoji="0" lang="lv-LV" sz="2200" b="0" i="0" u="none" strike="noStrike" kern="1200" cap="none" spc="0" normalizeH="0" baseline="0" noProof="0" dirty="0">
                          <a:ln>
                            <a:noFill/>
                          </a:ln>
                          <a:solidFill>
                            <a:srgbClr val="001489"/>
                          </a:solidFill>
                          <a:effectLst/>
                          <a:uLnTx/>
                          <a:uFillTx/>
                          <a:latin typeface="+mn-lt"/>
                          <a:ea typeface="+mn-ea"/>
                          <a:cs typeface="+mn-cs"/>
                        </a:rPr>
                        <a:t>Ar lauksaimniecību nesaistīti pakalpojumi un ražošana. </a:t>
                      </a:r>
                      <a:endParaRPr lang="lv-LV" sz="2200" dirty="0">
                        <a:solidFill>
                          <a:srgbClr val="001489"/>
                        </a:solidFill>
                      </a:endParaRPr>
                    </a:p>
                  </a:txBody>
                  <a:tcPr/>
                </a:tc>
                <a:tc>
                  <a:txBody>
                    <a:bodyPr/>
                    <a:lstStyle/>
                    <a:p>
                      <a:r>
                        <a:rPr lang="lv-LV" sz="2200" dirty="0">
                          <a:solidFill>
                            <a:srgbClr val="001489"/>
                          </a:solidFill>
                        </a:rPr>
                        <a:t>Līdz 50 000 un </a:t>
                      </a:r>
                    </a:p>
                    <a:p>
                      <a:r>
                        <a:rPr lang="lv-LV" sz="2200" dirty="0">
                          <a:solidFill>
                            <a:srgbClr val="001489"/>
                          </a:solidFill>
                        </a:rPr>
                        <a:t>līdz 100 000</a:t>
                      </a:r>
                    </a:p>
                  </a:txBody>
                  <a:tcPr/>
                </a:tc>
                <a:tc>
                  <a:txBody>
                    <a:bodyPr/>
                    <a:lstStyle/>
                    <a:p>
                      <a:r>
                        <a:rPr lang="lv-LV" sz="2200" dirty="0">
                          <a:solidFill>
                            <a:srgbClr val="001489"/>
                          </a:solidFill>
                          <a:effectLst/>
                          <a:latin typeface="Calibri" panose="020F0502020204030204" pitchFamily="34" charset="0"/>
                          <a:ea typeface="Times New Roman" panose="02020603050405020304" pitchFamily="18" charset="0"/>
                          <a:cs typeface="Calibri" panose="020F0502020204030204" pitchFamily="34" charset="0"/>
                        </a:rPr>
                        <a:t>Pamata atbalsta intensitāte 40%, </a:t>
                      </a:r>
                      <a:endParaRPr lang="lv-LV" sz="2200" dirty="0">
                        <a:solidFill>
                          <a:srgbClr val="001489"/>
                        </a:solidFill>
                        <a:effectLst/>
                        <a:latin typeface="Calibri" panose="020F0502020204030204" pitchFamily="34" charset="0"/>
                        <a:ea typeface="Times New Roman" panose="02020603050405020304" pitchFamily="18" charset="0"/>
                        <a:cs typeface="Times New Roman" panose="02020603050405020304" pitchFamily="18" charset="0"/>
                      </a:endParaRPr>
                    </a:p>
                    <a:p>
                      <a:r>
                        <a:rPr lang="lv-LV" sz="2200" dirty="0">
                          <a:solidFill>
                            <a:srgbClr val="001489"/>
                          </a:solidFill>
                          <a:effectLst/>
                          <a:latin typeface="Calibri" panose="020F0502020204030204" pitchFamily="34" charset="0"/>
                          <a:ea typeface="Times New Roman" panose="02020603050405020304" pitchFamily="18" charset="0"/>
                          <a:cs typeface="Calibri" panose="020F0502020204030204" pitchFamily="34" charset="0"/>
                        </a:rPr>
                        <a:t>atbalsta  intensitāte 50%, 60% vai </a:t>
                      </a:r>
                      <a:endParaRPr lang="lv-LV" sz="2200" dirty="0">
                        <a:solidFill>
                          <a:srgbClr val="001489"/>
                        </a:solidFill>
                        <a:effectLst/>
                        <a:latin typeface="Calibri" panose="020F0502020204030204" pitchFamily="34" charset="0"/>
                        <a:ea typeface="Times New Roman" panose="02020603050405020304" pitchFamily="18" charset="0"/>
                        <a:cs typeface="Times New Roman" panose="02020603050405020304" pitchFamily="18" charset="0"/>
                      </a:endParaRPr>
                    </a:p>
                    <a:p>
                      <a:r>
                        <a:rPr lang="lv-LV" sz="2200" dirty="0">
                          <a:solidFill>
                            <a:srgbClr val="001489"/>
                          </a:solidFill>
                          <a:effectLst/>
                          <a:latin typeface="Calibri" panose="020F0502020204030204" pitchFamily="34" charset="0"/>
                          <a:ea typeface="Times New Roman" panose="02020603050405020304" pitchFamily="18" charset="0"/>
                        </a:rPr>
                        <a:t>75%, ja tiek izpildīti noteikti SVVA stratēģijas kritēriji.</a:t>
                      </a:r>
                      <a:endParaRPr lang="lv-LV" sz="2200" dirty="0">
                        <a:solidFill>
                          <a:srgbClr val="001489"/>
                        </a:solidFill>
                      </a:endParaRPr>
                    </a:p>
                  </a:txBody>
                  <a:tcPr/>
                </a:tc>
                <a:extLst>
                  <a:ext uri="{0D108BD9-81ED-4DB2-BD59-A6C34878D82A}">
                    <a16:rowId xmlns:a16="http://schemas.microsoft.com/office/drawing/2014/main" val="1054211899"/>
                  </a:ext>
                </a:extLst>
              </a:tr>
              <a:tr h="1661188">
                <a:tc>
                  <a:txBody>
                    <a:bodyPr/>
                    <a:lstStyle/>
                    <a:p>
                      <a:r>
                        <a:rPr lang="lv-LV" sz="2200" dirty="0">
                          <a:solidFill>
                            <a:srgbClr val="001489"/>
                          </a:solidFill>
                        </a:rPr>
                        <a:t>1.3.</a:t>
                      </a:r>
                    </a:p>
                  </a:txBody>
                  <a:tcPr/>
                </a:tc>
                <a:tc>
                  <a:txBody>
                    <a:bodyPr/>
                    <a:lstStyle/>
                    <a:p>
                      <a:r>
                        <a:rPr kumimoji="0" lang="lv-LV" sz="2200" b="0" i="0" u="none" strike="noStrike" kern="1200" cap="none" spc="0" normalizeH="0" baseline="0" noProof="0" dirty="0">
                          <a:ln>
                            <a:noFill/>
                          </a:ln>
                          <a:solidFill>
                            <a:srgbClr val="001489"/>
                          </a:solidFill>
                          <a:effectLst/>
                          <a:uLnTx/>
                          <a:uFillTx/>
                          <a:latin typeface="+mn-lt"/>
                          <a:ea typeface="+mn-ea"/>
                          <a:cs typeface="+mn-cs"/>
                        </a:rPr>
                        <a:t>Pārtikas produktu ražošana un virzība tirgū. </a:t>
                      </a:r>
                      <a:endParaRPr lang="lv-LV" sz="2200" dirty="0">
                        <a:solidFill>
                          <a:srgbClr val="001489"/>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v-LV" sz="2200" b="0" i="0" u="none" strike="noStrike" kern="1200" cap="none" spc="0" normalizeH="0" baseline="0" noProof="0" dirty="0">
                          <a:ln>
                            <a:noFill/>
                          </a:ln>
                          <a:solidFill>
                            <a:srgbClr val="001489"/>
                          </a:solidFill>
                          <a:effectLst/>
                          <a:uLnTx/>
                          <a:uFillTx/>
                          <a:latin typeface="+mn-lt"/>
                          <a:ea typeface="+mn-ea"/>
                          <a:cs typeface="+mn-cs"/>
                        </a:rPr>
                        <a:t>Līdz 50 000 un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lv-LV" sz="2200" b="0" i="0" u="none" strike="noStrike" kern="1200" cap="none" spc="0" normalizeH="0" baseline="0" noProof="0" dirty="0">
                          <a:ln>
                            <a:noFill/>
                          </a:ln>
                          <a:solidFill>
                            <a:srgbClr val="001489"/>
                          </a:solidFill>
                          <a:effectLst/>
                          <a:uLnTx/>
                          <a:uFillTx/>
                          <a:latin typeface="+mn-lt"/>
                          <a:ea typeface="+mn-ea"/>
                          <a:cs typeface="+mn-cs"/>
                        </a:rPr>
                        <a:t>līdz 100 000</a:t>
                      </a:r>
                    </a:p>
                    <a:p>
                      <a:endParaRPr lang="lv-LV" sz="2200" dirty="0">
                        <a:solidFill>
                          <a:srgbClr val="001489"/>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v-LV" sz="2200" b="0" i="0" u="none" strike="noStrike" kern="1200" cap="none" spc="0" normalizeH="0" baseline="0" noProof="0" dirty="0">
                          <a:ln>
                            <a:noFill/>
                          </a:ln>
                          <a:solidFill>
                            <a:srgbClr val="001489"/>
                          </a:solidFill>
                          <a:effectLst/>
                          <a:uLnTx/>
                          <a:uFillTx/>
                          <a:latin typeface="Calibri" panose="020F0502020204030204" pitchFamily="34" charset="0"/>
                          <a:ea typeface="Times New Roman" panose="02020603050405020304" pitchFamily="18" charset="0"/>
                          <a:cs typeface="Calibri" panose="020F0502020204030204" pitchFamily="34" charset="0"/>
                        </a:rPr>
                        <a:t>Pamata atbalsta intensitāte 40%, </a:t>
                      </a:r>
                      <a:endParaRPr kumimoji="0" lang="lv-LV" sz="2200" b="0" i="0" u="none" strike="noStrike" kern="1200" cap="none" spc="0" normalizeH="0" baseline="0" noProof="0" dirty="0">
                        <a:ln>
                          <a:noFill/>
                        </a:ln>
                        <a:solidFill>
                          <a:srgbClr val="001489"/>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lv-LV" sz="2200" b="0" i="0" u="none" strike="noStrike" kern="1200" cap="none" spc="0" normalizeH="0" baseline="0" noProof="0" dirty="0">
                          <a:ln>
                            <a:noFill/>
                          </a:ln>
                          <a:solidFill>
                            <a:srgbClr val="001489"/>
                          </a:solidFill>
                          <a:effectLst/>
                          <a:uLnTx/>
                          <a:uFillTx/>
                          <a:latin typeface="Calibri" panose="020F0502020204030204" pitchFamily="34" charset="0"/>
                          <a:ea typeface="Times New Roman" panose="02020603050405020304" pitchFamily="18" charset="0"/>
                          <a:cs typeface="Calibri" panose="020F0502020204030204" pitchFamily="34" charset="0"/>
                        </a:rPr>
                        <a:t>atbalsta  intensitāte 50%, 60% vai </a:t>
                      </a:r>
                      <a:endParaRPr kumimoji="0" lang="lv-LV" sz="2200" b="0" i="0" u="none" strike="noStrike" kern="1200" cap="none" spc="0" normalizeH="0" baseline="0" noProof="0" dirty="0">
                        <a:ln>
                          <a:noFill/>
                        </a:ln>
                        <a:solidFill>
                          <a:srgbClr val="001489"/>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lv-LV" sz="2200" b="0" i="0" u="none" strike="noStrike" kern="1200" cap="none" spc="0" normalizeH="0" baseline="0" noProof="0" dirty="0">
                          <a:ln>
                            <a:noFill/>
                          </a:ln>
                          <a:solidFill>
                            <a:srgbClr val="001489"/>
                          </a:solidFill>
                          <a:effectLst/>
                          <a:uLnTx/>
                          <a:uFillTx/>
                          <a:latin typeface="Calibri" panose="020F0502020204030204" pitchFamily="34" charset="0"/>
                          <a:ea typeface="Times New Roman" panose="02020603050405020304" pitchFamily="18" charset="0"/>
                          <a:cs typeface="+mn-cs"/>
                        </a:rPr>
                        <a:t>75%, ja tiek izpildīti noteikti SVVA stratēģijas kritēriji.</a:t>
                      </a:r>
                      <a:endParaRPr kumimoji="0" lang="lv-LV" sz="2200" b="0" i="0" u="none" strike="noStrike" kern="1200" cap="none" spc="0" normalizeH="0" baseline="0" noProof="0" dirty="0">
                        <a:ln>
                          <a:noFill/>
                        </a:ln>
                        <a:solidFill>
                          <a:srgbClr val="001489"/>
                        </a:solidFill>
                        <a:effectLst/>
                        <a:uLnTx/>
                        <a:uFillTx/>
                        <a:latin typeface="+mn-lt"/>
                        <a:ea typeface="+mn-ea"/>
                        <a:cs typeface="+mn-cs"/>
                      </a:endParaRPr>
                    </a:p>
                    <a:p>
                      <a:endParaRPr lang="lv-LV" sz="2200" dirty="0">
                        <a:solidFill>
                          <a:srgbClr val="001489"/>
                        </a:solidFill>
                      </a:endParaRPr>
                    </a:p>
                  </a:txBody>
                  <a:tcPr/>
                </a:tc>
                <a:extLst>
                  <a:ext uri="{0D108BD9-81ED-4DB2-BD59-A6C34878D82A}">
                    <a16:rowId xmlns:a16="http://schemas.microsoft.com/office/drawing/2014/main" val="3107361734"/>
                  </a:ext>
                </a:extLst>
              </a:tr>
            </a:tbl>
          </a:graphicData>
        </a:graphic>
      </p:graphicFrame>
    </p:spTree>
    <p:extLst>
      <p:ext uri="{BB962C8B-B14F-4D97-AF65-F5344CB8AC3E}">
        <p14:creationId xmlns:p14="http://schemas.microsoft.com/office/powerpoint/2010/main" val="25355573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lang="lv-LV" sz="3200" b="1" dirty="0">
                <a:solidFill>
                  <a:schemeClr val="bg2">
                    <a:lumMod val="50000"/>
                  </a:schemeClr>
                </a:solidFill>
                <a:latin typeface="Calibri" panose="020F0502020204030204" pitchFamily="34" charset="0"/>
                <a:ea typeface="Times New Roman" panose="02020603050405020304" pitchFamily="18" charset="0"/>
              </a:rPr>
              <a:t>A</a:t>
            </a:r>
            <a:r>
              <a:rPr lang="lv-LV" sz="3200" b="1" dirty="0">
                <a:solidFill>
                  <a:schemeClr val="bg2">
                    <a:lumMod val="50000"/>
                  </a:schemeClr>
                </a:solidFill>
                <a:effectLst/>
                <a:latin typeface="Calibri" panose="020F0502020204030204" pitchFamily="34" charset="0"/>
                <a:ea typeface="Times New Roman" panose="02020603050405020304" pitchFamily="18" charset="0"/>
              </a:rPr>
              <a:t>tbalsta intensitāte 75%. Atbilstības kritēriji SVVA stratēģijā</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838200" y="1293130"/>
            <a:ext cx="10515600" cy="4351338"/>
          </a:xfrm>
        </p:spPr>
        <p:txBody>
          <a:bodyPr>
            <a:normAutofit fontScale="92500" lnSpcReduction="10000"/>
          </a:bodyPr>
          <a:lstStyle/>
          <a:p>
            <a:pPr algn="just">
              <a:buClr>
                <a:srgbClr val="C00000"/>
              </a:buClr>
              <a:buFont typeface="Wingdings" panose="05000000000000000000" pitchFamily="2" charset="2"/>
              <a:buChar char="Ø"/>
            </a:pPr>
            <a:r>
              <a:rPr lang="lv-LV" sz="2600" dirty="0">
                <a:solidFill>
                  <a:srgbClr val="001489"/>
                </a:solidFill>
                <a:latin typeface="Calibri" panose="020F0502020204030204" pitchFamily="34" charset="0"/>
                <a:ea typeface="Times New Roman" panose="02020603050405020304" pitchFamily="18" charset="0"/>
              </a:rPr>
              <a:t>Vietējās rīcības grupas Madonas novada fonds (MNF) </a:t>
            </a:r>
            <a:r>
              <a:rPr lang="lv-LV" sz="2600" dirty="0">
                <a:solidFill>
                  <a:srgbClr val="001489"/>
                </a:solidFill>
                <a:effectLst/>
                <a:latin typeface="Calibri" panose="020F0502020204030204" pitchFamily="34" charset="0"/>
                <a:ea typeface="Times New Roman" panose="02020603050405020304" pitchFamily="18" charset="0"/>
              </a:rPr>
              <a:t>sludinājumā ir </a:t>
            </a:r>
            <a:r>
              <a:rPr lang="lv-LV" sz="2600" dirty="0">
                <a:solidFill>
                  <a:srgbClr val="001489"/>
                </a:solidFill>
                <a:latin typeface="Calibri" panose="020F0502020204030204" pitchFamily="34" charset="0"/>
                <a:ea typeface="Times New Roman" panose="02020603050405020304" pitchFamily="18" charset="0"/>
              </a:rPr>
              <a:t>skaidroti 6.kārtas nosacījumi, t.sk., </a:t>
            </a:r>
            <a:r>
              <a:rPr lang="lv-LV" sz="2600" dirty="0">
                <a:solidFill>
                  <a:srgbClr val="001489"/>
                </a:solidFill>
                <a:effectLst/>
                <a:latin typeface="Calibri" panose="020F0502020204030204" pitchFamily="34" charset="0"/>
                <a:ea typeface="Times New Roman" panose="02020603050405020304" pitchFamily="18" charset="0"/>
              </a:rPr>
              <a:t>rīcību apraksti, norādītas atbalsta intensitātes un to atbilstības kritēriji un projektu vērtēšanas kritēriji.</a:t>
            </a:r>
          </a:p>
          <a:p>
            <a:pPr algn="just">
              <a:buClr>
                <a:srgbClr val="C00000"/>
              </a:buClr>
              <a:buFont typeface="Wingdings" panose="05000000000000000000" pitchFamily="2" charset="2"/>
              <a:buChar char="Ø"/>
            </a:pPr>
            <a:endParaRPr lang="lv-LV" sz="2400" dirty="0">
              <a:solidFill>
                <a:srgbClr val="001489"/>
              </a:solidFill>
              <a:effectLst/>
              <a:latin typeface="Calibri" panose="020F0502020204030204" pitchFamily="34" charset="0"/>
              <a:ea typeface="Times New Roman" panose="02020603050405020304" pitchFamily="18" charset="0"/>
            </a:endParaRPr>
          </a:p>
          <a:p>
            <a:pPr algn="just">
              <a:buClr>
                <a:srgbClr val="C00000"/>
              </a:buClr>
              <a:buFont typeface="Wingdings" panose="05000000000000000000" pitchFamily="2" charset="2"/>
              <a:buChar char="Ø"/>
            </a:pPr>
            <a:r>
              <a:rPr kumimoji="0" lang="lv-LV" sz="2400" b="1" i="0" u="none" strike="noStrike" kern="1200" cap="none" spc="0" normalizeH="0" baseline="0" noProof="0" dirty="0">
                <a:ln>
                  <a:noFill/>
                </a:ln>
                <a:solidFill>
                  <a:srgbClr val="008000"/>
                </a:solidFill>
                <a:effectLst/>
                <a:uLnTx/>
                <a:uFillTx/>
                <a:latin typeface="Calibri"/>
                <a:ea typeface="+mn-ea"/>
                <a:cs typeface="+mn-cs"/>
              </a:rPr>
              <a:t>MKN 580 28.p. </a:t>
            </a:r>
            <a:r>
              <a:rPr kumimoji="0" lang="lv-LV" sz="2400" b="0" i="0" u="none" strike="noStrike" kern="1200" cap="none" spc="0" normalizeH="0" baseline="0" noProof="0" dirty="0">
                <a:ln>
                  <a:noFill/>
                </a:ln>
                <a:solidFill>
                  <a:srgbClr val="001489"/>
                </a:solidFill>
                <a:effectLst/>
                <a:uLnTx/>
                <a:uFillTx/>
                <a:latin typeface="Calibri"/>
                <a:ea typeface="+mn-ea"/>
                <a:cs typeface="+mn-cs"/>
              </a:rPr>
              <a:t>un </a:t>
            </a:r>
            <a:r>
              <a:rPr kumimoji="0" lang="lv-LV" sz="2400" i="0" u="none" strike="noStrike" kern="1200" cap="none" spc="0" normalizeH="0" baseline="0" noProof="0" dirty="0">
                <a:ln>
                  <a:noFill/>
                </a:ln>
                <a:solidFill>
                  <a:srgbClr val="001489"/>
                </a:solidFill>
                <a:effectLst/>
                <a:uLnTx/>
                <a:uFillTx/>
                <a:latin typeface="Calibri"/>
                <a:ea typeface="+mn-ea"/>
                <a:cs typeface="+mn-cs"/>
              </a:rPr>
              <a:t>MNF SVVA stratēģija paredz </a:t>
            </a:r>
            <a:r>
              <a:rPr lang="lv-LV" sz="2400" dirty="0">
                <a:solidFill>
                  <a:srgbClr val="001489"/>
                </a:solidFill>
                <a:latin typeface="Calibri"/>
              </a:rPr>
              <a:t>atbalstu</a:t>
            </a:r>
            <a:r>
              <a:rPr kumimoji="0" lang="lv-LV" sz="2400" b="0" i="0" u="none" strike="noStrike" kern="1200" cap="none" spc="0" normalizeH="0" baseline="0" noProof="0" dirty="0">
                <a:ln>
                  <a:noFill/>
                </a:ln>
                <a:solidFill>
                  <a:srgbClr val="001489"/>
                </a:solidFill>
                <a:effectLst/>
                <a:uLnTx/>
                <a:uFillTx/>
                <a:latin typeface="Calibri"/>
                <a:ea typeface="+mn-ea"/>
                <a:cs typeface="+mn-cs"/>
              </a:rPr>
              <a:t> līdz </a:t>
            </a:r>
            <a:r>
              <a:rPr kumimoji="0" lang="lv-LV" sz="2400" b="1" i="0" u="none" strike="noStrike" kern="1200" cap="none" spc="0" normalizeH="0" baseline="0" noProof="0" dirty="0">
                <a:ln>
                  <a:noFill/>
                </a:ln>
                <a:solidFill>
                  <a:srgbClr val="001489"/>
                </a:solidFill>
                <a:effectLst/>
                <a:uLnTx/>
                <a:uFillTx/>
                <a:latin typeface="Calibri"/>
                <a:ea typeface="+mn-ea"/>
                <a:cs typeface="+mn-cs"/>
              </a:rPr>
              <a:t>75% </a:t>
            </a:r>
            <a:r>
              <a:rPr kumimoji="0" lang="lv-LV" sz="2400" b="0" i="0" u="none" strike="noStrike" kern="1200" cap="none" spc="0" normalizeH="0" baseline="0" noProof="0" dirty="0">
                <a:ln>
                  <a:noFill/>
                </a:ln>
                <a:solidFill>
                  <a:srgbClr val="001489"/>
                </a:solidFill>
                <a:effectLst/>
                <a:uLnTx/>
                <a:uFillTx/>
                <a:latin typeface="Calibri"/>
                <a:ea typeface="+mn-ea"/>
                <a:cs typeface="+mn-cs"/>
              </a:rPr>
              <a:t>šādos gadījumos:</a:t>
            </a:r>
          </a:p>
          <a:p>
            <a:pPr marL="457200" lvl="1" indent="0" algn="just">
              <a:lnSpc>
                <a:spcPct val="100000"/>
              </a:lnSpc>
              <a:spcBef>
                <a:spcPct val="20000"/>
              </a:spcBef>
              <a:buClr>
                <a:srgbClr val="33CC33"/>
              </a:buClr>
              <a:buNone/>
              <a:defRPr/>
            </a:pPr>
            <a:r>
              <a:rPr kumimoji="0" lang="lv-LV" b="1" i="0" u="none" strike="noStrike" kern="1200" cap="none" spc="0" normalizeH="0" baseline="0" noProof="0" dirty="0">
                <a:ln>
                  <a:noFill/>
                </a:ln>
                <a:solidFill>
                  <a:srgbClr val="008000"/>
                </a:solidFill>
                <a:effectLst/>
                <a:uLnTx/>
                <a:uFillTx/>
                <a:latin typeface="Calibri"/>
                <a:ea typeface="+mn-ea"/>
                <a:cs typeface="+mn-cs"/>
              </a:rPr>
              <a:t>28.1.1. </a:t>
            </a:r>
            <a:r>
              <a:rPr kumimoji="0" lang="lv-LV" b="1" i="0" u="none" strike="noStrike" kern="1200" cap="none" spc="0" normalizeH="0" baseline="0" noProof="0" dirty="0">
                <a:ln>
                  <a:noFill/>
                </a:ln>
                <a:solidFill>
                  <a:srgbClr val="001489"/>
                </a:solidFill>
                <a:effectLst/>
                <a:uLnTx/>
                <a:uFillTx/>
                <a:latin typeface="Calibri"/>
                <a:ea typeface="+mn-ea"/>
                <a:cs typeface="+mn-cs"/>
              </a:rPr>
              <a:t>atbalsta pretendents ir gados jauns lauksaimnieks </a:t>
            </a:r>
            <a:r>
              <a:rPr kumimoji="0" lang="lv-LV" b="0" i="0" u="none" strike="noStrike" kern="1200" cap="none" spc="0" normalizeH="0" baseline="0" noProof="0" dirty="0">
                <a:ln>
                  <a:noFill/>
                </a:ln>
                <a:solidFill>
                  <a:srgbClr val="001489"/>
                </a:solidFill>
                <a:effectLst/>
                <a:uLnTx/>
                <a:uFillTx/>
                <a:latin typeface="Calibri"/>
                <a:ea typeface="+mn-ea"/>
                <a:cs typeface="+mn-cs"/>
              </a:rPr>
              <a:t>– fiziskā persona, kuras dzīvesvieta ir deklarēta lauku teritorijā, vai juridiskā persona, kuras juridiskā adrese ir lauku teritorijā;</a:t>
            </a:r>
          </a:p>
          <a:p>
            <a:pPr marL="457200" lvl="1" indent="0" algn="just">
              <a:lnSpc>
                <a:spcPct val="100000"/>
              </a:lnSpc>
              <a:spcBef>
                <a:spcPct val="20000"/>
              </a:spcBef>
              <a:buClr>
                <a:srgbClr val="33CC33"/>
              </a:buClr>
              <a:buNone/>
              <a:defRPr/>
            </a:pPr>
            <a:r>
              <a:rPr kumimoji="0" lang="lv-LV" b="1" i="0" u="none" strike="noStrike" kern="1200" cap="none" spc="0" normalizeH="0" baseline="0" noProof="0" dirty="0">
                <a:ln>
                  <a:noFill/>
                </a:ln>
                <a:solidFill>
                  <a:srgbClr val="008000"/>
                </a:solidFill>
                <a:effectLst/>
                <a:uLnTx/>
                <a:uFillTx/>
                <a:latin typeface="Calibri"/>
                <a:ea typeface="+mn-ea"/>
                <a:cs typeface="+mn-cs"/>
              </a:rPr>
              <a:t>28.1.2. </a:t>
            </a:r>
            <a:r>
              <a:rPr kumimoji="0" lang="lv-LV" b="0" i="0" u="none" strike="noStrike" kern="1200" cap="none" spc="0" normalizeH="0" baseline="0" noProof="0" dirty="0">
                <a:ln>
                  <a:noFill/>
                </a:ln>
                <a:solidFill>
                  <a:srgbClr val="001489"/>
                </a:solidFill>
                <a:effectLst/>
                <a:uLnTx/>
                <a:uFillTx/>
                <a:latin typeface="Calibri"/>
                <a:ea typeface="+mn-ea"/>
                <a:cs typeface="+mn-cs"/>
              </a:rPr>
              <a:t>atbalsta pretendents ir </a:t>
            </a:r>
            <a:r>
              <a:rPr kumimoji="0" lang="lv-LV" b="1" i="0" u="none" strike="noStrike" kern="1200" cap="none" spc="0" normalizeH="0" baseline="0" noProof="0" dirty="0">
                <a:ln>
                  <a:noFill/>
                </a:ln>
                <a:solidFill>
                  <a:srgbClr val="001489"/>
                </a:solidFill>
                <a:effectLst/>
                <a:uLnTx/>
                <a:uFillTx/>
                <a:latin typeface="Calibri"/>
                <a:ea typeface="+mn-ea"/>
                <a:cs typeface="+mn-cs"/>
              </a:rPr>
              <a:t>mazā lauku saimniecība;</a:t>
            </a:r>
          </a:p>
          <a:p>
            <a:pPr marL="457200" lvl="1" indent="0" algn="just">
              <a:lnSpc>
                <a:spcPct val="100000"/>
              </a:lnSpc>
              <a:spcBef>
                <a:spcPct val="20000"/>
              </a:spcBef>
              <a:buClr>
                <a:srgbClr val="33CC33"/>
              </a:buClr>
              <a:buNone/>
              <a:defRPr/>
            </a:pPr>
            <a:r>
              <a:rPr kumimoji="0" lang="lv-LV" b="1" i="0" u="none" strike="noStrike" kern="1200" cap="none" spc="0" normalizeH="0" baseline="0" noProof="0" dirty="0">
                <a:ln>
                  <a:noFill/>
                </a:ln>
                <a:solidFill>
                  <a:srgbClr val="008000"/>
                </a:solidFill>
                <a:effectLst/>
                <a:uLnTx/>
                <a:uFillTx/>
                <a:latin typeface="Calibri"/>
                <a:ea typeface="+mn-ea"/>
                <a:cs typeface="+mn-cs"/>
              </a:rPr>
              <a:t>28.1.3. </a:t>
            </a:r>
            <a:r>
              <a:rPr kumimoji="0" lang="lv-LV" b="0" i="0" u="none" strike="noStrike" kern="1200" cap="none" spc="0" normalizeH="0" baseline="0" noProof="0" dirty="0">
                <a:ln>
                  <a:noFill/>
                </a:ln>
                <a:solidFill>
                  <a:srgbClr val="001489"/>
                </a:solidFill>
                <a:effectLst/>
                <a:uLnTx/>
                <a:uFillTx/>
                <a:latin typeface="Calibri"/>
                <a:ea typeface="+mn-ea"/>
                <a:cs typeface="+mn-cs"/>
              </a:rPr>
              <a:t>investīcijas pamatpakalpojumiem </a:t>
            </a:r>
            <a:r>
              <a:rPr kumimoji="0" lang="lv-LV" i="0" u="none" strike="noStrike" kern="1200" cap="none" spc="0" normalizeH="0" baseline="0" noProof="0" dirty="0">
                <a:ln>
                  <a:noFill/>
                </a:ln>
                <a:solidFill>
                  <a:srgbClr val="001489"/>
                </a:solidFill>
                <a:effectLst/>
                <a:uLnTx/>
                <a:uFillTx/>
                <a:latin typeface="Calibri"/>
                <a:ea typeface="+mn-ea"/>
                <a:cs typeface="+mn-cs"/>
              </a:rPr>
              <a:t>lauku teritorijā </a:t>
            </a:r>
            <a:r>
              <a:rPr kumimoji="0" lang="lv-LV" b="0" i="0" u="none" strike="noStrike" kern="1200" cap="none" spc="0" normalizeH="0" baseline="0" noProof="0" dirty="0">
                <a:ln>
                  <a:noFill/>
                </a:ln>
                <a:solidFill>
                  <a:srgbClr val="001489"/>
                </a:solidFill>
                <a:effectLst/>
                <a:uLnTx/>
                <a:uFillTx/>
                <a:latin typeface="Calibri"/>
                <a:ea typeface="+mn-ea"/>
                <a:cs typeface="+mn-cs"/>
              </a:rPr>
              <a:t>izglītības, sociālajā vai veselības jomā;</a:t>
            </a:r>
          </a:p>
          <a:p>
            <a:pPr marL="457200" lvl="1" indent="0" algn="just">
              <a:lnSpc>
                <a:spcPct val="100000"/>
              </a:lnSpc>
              <a:spcBef>
                <a:spcPct val="20000"/>
              </a:spcBef>
              <a:buClr>
                <a:srgbClr val="33CC33"/>
              </a:buClr>
              <a:buNone/>
              <a:defRPr/>
            </a:pPr>
            <a:r>
              <a:rPr kumimoji="0" lang="lv-LV" b="1" i="0" u="none" strike="noStrike" kern="1200" cap="none" spc="0" normalizeH="0" baseline="0" noProof="0" dirty="0">
                <a:ln>
                  <a:noFill/>
                </a:ln>
                <a:solidFill>
                  <a:srgbClr val="008000"/>
                </a:solidFill>
                <a:effectLst/>
                <a:uLnTx/>
                <a:uFillTx/>
                <a:latin typeface="Calibri"/>
                <a:ea typeface="+mn-ea"/>
                <a:cs typeface="+mn-cs"/>
              </a:rPr>
              <a:t>28.1.4. </a:t>
            </a:r>
            <a:r>
              <a:rPr kumimoji="0" lang="lv-LV" b="0" i="0" u="none" strike="noStrike" kern="1200" cap="none" spc="0" normalizeH="0" baseline="0" noProof="0" dirty="0">
                <a:ln>
                  <a:noFill/>
                </a:ln>
                <a:solidFill>
                  <a:srgbClr val="001489"/>
                </a:solidFill>
                <a:effectLst/>
                <a:uLnTx/>
                <a:uFillTx/>
                <a:latin typeface="Calibri"/>
                <a:ea typeface="+mn-ea"/>
                <a:cs typeface="+mn-cs"/>
              </a:rPr>
              <a:t>neienesīgās investīcijas </a:t>
            </a:r>
            <a:r>
              <a:rPr kumimoji="0" lang="lv-LV" b="1" i="0" u="none" strike="noStrike" kern="1200" cap="none" spc="0" normalizeH="0" baseline="0" noProof="0" dirty="0">
                <a:ln>
                  <a:noFill/>
                </a:ln>
                <a:solidFill>
                  <a:srgbClr val="001489"/>
                </a:solidFill>
                <a:effectLst/>
                <a:uLnTx/>
                <a:uFillTx/>
                <a:latin typeface="Calibri"/>
                <a:ea typeface="+mn-ea"/>
                <a:cs typeface="+mn-cs"/>
              </a:rPr>
              <a:t>darbinieku produktivitātes kāpināšanai.</a:t>
            </a:r>
          </a:p>
          <a:p>
            <a:pPr>
              <a:buClr>
                <a:srgbClr val="C00000"/>
              </a:buClr>
              <a:buFont typeface="Wingdings" panose="05000000000000000000" pitchFamily="2" charset="2"/>
              <a:buChar char="Ø"/>
            </a:pPr>
            <a:endParaRPr lang="lv-LV" sz="2400" dirty="0">
              <a:solidFill>
                <a:srgbClr val="001489"/>
              </a:solidFill>
            </a:endParaRP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5" name="TextBox 4">
            <a:extLst>
              <a:ext uri="{FF2B5EF4-FFF2-40B4-BE49-F238E27FC236}">
                <a16:creationId xmlns:a16="http://schemas.microsoft.com/office/drawing/2014/main" id="{59EEB108-4AB2-2A37-A635-142D1E27CEF5}"/>
              </a:ext>
            </a:extLst>
          </p:cNvPr>
          <p:cNvSpPr txBox="1"/>
          <p:nvPr/>
        </p:nvSpPr>
        <p:spPr>
          <a:xfrm>
            <a:off x="5549960" y="5766942"/>
            <a:ext cx="6343403" cy="830997"/>
          </a:xfrm>
          <a:prstGeom prst="rect">
            <a:avLst/>
          </a:prstGeom>
          <a:noFill/>
          <a:ln>
            <a:solidFill>
              <a:schemeClr val="accent6">
                <a:lumMod val="75000"/>
              </a:schemeClr>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lv-LV" sz="2400" b="1" i="0" u="none" strike="noStrike" kern="0" cap="none" spc="0" normalizeH="0" baseline="0" noProof="0" dirty="0">
                <a:ln>
                  <a:noFill/>
                </a:ln>
                <a:solidFill>
                  <a:srgbClr val="001489"/>
                </a:solidFill>
                <a:effectLst/>
                <a:uLnTx/>
                <a:uFillTx/>
              </a:rPr>
              <a:t>Lauku teritorija </a:t>
            </a:r>
            <a:r>
              <a:rPr kumimoji="0" lang="lv-LV" sz="2400" b="0" i="0" u="none" strike="noStrike" kern="0" cap="none" spc="0" normalizeH="0" baseline="0" noProof="0" dirty="0">
                <a:ln>
                  <a:noFill/>
                </a:ln>
                <a:solidFill>
                  <a:srgbClr val="001489"/>
                </a:solidFill>
                <a:effectLst/>
                <a:uLnTx/>
                <a:uFillTx/>
              </a:rPr>
              <a:t>- MNF darbības teritorija, </a:t>
            </a:r>
          </a:p>
          <a:p>
            <a:pPr marL="0" marR="0" lvl="0" indent="0" defTabSz="914400" eaLnBrk="1" fontAlgn="auto" latinLnBrk="0" hangingPunct="1">
              <a:lnSpc>
                <a:spcPct val="100000"/>
              </a:lnSpc>
              <a:spcBef>
                <a:spcPts val="0"/>
              </a:spcBef>
              <a:spcAft>
                <a:spcPts val="0"/>
              </a:spcAft>
              <a:buClrTx/>
              <a:buSzTx/>
              <a:buFontTx/>
              <a:buNone/>
              <a:tabLst/>
              <a:defRPr/>
            </a:pPr>
            <a:r>
              <a:rPr kumimoji="0" lang="lv-LV" sz="2400" b="0" i="0" u="none" strike="noStrike" kern="0" cap="none" spc="0" normalizeH="0" baseline="0" noProof="0" dirty="0">
                <a:ln>
                  <a:noFill/>
                </a:ln>
                <a:solidFill>
                  <a:srgbClr val="001489"/>
                </a:solidFill>
                <a:effectLst/>
                <a:uLnTx/>
                <a:uFillTx/>
              </a:rPr>
              <a:t>izņemot Madonas pilsētu. Atbilst </a:t>
            </a:r>
            <a:r>
              <a:rPr kumimoji="0" lang="lv-LV" sz="2400" b="1" i="0" u="none" strike="noStrike" kern="0" cap="none" spc="0" normalizeH="0" baseline="0" noProof="0" dirty="0">
                <a:ln>
                  <a:noFill/>
                </a:ln>
                <a:solidFill>
                  <a:srgbClr val="008000"/>
                </a:solidFill>
                <a:effectLst/>
                <a:uLnTx/>
                <a:uFillTx/>
              </a:rPr>
              <a:t>MKN 580 2.12.</a:t>
            </a:r>
          </a:p>
        </p:txBody>
      </p:sp>
    </p:spTree>
    <p:extLst>
      <p:ext uri="{BB962C8B-B14F-4D97-AF65-F5344CB8AC3E}">
        <p14:creationId xmlns:p14="http://schemas.microsoft.com/office/powerpoint/2010/main" val="3939150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299185"/>
            <a:ext cx="10515600" cy="958289"/>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lang="lv-LV" sz="3200" b="1" dirty="0">
                <a:solidFill>
                  <a:schemeClr val="bg2">
                    <a:lumMod val="50000"/>
                  </a:schemeClr>
                </a:solidFill>
                <a:latin typeface="+mn-lt"/>
              </a:rPr>
              <a:t>Atbalsta intensitāte / 75%</a:t>
            </a: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838200" y="1142064"/>
            <a:ext cx="10773792" cy="4220048"/>
          </a:xfrm>
        </p:spPr>
        <p:txBody>
          <a:bodyPr>
            <a:normAutofit/>
          </a:bodyPr>
          <a:lstStyle/>
          <a:p>
            <a:pPr marL="1800" lvl="2" indent="0">
              <a:buClr>
                <a:srgbClr val="C00000"/>
              </a:buClr>
              <a:buNone/>
            </a:pPr>
            <a:endParaRPr lang="lv-LV" dirty="0">
              <a:solidFill>
                <a:srgbClr val="001489"/>
              </a:solidFill>
            </a:endParaRPr>
          </a:p>
          <a:p>
            <a:pPr marL="0" indent="0" algn="just">
              <a:buClr>
                <a:srgbClr val="C00000"/>
              </a:buClr>
              <a:buNone/>
            </a:pPr>
            <a:r>
              <a:rPr lang="lv-LV" sz="2400" b="1" dirty="0">
                <a:solidFill>
                  <a:srgbClr val="008000"/>
                </a:solidFill>
              </a:rPr>
              <a:t>28.1.1. </a:t>
            </a:r>
            <a:r>
              <a:rPr lang="lv-LV" sz="2400" b="1" dirty="0">
                <a:solidFill>
                  <a:srgbClr val="001489"/>
                </a:solidFill>
              </a:rPr>
              <a:t>gados jauns lauksaimnieks </a:t>
            </a:r>
            <a:r>
              <a:rPr lang="lv-LV" sz="2400" dirty="0">
                <a:solidFill>
                  <a:srgbClr val="001489"/>
                </a:solidFill>
              </a:rPr>
              <a:t>– fiziskā persona, kuras dzīvesvieta ir deklarēta lauku teritorijā, vai juridiskā persona, kuras juridiskā adrese ir lauku teritorijā (uz juridisko personu attiecināmos kritērijus piemēro fiziskajai personai – saimniecības īpašniekam vai personai, kurai pieder ne mazāk kā 51% kapitāldaļu un UR ir reģistrētas atsevišķas paraksta tiesības), ja tā atbilst šādām prasībām:</a:t>
            </a:r>
          </a:p>
          <a:p>
            <a:pPr marL="457200" lvl="1" indent="0" algn="just">
              <a:buClr>
                <a:srgbClr val="C00000"/>
              </a:buClr>
              <a:buNone/>
            </a:pPr>
            <a:r>
              <a:rPr lang="lv-LV" b="1" dirty="0">
                <a:solidFill>
                  <a:srgbClr val="008000"/>
                </a:solidFill>
              </a:rPr>
              <a:t>28.1.1.1. </a:t>
            </a:r>
            <a:r>
              <a:rPr lang="lv-LV" dirty="0">
                <a:solidFill>
                  <a:srgbClr val="001489"/>
                </a:solidFill>
              </a:rPr>
              <a:t>projekta iesnieguma iesniegšanas dienā nav vecāka par 40 gadiem;</a:t>
            </a:r>
          </a:p>
          <a:p>
            <a:pPr marL="457200" lvl="1" indent="0" algn="just">
              <a:buClr>
                <a:srgbClr val="C00000"/>
              </a:buClr>
              <a:buNone/>
            </a:pPr>
            <a:r>
              <a:rPr lang="lv-LV" b="1" dirty="0">
                <a:solidFill>
                  <a:srgbClr val="008000"/>
                </a:solidFill>
              </a:rPr>
              <a:t>28.1.1.2. </a:t>
            </a:r>
            <a:r>
              <a:rPr lang="lv-LV" dirty="0">
                <a:solidFill>
                  <a:srgbClr val="001489"/>
                </a:solidFill>
              </a:rPr>
              <a:t>ir ieguvusi augstāko vai vidējo profesionālo lauksaimniecības izglītību, apgūstot lauksaimniecības priekšmetus vismaz 160 stundu apjomā saskaņā ar ZM apstiprinātajām vadlīnijām lauksaimniecības izglītības atbilstības izvērtēšanai;</a:t>
            </a:r>
          </a:p>
          <a:p>
            <a:pPr marL="457200" lvl="1" indent="0" algn="just">
              <a:buClr>
                <a:srgbClr val="C00000"/>
              </a:buClr>
              <a:buNone/>
            </a:pPr>
            <a:r>
              <a:rPr lang="lv-LV" b="1" dirty="0">
                <a:solidFill>
                  <a:srgbClr val="008000"/>
                </a:solidFill>
              </a:rPr>
              <a:t>28.1.1.3. </a:t>
            </a:r>
            <a:r>
              <a:rPr lang="lv-LV" dirty="0">
                <a:solidFill>
                  <a:srgbClr val="001489"/>
                </a:solidFill>
              </a:rPr>
              <a:t>nodarbojas ar lauksaimniecības produktu primāro ražošanu.</a:t>
            </a:r>
          </a:p>
          <a:p>
            <a:pPr marL="0" indent="0">
              <a:buClr>
                <a:srgbClr val="C00000"/>
              </a:buClr>
              <a:buNone/>
            </a:pPr>
            <a:endParaRPr lang="lv-LV" sz="2400" dirty="0">
              <a:solidFill>
                <a:srgbClr val="001489"/>
              </a:solidFill>
            </a:endParaRPr>
          </a:p>
          <a:p>
            <a:pPr>
              <a:buClr>
                <a:srgbClr val="C00000"/>
              </a:buClr>
              <a:buFont typeface="Wingdings" panose="05000000000000000000" pitchFamily="2" charset="2"/>
              <a:buChar char="Ø"/>
            </a:pPr>
            <a:endParaRPr lang="lv-LV" sz="2400" b="1" dirty="0">
              <a:solidFill>
                <a:srgbClr val="008000"/>
              </a:solidFill>
            </a:endParaRP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3" name="TextBox 2">
            <a:extLst>
              <a:ext uri="{FF2B5EF4-FFF2-40B4-BE49-F238E27FC236}">
                <a16:creationId xmlns:a16="http://schemas.microsoft.com/office/drawing/2014/main" id="{DDB5A50A-B0DD-67E4-18CF-5536C34466EA}"/>
              </a:ext>
            </a:extLst>
          </p:cNvPr>
          <p:cNvSpPr txBox="1"/>
          <p:nvPr/>
        </p:nvSpPr>
        <p:spPr>
          <a:xfrm>
            <a:off x="6027938" y="5577543"/>
            <a:ext cx="5617346" cy="830997"/>
          </a:xfrm>
          <a:prstGeom prst="rect">
            <a:avLst/>
          </a:prstGeom>
          <a:noFill/>
          <a:ln>
            <a:solidFill>
              <a:srgbClr val="002060"/>
            </a:solidFill>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lv-LV" sz="2400" b="0" i="0" u="none" strike="noStrike" kern="0" cap="none" spc="0" normalizeH="0" baseline="0" noProof="0" dirty="0">
                <a:ln>
                  <a:noFill/>
                </a:ln>
                <a:solidFill>
                  <a:srgbClr val="001489"/>
                </a:solidFill>
                <a:effectLst/>
                <a:uLnTx/>
                <a:uFillTx/>
              </a:rPr>
              <a:t>Lauku teritorija - MNF darbības teritorija, </a:t>
            </a:r>
          </a:p>
          <a:p>
            <a:pPr marL="0" marR="0" lvl="0" indent="0" defTabSz="914400" eaLnBrk="1" fontAlgn="auto" latinLnBrk="0" hangingPunct="1">
              <a:lnSpc>
                <a:spcPct val="100000"/>
              </a:lnSpc>
              <a:spcBef>
                <a:spcPts val="0"/>
              </a:spcBef>
              <a:spcAft>
                <a:spcPts val="0"/>
              </a:spcAft>
              <a:buClrTx/>
              <a:buSzTx/>
              <a:buFontTx/>
              <a:buNone/>
              <a:tabLst/>
              <a:defRPr/>
            </a:pPr>
            <a:r>
              <a:rPr kumimoji="0" lang="lv-LV" sz="2400" b="0" i="0" u="none" strike="noStrike" kern="0" cap="none" spc="0" normalizeH="0" baseline="0" noProof="0" dirty="0">
                <a:ln>
                  <a:noFill/>
                </a:ln>
                <a:solidFill>
                  <a:srgbClr val="001489"/>
                </a:solidFill>
                <a:effectLst/>
                <a:uLnTx/>
                <a:uFillTx/>
              </a:rPr>
              <a:t>izņemot Madonas pilsētu </a:t>
            </a:r>
            <a:r>
              <a:rPr kumimoji="0" lang="lv-LV" sz="2400" b="1" i="0" u="none" strike="noStrike" kern="0" cap="none" spc="0" normalizeH="0" baseline="0" noProof="0" dirty="0">
                <a:ln>
                  <a:noFill/>
                </a:ln>
                <a:solidFill>
                  <a:srgbClr val="008000"/>
                </a:solidFill>
                <a:effectLst/>
                <a:uLnTx/>
                <a:uFillTx/>
              </a:rPr>
              <a:t>2.12.</a:t>
            </a:r>
          </a:p>
        </p:txBody>
      </p:sp>
    </p:spTree>
    <p:extLst>
      <p:ext uri="{BB962C8B-B14F-4D97-AF65-F5344CB8AC3E}">
        <p14:creationId xmlns:p14="http://schemas.microsoft.com/office/powerpoint/2010/main" val="4248959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967296" y="276126"/>
            <a:ext cx="10515600" cy="1239219"/>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pitchFamily="34" charset="0"/>
                <a:ea typeface="Times New Roman" panose="02020603050405020304" pitchFamily="18" charset="0"/>
                <a:cs typeface="+mj-cs"/>
              </a:rPr>
              <a:t>Atbalsta intensitāte / 75%</a:t>
            </a:r>
            <a:endParaRPr lang="lv-LV" sz="3200" b="1" dirty="0">
              <a:solidFill>
                <a:schemeClr val="bg2">
                  <a:lumMod val="50000"/>
                </a:schemeClr>
              </a:solidFill>
              <a:latin typeface="+mn-lt"/>
            </a:endParaRP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709104" y="1257474"/>
            <a:ext cx="10773792" cy="4220048"/>
          </a:xfrm>
        </p:spPr>
        <p:txBody>
          <a:bodyPr>
            <a:normAutofit/>
          </a:bodyPr>
          <a:lstStyle/>
          <a:p>
            <a:pPr>
              <a:buClr>
                <a:srgbClr val="C00000"/>
              </a:buClr>
              <a:buFont typeface="Wingdings" panose="05000000000000000000" pitchFamily="2" charset="2"/>
              <a:buChar char="Ø"/>
            </a:pPr>
            <a:endParaRPr lang="lv-LV" sz="2400" b="1" dirty="0">
              <a:solidFill>
                <a:srgbClr val="008000"/>
              </a:solidFill>
            </a:endParaRPr>
          </a:p>
          <a:p>
            <a:pPr marL="230400" lvl="2">
              <a:buClr>
                <a:srgbClr val="C00000"/>
              </a:buClr>
              <a:buFont typeface="Wingdings" panose="05000000000000000000" pitchFamily="2" charset="2"/>
              <a:buChar char="q"/>
            </a:pPr>
            <a:endParaRPr lang="lv-LV" dirty="0">
              <a:solidFill>
                <a:srgbClr val="001489"/>
              </a:solidFill>
            </a:endParaRPr>
          </a:p>
          <a:p>
            <a:pPr marL="0" indent="0">
              <a:buClr>
                <a:srgbClr val="C00000"/>
              </a:buClr>
              <a:buNone/>
            </a:pPr>
            <a:endParaRPr lang="lv-LV" sz="2400" dirty="0">
              <a:solidFill>
                <a:srgbClr val="001489"/>
              </a:solidFill>
            </a:endParaRPr>
          </a:p>
          <a:p>
            <a:pPr>
              <a:buClr>
                <a:srgbClr val="C00000"/>
              </a:buClr>
              <a:buFont typeface="Wingdings" panose="05000000000000000000" pitchFamily="2" charset="2"/>
              <a:buChar char="Ø"/>
            </a:pPr>
            <a:endParaRPr lang="lv-LV" sz="2400" b="1" dirty="0">
              <a:solidFill>
                <a:srgbClr val="008000"/>
              </a:solidFill>
            </a:endParaRP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4" name="TextBox 3">
            <a:extLst>
              <a:ext uri="{FF2B5EF4-FFF2-40B4-BE49-F238E27FC236}">
                <a16:creationId xmlns:a16="http://schemas.microsoft.com/office/drawing/2014/main" id="{CDF3AEA5-C308-879A-CA71-985D77F8C922}"/>
              </a:ext>
            </a:extLst>
          </p:cNvPr>
          <p:cNvSpPr txBox="1"/>
          <p:nvPr/>
        </p:nvSpPr>
        <p:spPr>
          <a:xfrm>
            <a:off x="967296" y="1982387"/>
            <a:ext cx="9179511" cy="2973122"/>
          </a:xfrm>
          <a:prstGeom prst="rect">
            <a:avLst/>
          </a:prstGeom>
          <a:noFill/>
        </p:spPr>
        <p:txBody>
          <a:bodyPr wrap="square">
            <a:spAutoFit/>
          </a:bodyPr>
          <a:lstStyle/>
          <a:p>
            <a:pPr marR="0" lvl="0" algn="just" defTabSz="914400" rtl="0" eaLnBrk="1" fontAlgn="auto" latinLnBrk="0" hangingPunct="1">
              <a:lnSpc>
                <a:spcPct val="100000"/>
              </a:lnSpc>
              <a:spcBef>
                <a:spcPct val="20000"/>
              </a:spcBef>
              <a:spcAft>
                <a:spcPts val="0"/>
              </a:spcAft>
              <a:buClr>
                <a:srgbClr val="33CC33"/>
              </a:buClr>
              <a:buSzTx/>
              <a:tabLst/>
              <a:defRPr/>
            </a:pPr>
            <a:r>
              <a:rPr kumimoji="0" lang="lv-LV" sz="2400" b="1" i="0" u="none" strike="noStrike" kern="1200" cap="none" spc="0" normalizeH="0" baseline="0" noProof="0" dirty="0">
                <a:ln>
                  <a:noFill/>
                </a:ln>
                <a:solidFill>
                  <a:srgbClr val="008000"/>
                </a:solidFill>
                <a:effectLst/>
                <a:uLnTx/>
                <a:uFillTx/>
                <a:latin typeface="Calibri"/>
                <a:ea typeface="+mn-ea"/>
                <a:cs typeface="+mn-cs"/>
              </a:rPr>
              <a:t>28.1.1.2. </a:t>
            </a:r>
            <a:r>
              <a:rPr kumimoji="0" lang="lv-LV" sz="2400" b="1" i="0" u="none" strike="noStrike" kern="1200" cap="none" spc="0" normalizeH="0" baseline="0" noProof="0" dirty="0">
                <a:ln>
                  <a:noFill/>
                </a:ln>
                <a:solidFill>
                  <a:srgbClr val="001489"/>
                </a:solidFill>
                <a:effectLst/>
                <a:uLnTx/>
                <a:uFillTx/>
                <a:latin typeface="Calibri"/>
                <a:ea typeface="+mn-ea"/>
                <a:cs typeface="+mn-cs"/>
              </a:rPr>
              <a:t>Mazā lauku saimniecība </a:t>
            </a:r>
            <a:r>
              <a:rPr kumimoji="0" lang="lv-LV" sz="2400" b="0" i="0" u="none" strike="noStrike" kern="1200" cap="none" spc="0" normalizeH="0" baseline="0" noProof="0" dirty="0">
                <a:ln>
                  <a:noFill/>
                </a:ln>
                <a:solidFill>
                  <a:srgbClr val="001489"/>
                </a:solidFill>
                <a:effectLst/>
                <a:uLnTx/>
                <a:uFillTx/>
                <a:latin typeface="Calibri"/>
                <a:ea typeface="+mn-ea"/>
                <a:cs typeface="+mn-cs"/>
              </a:rPr>
              <a:t>– saimnieciskās darbības veicējs –</a:t>
            </a:r>
          </a:p>
          <a:p>
            <a:pPr marL="342900" marR="0" lvl="0" indent="-34290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q"/>
              <a:tabLst/>
              <a:defRPr/>
            </a:pPr>
            <a:r>
              <a:rPr kumimoji="0" lang="lv-LV" sz="2400" b="0" i="0" u="none" strike="noStrike" kern="1200" cap="none" spc="0" normalizeH="0" baseline="0" noProof="0" dirty="0">
                <a:ln>
                  <a:noFill/>
                </a:ln>
                <a:solidFill>
                  <a:srgbClr val="001489"/>
                </a:solidFill>
                <a:effectLst/>
                <a:uLnTx/>
                <a:uFillTx/>
                <a:latin typeface="Calibri"/>
                <a:ea typeface="+mn-ea"/>
                <a:cs typeface="+mn-cs"/>
              </a:rPr>
              <a:t>fiziskā persona, kuras dzīvesvieta ir deklarēta lauku teritorijā,</a:t>
            </a:r>
          </a:p>
          <a:p>
            <a:pPr marR="0" lvl="0" algn="just" defTabSz="914400" rtl="0" eaLnBrk="1" fontAlgn="auto" latinLnBrk="0" hangingPunct="1">
              <a:lnSpc>
                <a:spcPct val="100000"/>
              </a:lnSpc>
              <a:spcBef>
                <a:spcPct val="20000"/>
              </a:spcBef>
              <a:spcAft>
                <a:spcPts val="0"/>
              </a:spcAft>
              <a:buClr>
                <a:srgbClr val="C00000"/>
              </a:buClr>
              <a:buSzTx/>
              <a:tabLst/>
              <a:defRPr/>
            </a:pPr>
            <a:r>
              <a:rPr kumimoji="0" lang="lv-LV" sz="2400" i="0" u="none" strike="noStrike" kern="1200" cap="none" spc="0" normalizeH="0" baseline="0" noProof="0" dirty="0">
                <a:ln>
                  <a:noFill/>
                </a:ln>
                <a:solidFill>
                  <a:srgbClr val="001489"/>
                </a:solidFill>
                <a:effectLst/>
                <a:uLnTx/>
                <a:uFillTx/>
                <a:latin typeface="Calibri"/>
                <a:ea typeface="+mn-ea"/>
                <a:cs typeface="+mn-cs"/>
              </a:rPr>
              <a:t>vai juridiskā persona, kuras juridiskā adrese ir lauku teritorijā, </a:t>
            </a:r>
          </a:p>
          <a:p>
            <a:pPr marL="342900" marR="0" lvl="0" indent="-34290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q"/>
              <a:tabLst/>
              <a:defRPr/>
            </a:pPr>
            <a:r>
              <a:rPr kumimoji="0" lang="lv-LV" sz="2400" i="0" u="none" strike="noStrike" kern="1200" cap="none" spc="0" normalizeH="0" baseline="0" noProof="0" dirty="0">
                <a:ln>
                  <a:noFill/>
                </a:ln>
                <a:solidFill>
                  <a:srgbClr val="001489"/>
                </a:solidFill>
                <a:effectLst/>
                <a:uLnTx/>
                <a:uFillTx/>
                <a:latin typeface="Calibri"/>
                <a:ea typeface="+mn-ea"/>
                <a:cs typeface="+mn-cs"/>
              </a:rPr>
              <a:t>ja tās gada kopējais neto apgrozījums, ieskaitot saistītās personas, pēdējā noslēgtajā gadā pirms projekta iesniegšanas nepārsniedz 15 000 EUR un </a:t>
            </a:r>
          </a:p>
          <a:p>
            <a:pPr marL="342900" marR="0" lvl="0" indent="-34290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q"/>
              <a:tabLst/>
              <a:defRPr/>
            </a:pPr>
            <a:r>
              <a:rPr kumimoji="0" lang="lv-LV" sz="2400" i="0" u="none" strike="noStrike" kern="1200" cap="none" spc="0" normalizeH="0" baseline="0" noProof="0" dirty="0">
                <a:ln>
                  <a:noFill/>
                </a:ln>
                <a:solidFill>
                  <a:srgbClr val="001489"/>
                </a:solidFill>
                <a:effectLst/>
                <a:uLnTx/>
                <a:uFillTx/>
                <a:latin typeface="Calibri"/>
                <a:ea typeface="+mn-ea"/>
                <a:cs typeface="+mn-cs"/>
              </a:rPr>
              <a:t>tā nodarbojas ar lauksaimniecības produktu primāro ražošanu.</a:t>
            </a:r>
          </a:p>
        </p:txBody>
      </p:sp>
      <p:sp>
        <p:nvSpPr>
          <p:cNvPr id="6" name="TextBox 5">
            <a:extLst>
              <a:ext uri="{FF2B5EF4-FFF2-40B4-BE49-F238E27FC236}">
                <a16:creationId xmlns:a16="http://schemas.microsoft.com/office/drawing/2014/main" id="{95C4DE50-6D99-45AA-32C9-F40B3CCD3C50}"/>
              </a:ext>
            </a:extLst>
          </p:cNvPr>
          <p:cNvSpPr txBox="1"/>
          <p:nvPr/>
        </p:nvSpPr>
        <p:spPr>
          <a:xfrm>
            <a:off x="6096000" y="5185027"/>
            <a:ext cx="5549284" cy="830997"/>
          </a:xfrm>
          <a:prstGeom prst="rect">
            <a:avLst/>
          </a:prstGeom>
          <a:noFill/>
          <a:ln>
            <a:solidFill>
              <a:srgbClr val="002060"/>
            </a:solidFill>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lv-LV" sz="2400" b="0" i="0" u="none" strike="noStrike" kern="0" cap="none" spc="0" normalizeH="0" baseline="0" noProof="0" dirty="0">
                <a:ln>
                  <a:noFill/>
                </a:ln>
                <a:solidFill>
                  <a:srgbClr val="001489"/>
                </a:solidFill>
                <a:effectLst/>
                <a:uLnTx/>
                <a:uFillTx/>
              </a:rPr>
              <a:t>Lauku teritorija - MNF darbības teritorija, </a:t>
            </a:r>
          </a:p>
          <a:p>
            <a:pPr marL="0" marR="0" lvl="0" indent="0" defTabSz="914400" eaLnBrk="1" fontAlgn="auto" latinLnBrk="0" hangingPunct="1">
              <a:lnSpc>
                <a:spcPct val="100000"/>
              </a:lnSpc>
              <a:spcBef>
                <a:spcPts val="0"/>
              </a:spcBef>
              <a:spcAft>
                <a:spcPts val="0"/>
              </a:spcAft>
              <a:buClrTx/>
              <a:buSzTx/>
              <a:buFontTx/>
              <a:buNone/>
              <a:tabLst/>
              <a:defRPr/>
            </a:pPr>
            <a:r>
              <a:rPr kumimoji="0" lang="lv-LV" sz="2400" b="0" i="0" u="none" strike="noStrike" kern="0" cap="none" spc="0" normalizeH="0" baseline="0" noProof="0" dirty="0">
                <a:ln>
                  <a:noFill/>
                </a:ln>
                <a:solidFill>
                  <a:srgbClr val="001489"/>
                </a:solidFill>
                <a:effectLst/>
                <a:uLnTx/>
                <a:uFillTx/>
              </a:rPr>
              <a:t>izņemot Madonas pilsētu </a:t>
            </a:r>
            <a:r>
              <a:rPr kumimoji="0" lang="lv-LV" sz="2400" b="1" i="0" u="none" strike="noStrike" kern="0" cap="none" spc="0" normalizeH="0" baseline="0" noProof="0" dirty="0">
                <a:ln>
                  <a:noFill/>
                </a:ln>
                <a:solidFill>
                  <a:srgbClr val="008000"/>
                </a:solidFill>
                <a:effectLst/>
                <a:uLnTx/>
                <a:uFillTx/>
              </a:rPr>
              <a:t>2.12.</a:t>
            </a:r>
          </a:p>
        </p:txBody>
      </p:sp>
    </p:spTree>
    <p:extLst>
      <p:ext uri="{BB962C8B-B14F-4D97-AF65-F5344CB8AC3E}">
        <p14:creationId xmlns:p14="http://schemas.microsoft.com/office/powerpoint/2010/main" val="2581253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75215"/>
            <a:ext cx="10515600" cy="1239219"/>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pitchFamily="34" charset="0"/>
                <a:ea typeface="Times New Roman" panose="02020603050405020304" pitchFamily="18" charset="0"/>
                <a:cs typeface="+mj-cs"/>
              </a:rPr>
              <a:t>Atbalsta intensitāte / 75% </a:t>
            </a:r>
            <a:endParaRPr lang="lv-LV" sz="3200" b="1" dirty="0">
              <a:solidFill>
                <a:schemeClr val="bg2">
                  <a:lumMod val="50000"/>
                </a:schemeClr>
              </a:solidFill>
              <a:latin typeface="+mn-lt"/>
            </a:endParaRP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709104" y="1257474"/>
            <a:ext cx="10773792" cy="4220048"/>
          </a:xfrm>
        </p:spPr>
        <p:txBody>
          <a:bodyPr>
            <a:normAutofit/>
          </a:bodyPr>
          <a:lstStyle/>
          <a:p>
            <a:pPr>
              <a:buClr>
                <a:srgbClr val="C00000"/>
              </a:buClr>
              <a:buFont typeface="Wingdings" panose="05000000000000000000" pitchFamily="2" charset="2"/>
              <a:buChar char="Ø"/>
            </a:pPr>
            <a:endParaRPr lang="lv-LV" sz="2400" b="1" dirty="0">
              <a:solidFill>
                <a:srgbClr val="008000"/>
              </a:solidFill>
            </a:endParaRPr>
          </a:p>
          <a:p>
            <a:pPr marL="230400" lvl="2">
              <a:buClr>
                <a:srgbClr val="C00000"/>
              </a:buClr>
              <a:buFont typeface="Wingdings" panose="05000000000000000000" pitchFamily="2" charset="2"/>
              <a:buChar char="q"/>
            </a:pPr>
            <a:endParaRPr lang="lv-LV" dirty="0">
              <a:solidFill>
                <a:srgbClr val="001489"/>
              </a:solidFill>
            </a:endParaRPr>
          </a:p>
          <a:p>
            <a:pPr marL="0" indent="0">
              <a:buClr>
                <a:srgbClr val="C00000"/>
              </a:buClr>
              <a:buNone/>
            </a:pPr>
            <a:endParaRPr lang="lv-LV" sz="2400" dirty="0">
              <a:solidFill>
                <a:srgbClr val="001489"/>
              </a:solidFill>
            </a:endParaRPr>
          </a:p>
          <a:p>
            <a:pPr>
              <a:buClr>
                <a:srgbClr val="C00000"/>
              </a:buClr>
              <a:buFont typeface="Wingdings" panose="05000000000000000000" pitchFamily="2" charset="2"/>
              <a:buChar char="Ø"/>
            </a:pPr>
            <a:endParaRPr lang="lv-LV" sz="2400" b="1" dirty="0">
              <a:solidFill>
                <a:srgbClr val="008000"/>
              </a:solidFill>
            </a:endParaRP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4" name="TextBox 3">
            <a:extLst>
              <a:ext uri="{FF2B5EF4-FFF2-40B4-BE49-F238E27FC236}">
                <a16:creationId xmlns:a16="http://schemas.microsoft.com/office/drawing/2014/main" id="{CDF3AEA5-C308-879A-CA71-985D77F8C922}"/>
              </a:ext>
            </a:extLst>
          </p:cNvPr>
          <p:cNvSpPr txBox="1"/>
          <p:nvPr/>
        </p:nvSpPr>
        <p:spPr>
          <a:xfrm>
            <a:off x="518603" y="1380478"/>
            <a:ext cx="10196745" cy="4228850"/>
          </a:xfrm>
          <a:prstGeom prst="rect">
            <a:avLst/>
          </a:prstGeom>
          <a:noFill/>
        </p:spPr>
        <p:txBody>
          <a:bodyPr wrap="square">
            <a:spAutoFit/>
          </a:bodyPr>
          <a:lstStyle/>
          <a:p>
            <a:pPr marL="0" marR="0" lvl="0" indent="0" algn="just" defTabSz="914400" rtl="0" eaLnBrk="1" fontAlgn="auto" latinLnBrk="0" hangingPunct="1">
              <a:lnSpc>
                <a:spcPct val="100000"/>
              </a:lnSpc>
              <a:spcBef>
                <a:spcPct val="20000"/>
              </a:spcBef>
              <a:spcAft>
                <a:spcPts val="0"/>
              </a:spcAft>
              <a:buClr>
                <a:srgbClr val="33CC33"/>
              </a:buClr>
              <a:buSzTx/>
              <a:buFont typeface="Arial" pitchFamily="34" charset="0"/>
              <a:buNone/>
              <a:tabLst/>
              <a:defRPr/>
            </a:pPr>
            <a:r>
              <a:rPr kumimoji="0" lang="lv-LV" sz="2400" b="1" i="0" u="none" strike="noStrike" kern="1200" cap="none" spc="0" normalizeH="0" baseline="0" noProof="0" dirty="0">
                <a:ln>
                  <a:noFill/>
                </a:ln>
                <a:solidFill>
                  <a:srgbClr val="008000"/>
                </a:solidFill>
                <a:effectLst/>
                <a:uLnTx/>
                <a:uFillTx/>
                <a:latin typeface="Calibri"/>
                <a:ea typeface="+mn-ea"/>
                <a:cs typeface="+mn-cs"/>
              </a:rPr>
              <a:t>28.1.3. </a:t>
            </a:r>
            <a:r>
              <a:rPr kumimoji="0" lang="lv-LV" sz="2400" b="0" i="0" u="none" strike="noStrike" kern="1200" cap="none" spc="0" normalizeH="0" baseline="0" noProof="0" dirty="0">
                <a:ln>
                  <a:noFill/>
                </a:ln>
                <a:solidFill>
                  <a:srgbClr val="001489"/>
                </a:solidFill>
                <a:effectLst/>
                <a:uLnTx/>
                <a:uFillTx/>
                <a:latin typeface="Calibri"/>
                <a:ea typeface="+mn-ea"/>
                <a:cs typeface="+mn-cs"/>
              </a:rPr>
              <a:t>investīcijas paredzētas </a:t>
            </a:r>
            <a:r>
              <a:rPr kumimoji="0" lang="lv-LV" sz="2400" b="1" i="0" u="none" strike="noStrike" kern="1200" cap="none" spc="0" normalizeH="0" baseline="0" noProof="0" dirty="0">
                <a:ln>
                  <a:noFill/>
                </a:ln>
                <a:solidFill>
                  <a:srgbClr val="001489"/>
                </a:solidFill>
                <a:effectLst/>
                <a:uLnTx/>
                <a:uFillTx/>
                <a:latin typeface="Calibri"/>
                <a:ea typeface="+mn-ea"/>
                <a:cs typeface="+mn-cs"/>
              </a:rPr>
              <a:t>pamatpakalpojumiem lauku teritorijā </a:t>
            </a:r>
          </a:p>
          <a:p>
            <a:pPr marL="742950" marR="0" lvl="1" indent="-28575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kumimoji="0" lang="lv-LV" sz="2400" b="1" i="0" u="none" strike="noStrike" kern="1200" cap="none" spc="0" normalizeH="0" baseline="0" noProof="0" dirty="0">
                <a:ln>
                  <a:noFill/>
                </a:ln>
                <a:solidFill>
                  <a:srgbClr val="001489"/>
                </a:solidFill>
                <a:effectLst/>
                <a:uLnTx/>
                <a:uFillTx/>
                <a:latin typeface="Calibri"/>
                <a:ea typeface="+mn-ea"/>
                <a:cs typeface="+mn-cs"/>
              </a:rPr>
              <a:t>izglītības, </a:t>
            </a:r>
          </a:p>
          <a:p>
            <a:pPr marL="742950" marR="0" lvl="1" indent="-28575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kumimoji="0" lang="lv-LV" sz="2400" b="1" i="0" u="none" strike="noStrike" kern="1200" cap="none" spc="0" normalizeH="0" baseline="0" noProof="0" dirty="0">
                <a:ln>
                  <a:noFill/>
                </a:ln>
                <a:solidFill>
                  <a:srgbClr val="001489"/>
                </a:solidFill>
                <a:effectLst/>
                <a:uLnTx/>
                <a:uFillTx/>
                <a:latin typeface="Calibri"/>
                <a:ea typeface="+mn-ea"/>
                <a:cs typeface="+mn-cs"/>
              </a:rPr>
              <a:t>sociālajā vai </a:t>
            </a:r>
          </a:p>
          <a:p>
            <a:pPr marL="742950" marR="0" lvl="1" indent="-28575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kumimoji="0" lang="lv-LV" sz="2400" b="1" i="0" u="none" strike="noStrike" kern="1200" cap="none" spc="0" normalizeH="0" baseline="0" noProof="0" dirty="0">
                <a:ln>
                  <a:noFill/>
                </a:ln>
                <a:solidFill>
                  <a:srgbClr val="001489"/>
                </a:solidFill>
                <a:effectLst/>
                <a:uLnTx/>
                <a:uFillTx/>
                <a:latin typeface="Calibri"/>
                <a:ea typeface="+mn-ea"/>
                <a:cs typeface="+mn-cs"/>
              </a:rPr>
              <a:t>veselības jomā</a:t>
            </a:r>
            <a:r>
              <a:rPr kumimoji="0" lang="lv-LV" sz="2400" b="0" i="0" u="none" strike="noStrike" kern="1200" cap="none" spc="0" normalizeH="0" baseline="0" noProof="0" dirty="0">
                <a:ln>
                  <a:noFill/>
                </a:ln>
                <a:solidFill>
                  <a:srgbClr val="001489"/>
                </a:solidFill>
                <a:effectLst/>
                <a:uLnTx/>
                <a:uFillTx/>
                <a:latin typeface="Calibri"/>
                <a:ea typeface="+mn-ea"/>
                <a:cs typeface="+mn-cs"/>
              </a:rPr>
              <a:t>.</a:t>
            </a:r>
          </a:p>
          <a:p>
            <a:pPr marL="742950" marR="0" lvl="1" indent="-28575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endParaRPr kumimoji="0" lang="lv-LV" sz="2200" b="0" i="0" u="none" strike="noStrike" kern="1200" cap="none" spc="0" normalizeH="0" baseline="0" noProof="0" dirty="0">
              <a:ln>
                <a:noFill/>
              </a:ln>
              <a:solidFill>
                <a:srgbClr val="002060"/>
              </a:solidFill>
              <a:effectLst/>
              <a:uLnTx/>
              <a:uFillTx/>
              <a:latin typeface="Calibri"/>
              <a:ea typeface="+mn-ea"/>
              <a:cs typeface="+mn-cs"/>
            </a:endParaRPr>
          </a:p>
          <a:p>
            <a:pPr marR="0" lvl="1" algn="just" defTabSz="914400" rtl="0" eaLnBrk="1" fontAlgn="auto" latinLnBrk="0" hangingPunct="1">
              <a:lnSpc>
                <a:spcPct val="100000"/>
              </a:lnSpc>
              <a:spcBef>
                <a:spcPct val="20000"/>
              </a:spcBef>
              <a:spcAft>
                <a:spcPts val="0"/>
              </a:spcAft>
              <a:buClr>
                <a:srgbClr val="33CC33"/>
              </a:buClr>
              <a:buSzTx/>
              <a:tabLst/>
              <a:defRPr/>
            </a:pPr>
            <a:endParaRPr kumimoji="0" lang="lv-LV" sz="2200" b="0" i="0" u="none" strike="noStrike" kern="1200" cap="none" spc="0" normalizeH="0" baseline="0" noProof="0" dirty="0">
              <a:ln>
                <a:noFill/>
              </a:ln>
              <a:solidFill>
                <a:srgbClr val="002060"/>
              </a:solidFill>
              <a:effectLst/>
              <a:uLnTx/>
              <a:uFillTx/>
              <a:latin typeface="Calibri"/>
              <a:ea typeface="+mn-ea"/>
              <a:cs typeface="+mn-cs"/>
            </a:endParaRPr>
          </a:p>
          <a:p>
            <a:pPr marL="742950" marR="0" lvl="1" indent="-28575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endParaRPr kumimoji="0" lang="lv-LV" sz="2200" b="0" i="0" u="none" strike="noStrike" kern="1200" cap="none" spc="0" normalizeH="0" baseline="0" noProof="0" dirty="0">
              <a:ln>
                <a:noFill/>
              </a:ln>
              <a:solidFill>
                <a:srgbClr val="002060"/>
              </a:solidFill>
              <a:effectLst/>
              <a:uLnTx/>
              <a:uFillTx/>
              <a:latin typeface="Calibri"/>
              <a:ea typeface="+mn-ea"/>
              <a:cs typeface="+mn-cs"/>
            </a:endParaRPr>
          </a:p>
          <a:p>
            <a:pPr marL="742950" marR="0" lvl="1" indent="-28575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endParaRPr kumimoji="0" lang="lv-LV" sz="2200" b="0" i="0" u="none" strike="noStrike" kern="1200" cap="none" spc="0" normalizeH="0" baseline="0" noProof="0" dirty="0">
              <a:ln>
                <a:noFill/>
              </a:ln>
              <a:solidFill>
                <a:srgbClr val="002060"/>
              </a:solidFill>
              <a:effectLst/>
              <a:uLnTx/>
              <a:uFillTx/>
              <a:latin typeface="Calibri"/>
              <a:ea typeface="+mn-ea"/>
              <a:cs typeface="+mn-cs"/>
            </a:endParaRPr>
          </a:p>
          <a:p>
            <a:pPr marL="0" marR="0" lvl="0" indent="0" algn="just" defTabSz="914400" rtl="0" eaLnBrk="1" fontAlgn="auto" latinLnBrk="0" hangingPunct="1">
              <a:lnSpc>
                <a:spcPct val="100000"/>
              </a:lnSpc>
              <a:spcBef>
                <a:spcPct val="20000"/>
              </a:spcBef>
              <a:spcAft>
                <a:spcPts val="0"/>
              </a:spcAft>
              <a:buClr>
                <a:srgbClr val="33CC33"/>
              </a:buClr>
              <a:buSzTx/>
              <a:buFont typeface="Arial" pitchFamily="34" charset="0"/>
              <a:buNone/>
              <a:tabLst/>
              <a:defRPr/>
            </a:pPr>
            <a:r>
              <a:rPr kumimoji="0" lang="lv-LV" sz="2400" b="1" i="0" u="none" strike="noStrike" kern="1200" cap="none" spc="0" normalizeH="0" baseline="0" noProof="0" dirty="0">
                <a:ln>
                  <a:noFill/>
                </a:ln>
                <a:solidFill>
                  <a:srgbClr val="008000"/>
                </a:solidFill>
                <a:effectLst/>
                <a:uLnTx/>
                <a:uFillTx/>
                <a:latin typeface="Calibri"/>
                <a:ea typeface="+mn-ea"/>
                <a:cs typeface="+mn-cs"/>
              </a:rPr>
              <a:t>28.1.4. </a:t>
            </a:r>
            <a:r>
              <a:rPr kumimoji="0" lang="lv-LV" sz="2400" b="0" i="0" u="none" strike="noStrike" kern="1200" cap="none" spc="0" normalizeH="0" baseline="0" noProof="0" dirty="0">
                <a:ln>
                  <a:noFill/>
                </a:ln>
                <a:solidFill>
                  <a:srgbClr val="001489"/>
                </a:solidFill>
                <a:effectLst/>
                <a:uLnTx/>
                <a:uFillTx/>
                <a:latin typeface="Calibri"/>
                <a:ea typeface="+mn-ea"/>
                <a:cs typeface="+mn-cs"/>
              </a:rPr>
              <a:t>neienesīgās investīcijas paredzētas </a:t>
            </a:r>
            <a:r>
              <a:rPr kumimoji="0" lang="lv-LV" sz="2400" b="1" i="0" u="none" strike="noStrike" kern="1200" cap="none" spc="0" normalizeH="0" baseline="0" noProof="0" dirty="0">
                <a:ln>
                  <a:noFill/>
                </a:ln>
                <a:solidFill>
                  <a:srgbClr val="001489"/>
                </a:solidFill>
                <a:effectLst/>
                <a:uLnTx/>
                <a:uFillTx/>
                <a:latin typeface="Calibri"/>
                <a:ea typeface="+mn-ea"/>
                <a:cs typeface="+mn-cs"/>
              </a:rPr>
              <a:t>darbinieku produktivitātes kāpināšanai</a:t>
            </a:r>
            <a:r>
              <a:rPr kumimoji="0" lang="lv-LV" sz="2400" b="0" i="0" u="none" strike="noStrike" kern="1200" cap="none" spc="0" normalizeH="0" baseline="0" noProof="0" dirty="0">
                <a:ln>
                  <a:noFill/>
                </a:ln>
                <a:solidFill>
                  <a:srgbClr val="001489"/>
                </a:solidFill>
                <a:effectLst/>
                <a:uLnTx/>
                <a:uFillTx/>
                <a:latin typeface="Calibri"/>
                <a:ea typeface="+mn-ea"/>
                <a:cs typeface="+mn-cs"/>
              </a:rPr>
              <a:t>. Saistīts ar attiecināmām izmaksām </a:t>
            </a:r>
            <a:r>
              <a:rPr kumimoji="0" lang="lv-LV" sz="2400" b="1" i="0" u="none" strike="noStrike" kern="1200" cap="none" spc="0" normalizeH="0" baseline="0" noProof="0" dirty="0">
                <a:ln>
                  <a:noFill/>
                </a:ln>
                <a:solidFill>
                  <a:srgbClr val="008000"/>
                </a:solidFill>
                <a:effectLst/>
                <a:uLnTx/>
                <a:uFillTx/>
                <a:latin typeface="Calibri"/>
                <a:ea typeface="+mn-ea"/>
                <a:cs typeface="+mn-cs"/>
              </a:rPr>
              <a:t>33.7. </a:t>
            </a:r>
            <a:r>
              <a:rPr kumimoji="0" lang="lv-LV" sz="2400" b="0" i="0" u="none" strike="noStrike" kern="1200" cap="none" spc="0" normalizeH="0" baseline="0" noProof="0" dirty="0">
                <a:ln>
                  <a:noFill/>
                </a:ln>
                <a:solidFill>
                  <a:srgbClr val="001489"/>
                </a:solidFill>
                <a:effectLst/>
                <a:uLnTx/>
                <a:uFillTx/>
                <a:latin typeface="Calibri"/>
                <a:ea typeface="+mn-ea"/>
                <a:cs typeface="+mn-cs"/>
              </a:rPr>
              <a:t>darbinieku dalību mācībās. </a:t>
            </a:r>
          </a:p>
        </p:txBody>
      </p:sp>
      <p:sp>
        <p:nvSpPr>
          <p:cNvPr id="6" name="TextBox 5">
            <a:extLst>
              <a:ext uri="{FF2B5EF4-FFF2-40B4-BE49-F238E27FC236}">
                <a16:creationId xmlns:a16="http://schemas.microsoft.com/office/drawing/2014/main" id="{95C4DE50-6D99-45AA-32C9-F40B3CCD3C50}"/>
              </a:ext>
            </a:extLst>
          </p:cNvPr>
          <p:cNvSpPr txBox="1"/>
          <p:nvPr/>
        </p:nvSpPr>
        <p:spPr>
          <a:xfrm>
            <a:off x="5970602" y="5711605"/>
            <a:ext cx="5898842" cy="830997"/>
          </a:xfrm>
          <a:prstGeom prst="rect">
            <a:avLst/>
          </a:prstGeom>
          <a:noFill/>
          <a:ln>
            <a:solidFill>
              <a:srgbClr val="008000"/>
            </a:solidFill>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lv-LV" sz="2400" b="0" i="0" u="none" strike="noStrike" kern="0" cap="none" spc="0" normalizeH="0" baseline="0" noProof="0" dirty="0">
                <a:ln>
                  <a:noFill/>
                </a:ln>
                <a:solidFill>
                  <a:srgbClr val="001489"/>
                </a:solidFill>
                <a:effectLst/>
                <a:uLnTx/>
                <a:uFillTx/>
              </a:rPr>
              <a:t>Lauku teritorija - MNF darbības teritorija, </a:t>
            </a:r>
          </a:p>
          <a:p>
            <a:pPr marL="0" marR="0" lvl="0" indent="0" defTabSz="914400" eaLnBrk="1" fontAlgn="auto" latinLnBrk="0" hangingPunct="1">
              <a:lnSpc>
                <a:spcPct val="100000"/>
              </a:lnSpc>
              <a:spcBef>
                <a:spcPts val="0"/>
              </a:spcBef>
              <a:spcAft>
                <a:spcPts val="0"/>
              </a:spcAft>
              <a:buClrTx/>
              <a:buSzTx/>
              <a:buFontTx/>
              <a:buNone/>
              <a:tabLst/>
              <a:defRPr/>
            </a:pPr>
            <a:r>
              <a:rPr kumimoji="0" lang="lv-LV" sz="2400" b="0" i="0" u="none" strike="noStrike" kern="0" cap="none" spc="0" normalizeH="0" baseline="0" noProof="0" dirty="0">
                <a:ln>
                  <a:noFill/>
                </a:ln>
                <a:solidFill>
                  <a:srgbClr val="001489"/>
                </a:solidFill>
                <a:effectLst/>
                <a:uLnTx/>
                <a:uFillTx/>
              </a:rPr>
              <a:t>izņemot Madonas pilsētu </a:t>
            </a:r>
            <a:r>
              <a:rPr kumimoji="0" lang="lv-LV" sz="2400" b="1" i="0" u="none" strike="noStrike" kern="0" cap="none" spc="0" normalizeH="0" baseline="0" noProof="0" dirty="0">
                <a:ln>
                  <a:noFill/>
                </a:ln>
                <a:solidFill>
                  <a:srgbClr val="008000"/>
                </a:solidFill>
                <a:effectLst/>
                <a:uLnTx/>
                <a:uFillTx/>
              </a:rPr>
              <a:t>2.12.</a:t>
            </a:r>
          </a:p>
        </p:txBody>
      </p:sp>
      <p:sp>
        <p:nvSpPr>
          <p:cNvPr id="3" name="TextBox 2">
            <a:extLst>
              <a:ext uri="{FF2B5EF4-FFF2-40B4-BE49-F238E27FC236}">
                <a16:creationId xmlns:a16="http://schemas.microsoft.com/office/drawing/2014/main" id="{2843BF99-BBBD-AFEF-10A6-4C011C417ED2}"/>
              </a:ext>
            </a:extLst>
          </p:cNvPr>
          <p:cNvSpPr txBox="1"/>
          <p:nvPr/>
        </p:nvSpPr>
        <p:spPr>
          <a:xfrm>
            <a:off x="3622090" y="2291386"/>
            <a:ext cx="8327254" cy="1938992"/>
          </a:xfrm>
          <a:prstGeom prst="rect">
            <a:avLst/>
          </a:prstGeom>
          <a:noFill/>
          <a:ln>
            <a:solidFill>
              <a:srgbClr val="C00000"/>
            </a:solidFill>
          </a:ln>
        </p:spPr>
        <p:txBody>
          <a:bodyPr wrap="square" rtlCol="0">
            <a:spAutoFit/>
          </a:bodyPr>
          <a:lstStyle/>
          <a:p>
            <a:pPr algn="just"/>
            <a:r>
              <a:rPr lang="lv-LV" sz="2400" dirty="0">
                <a:solidFill>
                  <a:srgbClr val="001489"/>
                </a:solidFill>
                <a:latin typeface="Calibri" panose="020F0502020204030204" pitchFamily="34" charset="0"/>
              </a:rPr>
              <a:t>P</a:t>
            </a:r>
            <a:r>
              <a:rPr lang="lv-LV" sz="2400" b="0" i="0" u="none" strike="noStrike" dirty="0">
                <a:solidFill>
                  <a:srgbClr val="001489"/>
                </a:solidFill>
                <a:effectLst/>
                <a:latin typeface="Calibri" panose="020F0502020204030204" pitchFamily="34" charset="0"/>
              </a:rPr>
              <a:t>rivātie bērnudārzi, privātas pamatskolas, saturīga brīvā laika pavadīšanas pakalpojumi – ārpusskolas pulciņi (mūzikas, dejošanas, mākslas, sporta); </a:t>
            </a:r>
            <a:r>
              <a:rPr lang="lv-LV" sz="2400" dirty="0">
                <a:solidFill>
                  <a:srgbClr val="001489"/>
                </a:solidFill>
                <a:latin typeface="Calibri" panose="020F0502020204030204" pitchFamily="34" charset="0"/>
              </a:rPr>
              <a:t>ģimenes ārsta, zobārsta pakalpojumi. </a:t>
            </a:r>
          </a:p>
          <a:p>
            <a:pPr algn="just"/>
            <a:r>
              <a:rPr lang="lv-LV" sz="2400" dirty="0">
                <a:solidFill>
                  <a:srgbClr val="001489"/>
                </a:solidFill>
                <a:latin typeface="Calibri" panose="020F0502020204030204" pitchFamily="34" charset="0"/>
              </a:rPr>
              <a:t>Bet tie nav profesionālās pilnveides kursi un digitālās platformas, kur mērķauditorija ir daudz plašāka kā lauku teritorijas iedzīvotāji.</a:t>
            </a:r>
            <a:endParaRPr lang="lv-LV" sz="2400" dirty="0">
              <a:solidFill>
                <a:srgbClr val="001489"/>
              </a:solidFill>
            </a:endParaRPr>
          </a:p>
        </p:txBody>
      </p:sp>
    </p:spTree>
    <p:extLst>
      <p:ext uri="{BB962C8B-B14F-4D97-AF65-F5344CB8AC3E}">
        <p14:creationId xmlns:p14="http://schemas.microsoft.com/office/powerpoint/2010/main" val="975654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333399"/>
            <a:ext cx="10515600" cy="958289"/>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lang="lv-LV" sz="3200" b="1" dirty="0">
                <a:solidFill>
                  <a:schemeClr val="bg2">
                    <a:lumMod val="50000"/>
                  </a:schemeClr>
                </a:solidFill>
                <a:latin typeface="+mn-lt"/>
              </a:rPr>
              <a:t>Atbalsta pretendenti</a:t>
            </a: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1215686" y="1420308"/>
            <a:ext cx="10138114" cy="3684353"/>
          </a:xfrm>
        </p:spPr>
        <p:txBody>
          <a:bodyPr>
            <a:normAutofit lnSpcReduction="10000"/>
          </a:bodyPr>
          <a:lstStyle/>
          <a:p>
            <a:pPr algn="just">
              <a:buClr>
                <a:srgbClr val="C00000"/>
              </a:buClr>
              <a:buFont typeface="Wingdings" panose="05000000000000000000" pitchFamily="2" charset="2"/>
              <a:buChar char="Ø"/>
            </a:pPr>
            <a:r>
              <a:rPr lang="lv-LV" sz="2400" b="1" dirty="0">
                <a:solidFill>
                  <a:srgbClr val="008000"/>
                </a:solidFill>
              </a:rPr>
              <a:t>MKN 580 11.1.1. </a:t>
            </a:r>
            <a:r>
              <a:rPr lang="lv-LV" sz="2400" dirty="0">
                <a:solidFill>
                  <a:srgbClr val="001489"/>
                </a:solidFill>
              </a:rPr>
              <a:t>juridiskā persona vai fiziskā persona, </a:t>
            </a:r>
            <a:r>
              <a:rPr lang="lv-LV" sz="2400" b="1" dirty="0">
                <a:solidFill>
                  <a:srgbClr val="001489"/>
                </a:solidFill>
              </a:rPr>
              <a:t>kura veic saimniecisko darbību </a:t>
            </a:r>
            <a:r>
              <a:rPr lang="lv-LV" sz="2400" dirty="0">
                <a:solidFill>
                  <a:srgbClr val="001489"/>
                </a:solidFill>
              </a:rPr>
              <a:t>un kuras apgrozījums nepārsniedz 150 000 EUR pēdējā noslēgtajā gadā pirms projekta iesniegšanas;</a:t>
            </a:r>
          </a:p>
          <a:p>
            <a:pPr marL="0" indent="0" algn="just">
              <a:buClr>
                <a:srgbClr val="C00000"/>
              </a:buClr>
              <a:buNone/>
            </a:pPr>
            <a:endParaRPr lang="lv-LV" sz="1200" dirty="0">
              <a:solidFill>
                <a:srgbClr val="001489"/>
              </a:solidFill>
            </a:endParaRPr>
          </a:p>
          <a:p>
            <a:pPr marL="228600" marR="0" lvl="0" indent="-228600" algn="just" defTabSz="914400" rtl="0" eaLnBrk="1" fontAlgn="auto" latinLnBrk="0" hangingPunct="1">
              <a:lnSpc>
                <a:spcPct val="90000"/>
              </a:lnSpc>
              <a:spcBef>
                <a:spcPts val="1000"/>
              </a:spcBef>
              <a:spcAft>
                <a:spcPts val="0"/>
              </a:spcAft>
              <a:buClr>
                <a:srgbClr val="C00000"/>
              </a:buClr>
              <a:buSzTx/>
              <a:buFont typeface="Wingdings" panose="05000000000000000000" pitchFamily="2" charset="2"/>
              <a:buChar char="Ø"/>
              <a:tabLst/>
              <a:defRPr/>
            </a:pPr>
            <a:r>
              <a:rPr kumimoji="0" lang="lv-LV" sz="2400" b="1" i="0" u="none" strike="noStrike" kern="1200" cap="none" spc="0" normalizeH="0" baseline="0" noProof="0" dirty="0">
                <a:ln>
                  <a:noFill/>
                </a:ln>
                <a:solidFill>
                  <a:srgbClr val="008000"/>
                </a:solidFill>
                <a:effectLst/>
                <a:uLnTx/>
                <a:uFillTx/>
                <a:latin typeface="Calibri" panose="020F0502020204030204"/>
                <a:ea typeface="+mn-ea"/>
                <a:cs typeface="+mn-cs"/>
              </a:rPr>
              <a:t>MKN 580 11.1.2. </a:t>
            </a:r>
            <a:r>
              <a:rPr kumimoji="0" lang="lv-LV" sz="2400" b="0" i="0" u="none" strike="noStrike" kern="1200" cap="none" spc="0" normalizeH="0" baseline="0" noProof="0" dirty="0">
                <a:ln>
                  <a:noFill/>
                </a:ln>
                <a:solidFill>
                  <a:srgbClr val="001489"/>
                </a:solidFill>
                <a:effectLst/>
                <a:uLnTx/>
                <a:uFillTx/>
                <a:latin typeface="Calibri" panose="020F0502020204030204"/>
                <a:ea typeface="+mn-ea"/>
                <a:cs typeface="+mn-cs"/>
              </a:rPr>
              <a:t>juridiskā persona, kas uzsāk saimniecisko darbību, vai fiziskā persona, kura </a:t>
            </a:r>
            <a:r>
              <a:rPr kumimoji="0" lang="lv-LV" sz="2400" b="1" i="0" u="none" strike="noStrike" kern="1200" cap="none" spc="0" normalizeH="0" baseline="0" noProof="0" dirty="0">
                <a:ln>
                  <a:noFill/>
                </a:ln>
                <a:solidFill>
                  <a:srgbClr val="001489"/>
                </a:solidFill>
                <a:effectLst/>
                <a:uLnTx/>
                <a:uFillTx/>
                <a:latin typeface="Calibri" panose="020F0502020204030204"/>
                <a:ea typeface="+mn-ea"/>
                <a:cs typeface="+mn-cs"/>
              </a:rPr>
              <a:t>uzsāk vai plāno veikt saimniecisko darbību</a:t>
            </a:r>
            <a:r>
              <a:rPr kumimoji="0" lang="lv-LV" sz="2400" b="0" i="0" u="none" strike="noStrike" kern="1200" cap="none" spc="0" normalizeH="0" baseline="0" noProof="0" dirty="0">
                <a:ln>
                  <a:noFill/>
                </a:ln>
                <a:solidFill>
                  <a:srgbClr val="001489"/>
                </a:solidFill>
                <a:effectLst/>
                <a:uLnTx/>
                <a:uFillTx/>
                <a:latin typeface="Calibri" panose="020F0502020204030204"/>
                <a:ea typeface="+mn-ea"/>
                <a:cs typeface="+mn-cs"/>
              </a:rPr>
              <a:t>, ja tās apgrozījums nepārsniedz 150 000 </a:t>
            </a:r>
            <a:r>
              <a:rPr kumimoji="0" lang="lv-LV" sz="2400" b="0" u="none" strike="noStrike" kern="1200" cap="none" spc="0" normalizeH="0" baseline="0" noProof="0" dirty="0">
                <a:ln>
                  <a:noFill/>
                </a:ln>
                <a:solidFill>
                  <a:srgbClr val="001489"/>
                </a:solidFill>
                <a:effectLst/>
                <a:uLnTx/>
                <a:uFillTx/>
                <a:latin typeface="Calibri" panose="020F0502020204030204"/>
                <a:ea typeface="+mn-ea"/>
                <a:cs typeface="+mn-cs"/>
              </a:rPr>
              <a:t>EUR</a:t>
            </a:r>
            <a:r>
              <a:rPr kumimoji="0" lang="lv-LV" sz="2400" b="0" i="0" u="none" strike="noStrike" kern="1200" cap="none" spc="0" normalizeH="0" baseline="0" noProof="0" dirty="0">
                <a:ln>
                  <a:noFill/>
                </a:ln>
                <a:solidFill>
                  <a:srgbClr val="001489"/>
                </a:solidFill>
                <a:effectLst/>
                <a:uLnTx/>
                <a:uFillTx/>
                <a:latin typeface="Calibri" panose="020F0502020204030204"/>
                <a:ea typeface="+mn-ea"/>
                <a:cs typeface="+mn-cs"/>
              </a:rPr>
              <a:t> pēdējā noslēgtajā gadā pirms projekta iesniegšanas.</a:t>
            </a:r>
            <a:endParaRPr lang="lv-LV" sz="2400" dirty="0">
              <a:solidFill>
                <a:srgbClr val="001489"/>
              </a:solidFill>
              <a:latin typeface="Calibri" panose="020F0502020204030204"/>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lv-LV" sz="2400" b="1" i="0" u="none" strike="noStrike" kern="1200" cap="none" spc="0" normalizeH="0" baseline="0" noProof="0" dirty="0">
              <a:ln>
                <a:noFill/>
              </a:ln>
              <a:solidFill>
                <a:srgbClr val="008000"/>
              </a:solidFill>
              <a:effectLst/>
              <a:uLnTx/>
              <a:uFillTx/>
              <a:latin typeface="Calibri" panose="020F0502020204030204"/>
              <a:ea typeface="+mn-ea"/>
              <a:cs typeface="+mn-cs"/>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lv-LV" sz="2400" b="1" i="0" u="none" strike="noStrike" kern="1200" cap="none" spc="0" normalizeH="0" baseline="0" noProof="0" dirty="0">
                <a:ln>
                  <a:noFill/>
                </a:ln>
                <a:solidFill>
                  <a:srgbClr val="008000"/>
                </a:solidFill>
                <a:effectLst/>
                <a:uLnTx/>
                <a:uFillTx/>
                <a:latin typeface="Calibri" panose="020F0502020204030204"/>
                <a:ea typeface="+mn-ea"/>
                <a:cs typeface="+mn-cs"/>
              </a:rPr>
              <a:t>MKN 580 12. </a:t>
            </a:r>
            <a:r>
              <a:rPr kumimoji="0" lang="lv-LV" sz="2400" b="0" i="0" u="none" strike="noStrike" kern="1200" cap="none" spc="0" normalizeH="0" baseline="0" noProof="0" dirty="0">
                <a:ln>
                  <a:noFill/>
                </a:ln>
                <a:solidFill>
                  <a:srgbClr val="001489"/>
                </a:solidFill>
                <a:effectLst/>
                <a:uLnTx/>
                <a:uFillTx/>
                <a:latin typeface="Calibri" panose="020F0502020204030204"/>
                <a:ea typeface="+mn-ea"/>
                <a:cs typeface="+mn-cs"/>
              </a:rPr>
              <a:t>Nosakot atbalsta pretendenta apgrozījuma apmēru, iekļauj visu tā </a:t>
            </a:r>
            <a:r>
              <a:rPr kumimoji="0" lang="lv-LV" sz="2400" i="0" u="none" strike="noStrike" kern="1200" cap="none" spc="0" normalizeH="0" baseline="0" noProof="0" dirty="0">
                <a:ln>
                  <a:noFill/>
                </a:ln>
                <a:solidFill>
                  <a:srgbClr val="001489"/>
                </a:solidFill>
                <a:effectLst/>
                <a:uLnTx/>
                <a:uFillTx/>
                <a:latin typeface="Calibri" panose="020F0502020204030204"/>
                <a:ea typeface="+mn-ea"/>
                <a:cs typeface="+mn-cs"/>
              </a:rPr>
              <a:t>saistīto personu apgrozījumu.</a:t>
            </a:r>
            <a:endParaRPr kumimoji="0" lang="lv-LV" sz="2400"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5" name="TextBox 4">
            <a:extLst>
              <a:ext uri="{FF2B5EF4-FFF2-40B4-BE49-F238E27FC236}">
                <a16:creationId xmlns:a16="http://schemas.microsoft.com/office/drawing/2014/main" id="{59EEB108-4AB2-2A37-A635-142D1E27CEF5}"/>
              </a:ext>
            </a:extLst>
          </p:cNvPr>
          <p:cNvSpPr txBox="1"/>
          <p:nvPr/>
        </p:nvSpPr>
        <p:spPr>
          <a:xfrm>
            <a:off x="5299747" y="4935958"/>
            <a:ext cx="6496458" cy="461665"/>
          </a:xfrm>
          <a:prstGeom prst="rect">
            <a:avLst/>
          </a:prstGeom>
          <a:noFill/>
          <a:ln>
            <a:solidFill>
              <a:schemeClr val="accent6">
                <a:lumMod val="75000"/>
              </a:schemeClr>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lv-LV" sz="2400" dirty="0">
                <a:solidFill>
                  <a:srgbClr val="001489"/>
                </a:solidFill>
              </a:rPr>
              <a:t>Projektu nevar iesniegt biedrība un nodibinājums</a:t>
            </a:r>
            <a:endParaRPr kumimoji="0" lang="lv-LV" sz="2400" b="1" i="0" u="none" strike="noStrike" kern="0" cap="none" spc="0" normalizeH="0" baseline="0" noProof="0" dirty="0">
              <a:ln>
                <a:noFill/>
              </a:ln>
              <a:solidFill>
                <a:srgbClr val="008000"/>
              </a:solidFill>
              <a:effectLst/>
              <a:uLnTx/>
              <a:uFillTx/>
            </a:endParaRPr>
          </a:p>
        </p:txBody>
      </p:sp>
      <p:sp>
        <p:nvSpPr>
          <p:cNvPr id="3" name="TextBox 2">
            <a:extLst>
              <a:ext uri="{FF2B5EF4-FFF2-40B4-BE49-F238E27FC236}">
                <a16:creationId xmlns:a16="http://schemas.microsoft.com/office/drawing/2014/main" id="{81EEF508-BF08-1AC1-A425-910109C617DB}"/>
              </a:ext>
            </a:extLst>
          </p:cNvPr>
          <p:cNvSpPr txBox="1"/>
          <p:nvPr/>
        </p:nvSpPr>
        <p:spPr>
          <a:xfrm>
            <a:off x="5299747" y="5684725"/>
            <a:ext cx="6496458" cy="830997"/>
          </a:xfrm>
          <a:prstGeom prst="rect">
            <a:avLst/>
          </a:prstGeom>
          <a:noFill/>
          <a:ln>
            <a:solidFill>
              <a:schemeClr val="accent6">
                <a:lumMod val="75000"/>
              </a:schemeClr>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lv-LV" sz="2400" dirty="0">
                <a:solidFill>
                  <a:srgbClr val="001489"/>
                </a:solidFill>
              </a:rPr>
              <a:t>Neatbalsta primāro lauksaimniecības produktu ražošanu un zivsaimniecību, zivju pārstrādi</a:t>
            </a:r>
            <a:endParaRPr kumimoji="0" lang="lv-LV" sz="2400" b="1" i="0" u="none" strike="noStrike" kern="0" cap="none" spc="0" normalizeH="0" baseline="0" noProof="0" dirty="0">
              <a:ln>
                <a:noFill/>
              </a:ln>
              <a:solidFill>
                <a:srgbClr val="008000"/>
              </a:solidFill>
              <a:effectLst/>
              <a:uLnTx/>
              <a:uFillTx/>
            </a:endParaRPr>
          </a:p>
        </p:txBody>
      </p:sp>
    </p:spTree>
    <p:extLst>
      <p:ext uri="{BB962C8B-B14F-4D97-AF65-F5344CB8AC3E}">
        <p14:creationId xmlns:p14="http://schemas.microsoft.com/office/powerpoint/2010/main" val="13976965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232954"/>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lang="lv-LV" sz="3200" b="1" dirty="0">
                <a:solidFill>
                  <a:schemeClr val="bg2">
                    <a:lumMod val="50000"/>
                  </a:schemeClr>
                </a:solidFill>
                <a:latin typeface="+mn-lt"/>
              </a:rPr>
              <a:t>Atbalsta pretendenti. Saistītie uzņēmumi</a:t>
            </a: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620651" y="1426260"/>
            <a:ext cx="10515600" cy="4802012"/>
          </a:xfrm>
        </p:spPr>
        <p:txBody>
          <a:bodyPr>
            <a:normAutofit/>
          </a:bodyPr>
          <a:lstStyle/>
          <a:p>
            <a:pPr marL="0" indent="0">
              <a:buNone/>
            </a:pPr>
            <a:r>
              <a:rPr lang="lv-LV" sz="2400" dirty="0">
                <a:solidFill>
                  <a:srgbClr val="001489"/>
                </a:solidFill>
              </a:rPr>
              <a:t>Ir saistīts ar citiem uzņēmumiem </a:t>
            </a:r>
            <a:r>
              <a:rPr lang="lv-LV" sz="2400" dirty="0">
                <a:solidFill>
                  <a:srgbClr val="002060"/>
                </a:solidFill>
              </a:rPr>
              <a:t>(</a:t>
            </a:r>
            <a:r>
              <a:rPr lang="lv-LV" sz="2400" dirty="0">
                <a:solidFill>
                  <a:srgbClr val="008000"/>
                </a:solidFill>
              </a:rPr>
              <a:t>regula 2022/2472</a:t>
            </a:r>
            <a:r>
              <a:rPr lang="lv-LV" sz="2400" dirty="0">
                <a:solidFill>
                  <a:srgbClr val="002060"/>
                </a:solidFill>
              </a:rPr>
              <a:t>):</a:t>
            </a:r>
          </a:p>
          <a:p>
            <a:pPr algn="just">
              <a:buClr>
                <a:srgbClr val="C00000"/>
              </a:buClr>
              <a:buFont typeface="Wingdings" panose="05000000000000000000" pitchFamily="2" charset="2"/>
              <a:buChar char="Ø"/>
            </a:pPr>
            <a:r>
              <a:rPr lang="lv-LV" sz="2400" dirty="0">
                <a:solidFill>
                  <a:srgbClr val="001489"/>
                </a:solidFill>
              </a:rPr>
              <a:t>uzņēmumam ir akcionāru vai dalībnieku balsstiesību vairākums citā uzņēmumā, </a:t>
            </a:r>
          </a:p>
          <a:p>
            <a:pPr algn="just">
              <a:buClr>
                <a:srgbClr val="C00000"/>
              </a:buClr>
              <a:buFont typeface="Wingdings" panose="05000000000000000000" pitchFamily="2" charset="2"/>
              <a:buChar char="Ø"/>
            </a:pPr>
            <a:r>
              <a:rPr lang="lv-LV" sz="2400" dirty="0">
                <a:solidFill>
                  <a:srgbClr val="001489"/>
                </a:solidFill>
              </a:rPr>
              <a:t>uzņēmumam ir tiesības iecelt vai atlaist pārvaldes, vadības vai uzraudzības struktūras locekļu vairākumu citā uzņēmumā, </a:t>
            </a:r>
          </a:p>
          <a:p>
            <a:pPr algn="just">
              <a:buClr>
                <a:srgbClr val="C00000"/>
              </a:buClr>
              <a:buFont typeface="Wingdings" panose="05000000000000000000" pitchFamily="2" charset="2"/>
              <a:buChar char="Ø"/>
            </a:pPr>
            <a:r>
              <a:rPr lang="lv-LV" sz="2400" dirty="0">
                <a:solidFill>
                  <a:srgbClr val="001489"/>
                </a:solidFill>
              </a:rPr>
              <a:t>uzņēmums, kas ir cita uzņēmuma akcionārs vai dalībnieks, vienpersoniski </a:t>
            </a:r>
            <a:r>
              <a:rPr lang="lv-LV" sz="2400" b="1" dirty="0">
                <a:solidFill>
                  <a:srgbClr val="001489"/>
                </a:solidFill>
              </a:rPr>
              <a:t>kontrolē</a:t>
            </a:r>
            <a:r>
              <a:rPr lang="lv-LV" sz="2400" dirty="0">
                <a:solidFill>
                  <a:srgbClr val="001489"/>
                </a:solidFill>
              </a:rPr>
              <a:t> akcionāru vai dalībnieku vairākuma balsstiesības minētajā uzņēmumā saskaņā ar vienošanos, kas panākta ar pārējiem uzņēmuma akcionāriem vai dalībniekiem.</a:t>
            </a:r>
          </a:p>
          <a:p>
            <a:pPr algn="just">
              <a:buClr>
                <a:srgbClr val="C00000"/>
              </a:buClr>
              <a:buFont typeface="Wingdings" panose="05000000000000000000" pitchFamily="2" charset="2"/>
              <a:buChar char="Ø"/>
            </a:pPr>
            <a:endParaRPr lang="lv-LV" sz="2400" dirty="0">
              <a:solidFill>
                <a:srgbClr val="001489"/>
              </a:solidFill>
            </a:endParaRPr>
          </a:p>
          <a:p>
            <a:pPr algn="just">
              <a:buClr>
                <a:srgbClr val="C00000"/>
              </a:buClr>
              <a:buFont typeface="Wingdings" panose="05000000000000000000" pitchFamily="2" charset="2"/>
              <a:buChar char="Ø"/>
            </a:pPr>
            <a:r>
              <a:rPr lang="lv-LV" sz="2400" dirty="0">
                <a:solidFill>
                  <a:srgbClr val="001489"/>
                </a:solidFill>
              </a:rPr>
              <a:t>Uzņēmumi, ko nodrošina fiziska persona vai fizisku personu grupa, kas darbojas kopīgi, ja tie pilnīgi vai daļēji darbojas </a:t>
            </a:r>
            <a:r>
              <a:rPr lang="lv-LV" sz="2400" b="1" dirty="0">
                <a:solidFill>
                  <a:srgbClr val="001489"/>
                </a:solidFill>
              </a:rPr>
              <a:t>tajā pašā konkrētajā tirgū </a:t>
            </a:r>
            <a:r>
              <a:rPr lang="lv-LV" sz="2400" dirty="0">
                <a:solidFill>
                  <a:srgbClr val="001489"/>
                </a:solidFill>
              </a:rPr>
              <a:t>vai </a:t>
            </a:r>
            <a:r>
              <a:rPr lang="lv-LV" sz="2400" dirty="0" err="1">
                <a:solidFill>
                  <a:srgbClr val="001489"/>
                </a:solidFill>
              </a:rPr>
              <a:t>blakustirgos</a:t>
            </a:r>
            <a:r>
              <a:rPr lang="lv-LV" sz="2400" dirty="0">
                <a:solidFill>
                  <a:srgbClr val="001489"/>
                </a:solidFill>
              </a:rPr>
              <a:t>. </a:t>
            </a:r>
          </a:p>
        </p:txBody>
      </p:sp>
      <p:sp>
        <p:nvSpPr>
          <p:cNvPr id="8" name="TextBox 7">
            <a:extLst>
              <a:ext uri="{FF2B5EF4-FFF2-40B4-BE49-F238E27FC236}">
                <a16:creationId xmlns:a16="http://schemas.microsoft.com/office/drawing/2014/main" id="{2344EF4A-26DA-5502-BF3F-A7186BB3DF66}"/>
              </a:ext>
            </a:extLst>
          </p:cNvPr>
          <p:cNvSpPr txBox="1"/>
          <p:nvPr/>
        </p:nvSpPr>
        <p:spPr>
          <a:xfrm>
            <a:off x="4089082" y="19353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35187620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232954"/>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Atbalsta pretendenta saistības. </a:t>
            </a:r>
            <a:r>
              <a:rPr lang="lv-LV" sz="3200" b="1" dirty="0">
                <a:solidFill>
                  <a:srgbClr val="E7E6E6">
                    <a:lumMod val="50000"/>
                  </a:srgbClr>
                </a:solidFill>
                <a:latin typeface="Calibri" panose="020F0502020204030204"/>
              </a:rPr>
              <a:t>Uzsākot uzņēmējdarbību</a:t>
            </a:r>
            <a:endParaRPr lang="lv-LV" sz="3200" b="1" dirty="0">
              <a:solidFill>
                <a:schemeClr val="bg2">
                  <a:lumMod val="50000"/>
                </a:schemeClr>
              </a:solidFill>
              <a:latin typeface="+mn-lt"/>
            </a:endParaRP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1544714" y="2092832"/>
            <a:ext cx="8691240" cy="3162748"/>
          </a:xfrm>
        </p:spPr>
        <p:txBody>
          <a:bodyPr>
            <a:normAutofit/>
          </a:bodyPr>
          <a:lstStyle/>
          <a:p>
            <a:pPr marL="0" indent="0" algn="just">
              <a:lnSpc>
                <a:spcPct val="107000"/>
              </a:lnSpc>
              <a:spcAft>
                <a:spcPts val="800"/>
              </a:spcAft>
              <a:buNone/>
            </a:pPr>
            <a:r>
              <a:rPr lang="lv-LV" sz="2400" b="1" kern="100" dirty="0">
                <a:solidFill>
                  <a:srgbClr val="008000"/>
                </a:solidFill>
                <a:effectLst/>
                <a:latin typeface="Calibri" panose="020F0502020204030204" pitchFamily="34" charset="0"/>
                <a:ea typeface="Calibri" panose="020F0502020204030204" pitchFamily="34" charset="0"/>
                <a:cs typeface="Times New Roman" panose="02020603050405020304" pitchFamily="18" charset="0"/>
              </a:rPr>
              <a:t>70. </a:t>
            </a:r>
            <a:r>
              <a:rPr lang="lv-LV" sz="2400" kern="100" dirty="0">
                <a:solidFill>
                  <a:srgbClr val="001489"/>
                </a:solidFill>
                <a:effectLst/>
                <a:latin typeface="Calibri" panose="020F0502020204030204" pitchFamily="34" charset="0"/>
                <a:ea typeface="Calibri" panose="020F0502020204030204" pitchFamily="34" charset="0"/>
                <a:cs typeface="Times New Roman" panose="02020603050405020304" pitchFamily="18" charset="0"/>
              </a:rPr>
              <a:t>Ja atbalsta saņēmējs ir fiziskā persona un projekta uzraudzības laikā tas kļūst par kapitāldaļu turētāju komercsabiedrībā, kas pārņem projekta saistības, tam attiecīgajā komercsabiedrībā visu projekta uzraudzības laiku ir izšķiroša ietekme: </a:t>
            </a:r>
          </a:p>
          <a:p>
            <a:pPr algn="just">
              <a:lnSpc>
                <a:spcPct val="107000"/>
              </a:lnSpc>
              <a:spcAft>
                <a:spcPts val="800"/>
              </a:spcAft>
              <a:buClr>
                <a:srgbClr val="C00000"/>
              </a:buClr>
              <a:buFont typeface="Wingdings" panose="05000000000000000000" pitchFamily="2" charset="2"/>
              <a:buChar char="Ø"/>
            </a:pPr>
            <a:r>
              <a:rPr lang="lv-LV" sz="2400" kern="100" dirty="0">
                <a:solidFill>
                  <a:srgbClr val="001489"/>
                </a:solidFill>
                <a:effectLst/>
                <a:latin typeface="Calibri" panose="020F0502020204030204" pitchFamily="34" charset="0"/>
                <a:ea typeface="Calibri" panose="020F0502020204030204" pitchFamily="34" charset="0"/>
                <a:cs typeface="Times New Roman" panose="02020603050405020304" pitchFamily="18" charset="0"/>
              </a:rPr>
              <a:t>pieder ne mazāk kā 51% kapitāldaļu, </a:t>
            </a:r>
          </a:p>
          <a:p>
            <a:pPr algn="just">
              <a:lnSpc>
                <a:spcPct val="107000"/>
              </a:lnSpc>
              <a:spcAft>
                <a:spcPts val="800"/>
              </a:spcAft>
              <a:buClr>
                <a:srgbClr val="C00000"/>
              </a:buClr>
              <a:buFont typeface="Wingdings" panose="05000000000000000000" pitchFamily="2" charset="2"/>
              <a:buChar char="Ø"/>
            </a:pPr>
            <a:r>
              <a:rPr lang="lv-LV" sz="2400" kern="100" dirty="0">
                <a:solidFill>
                  <a:srgbClr val="001489"/>
                </a:solidFill>
                <a:effectLst/>
                <a:latin typeface="Calibri" panose="020F0502020204030204" pitchFamily="34" charset="0"/>
                <a:ea typeface="Calibri" panose="020F0502020204030204" pitchFamily="34" charset="0"/>
                <a:cs typeface="Times New Roman" panose="02020603050405020304" pitchFamily="18" charset="0"/>
              </a:rPr>
              <a:t>kā arī Uzņēmumu reģistrā ir reģistrētas paraksta tiesības.</a:t>
            </a:r>
            <a:endParaRPr lang="lv-LV" sz="1800" kern="100" dirty="0">
              <a:solidFill>
                <a:srgbClr val="001489"/>
              </a:solidFill>
              <a:effectLst/>
              <a:latin typeface="Calibri" panose="020F0502020204030204" pitchFamily="34" charset="0"/>
              <a:ea typeface="Calibri" panose="020F0502020204030204" pitchFamily="34" charset="0"/>
              <a:cs typeface="Times New Roman" panose="02020603050405020304" pitchFamily="18" charset="0"/>
            </a:endParaRPr>
          </a:p>
          <a:p>
            <a:pPr>
              <a:buClr>
                <a:srgbClr val="C00000"/>
              </a:buClr>
              <a:buFont typeface="Wingdings" panose="05000000000000000000" pitchFamily="2" charset="2"/>
              <a:buChar char="Ø"/>
            </a:pPr>
            <a:endParaRPr lang="lv-LV" sz="2400" dirty="0">
              <a:solidFill>
                <a:srgbClr val="001489"/>
              </a:solidFill>
            </a:endParaRP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3960418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Atbalsta pretendenta saistības. Pārtika</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838200" y="1559459"/>
            <a:ext cx="10515600" cy="4912361"/>
          </a:xfrm>
        </p:spPr>
        <p:txBody>
          <a:bodyPr>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lv-LV" sz="2400" b="1" i="0" u="none" strike="noStrike" kern="1200" cap="none" spc="0" normalizeH="0" baseline="0" noProof="0" dirty="0">
                <a:ln>
                  <a:noFill/>
                </a:ln>
                <a:solidFill>
                  <a:srgbClr val="001489"/>
                </a:solidFill>
                <a:effectLst/>
                <a:uLnTx/>
                <a:uFillTx/>
                <a:latin typeface="Calibri"/>
                <a:ea typeface="+mn-ea"/>
                <a:cs typeface="+mn-cs"/>
              </a:rPr>
              <a:t>Lauksaimniecības produktu pārstrāde </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lv-LV" sz="2400" b="0" i="0" u="none" strike="noStrike" kern="1200" cap="none" spc="0" normalizeH="0" baseline="0" noProof="0" dirty="0">
              <a:ln>
                <a:noFill/>
              </a:ln>
              <a:solidFill>
                <a:srgbClr val="002060"/>
              </a:solidFill>
              <a:effectLst/>
              <a:uLnTx/>
              <a:uFillTx/>
              <a:latin typeface="Calibri"/>
              <a:ea typeface="+mn-ea"/>
              <a:cs typeface="+mn-cs"/>
            </a:endParaRPr>
          </a:p>
          <a:p>
            <a:pPr marL="400050" marR="0" lvl="1"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lv-LV" b="1" i="0" u="none" strike="noStrike" kern="1200" cap="none" spc="0" normalizeH="0" baseline="0" noProof="0" dirty="0">
                <a:ln>
                  <a:noFill/>
                </a:ln>
                <a:solidFill>
                  <a:srgbClr val="008000"/>
                </a:solidFill>
                <a:effectLst/>
                <a:uLnTx/>
                <a:uFillTx/>
                <a:latin typeface="Calibri"/>
                <a:ea typeface="+mn-ea"/>
                <a:cs typeface="+mn-cs"/>
              </a:rPr>
              <a:t>15.1. </a:t>
            </a:r>
            <a:r>
              <a:rPr kumimoji="0" lang="lv-LV" b="0" i="0" u="none" strike="noStrike" kern="1200" cap="none" spc="0" normalizeH="0" baseline="0" noProof="0" dirty="0">
                <a:ln>
                  <a:noFill/>
                </a:ln>
                <a:solidFill>
                  <a:srgbClr val="001489"/>
                </a:solidFill>
                <a:effectLst/>
                <a:uLnTx/>
                <a:uFillTx/>
                <a:latin typeface="Calibri"/>
                <a:ea typeface="+mn-ea"/>
                <a:cs typeface="+mn-cs"/>
              </a:rPr>
              <a:t>pretendents </a:t>
            </a:r>
            <a:r>
              <a:rPr kumimoji="0" lang="lv-LV" b="1" i="0" u="none" strike="noStrike" kern="1200" cap="none" spc="0" normalizeH="0" baseline="0" noProof="0" dirty="0">
                <a:ln>
                  <a:noFill/>
                </a:ln>
                <a:solidFill>
                  <a:srgbClr val="001489"/>
                </a:solidFill>
                <a:effectLst/>
                <a:uLnTx/>
                <a:uFillTx/>
                <a:latin typeface="Calibri"/>
                <a:ea typeface="+mn-ea"/>
                <a:cs typeface="+mn-cs"/>
              </a:rPr>
              <a:t>ir PVD reģistrēts </a:t>
            </a:r>
            <a:r>
              <a:rPr kumimoji="0" lang="lv-LV" b="0" i="0" u="none" strike="noStrike" kern="1200" cap="none" spc="0" normalizeH="0" baseline="0" noProof="0" dirty="0">
                <a:ln>
                  <a:noFill/>
                </a:ln>
                <a:solidFill>
                  <a:srgbClr val="001489"/>
                </a:solidFill>
                <a:effectLst/>
                <a:uLnTx/>
                <a:uFillTx/>
                <a:latin typeface="Calibri"/>
                <a:ea typeface="+mn-ea"/>
                <a:cs typeface="+mn-cs"/>
              </a:rPr>
              <a:t>vai atzīts pārtikas aprites uzņēmums, kas nodarbojas ar lauksaimniecības produktu pārstrādi;</a:t>
            </a:r>
          </a:p>
          <a:p>
            <a:pPr marL="400050" marR="0" lvl="1"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lv-LV" b="1" i="0" u="none" strike="noStrike" kern="1200" cap="none" spc="0" normalizeH="0" baseline="0" noProof="0" dirty="0">
                <a:ln>
                  <a:noFill/>
                </a:ln>
                <a:solidFill>
                  <a:srgbClr val="008000"/>
                </a:solidFill>
                <a:effectLst/>
                <a:uLnTx/>
                <a:uFillTx/>
                <a:latin typeface="Calibri"/>
                <a:ea typeface="+mn-ea"/>
                <a:cs typeface="+mn-cs"/>
              </a:rPr>
              <a:t>15.2. </a:t>
            </a:r>
            <a:r>
              <a:rPr kumimoji="0" lang="lv-LV" b="0" i="0" u="none" strike="noStrike" kern="1200" cap="none" spc="0" normalizeH="0" baseline="0" noProof="0" dirty="0">
                <a:ln>
                  <a:noFill/>
                </a:ln>
                <a:solidFill>
                  <a:srgbClr val="001489"/>
                </a:solidFill>
                <a:effectLst/>
                <a:uLnTx/>
                <a:uFillTx/>
                <a:latin typeface="Calibri"/>
                <a:ea typeface="+mn-ea"/>
                <a:cs typeface="+mn-cs"/>
              </a:rPr>
              <a:t>pretendents </a:t>
            </a:r>
            <a:r>
              <a:rPr kumimoji="0" lang="lv-LV" b="1" i="0" u="none" strike="noStrike" kern="1200" cap="none" spc="0" normalizeH="0" baseline="0" noProof="0" dirty="0">
                <a:ln>
                  <a:noFill/>
                </a:ln>
                <a:solidFill>
                  <a:srgbClr val="001489"/>
                </a:solidFill>
                <a:effectLst/>
                <a:uLnTx/>
                <a:uFillTx/>
                <a:latin typeface="Calibri"/>
                <a:ea typeface="+mn-ea"/>
                <a:cs typeface="+mn-cs"/>
              </a:rPr>
              <a:t>līdz pēdējā maksājuma pieprasījuma iesniegšanai tiek reģistrēts vai atzīts </a:t>
            </a:r>
            <a:r>
              <a:rPr kumimoji="0" lang="lv-LV" b="0" i="0" u="none" strike="noStrike" kern="1200" cap="none" spc="0" normalizeH="0" baseline="0" noProof="0" dirty="0">
                <a:ln>
                  <a:noFill/>
                </a:ln>
                <a:solidFill>
                  <a:srgbClr val="001489"/>
                </a:solidFill>
                <a:effectLst/>
                <a:uLnTx/>
                <a:uFillTx/>
                <a:latin typeface="Calibri"/>
                <a:ea typeface="+mn-ea"/>
                <a:cs typeface="+mn-cs"/>
              </a:rPr>
              <a:t>PVD, ja plāno nodarboties ar lauksaimniecības produktu pārstrādi;</a:t>
            </a:r>
          </a:p>
          <a:p>
            <a:pPr marL="400050" marR="0" lvl="1"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lv-LV" b="0" i="0" u="none" strike="noStrike" kern="1200" cap="none" spc="0" normalizeH="0" baseline="0" noProof="0" dirty="0">
              <a:ln>
                <a:noFill/>
              </a:ln>
              <a:solidFill>
                <a:srgbClr val="002060"/>
              </a:solidFill>
              <a:effectLst/>
              <a:uLnTx/>
              <a:uFillTx/>
              <a:latin typeface="Calibri"/>
              <a:ea typeface="+mn-ea"/>
              <a:cs typeface="+mn-cs"/>
            </a:endParaRPr>
          </a:p>
          <a:p>
            <a:pPr marL="400050" marR="0" lvl="1"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lv-LV" b="1" i="0" u="none" strike="noStrike" kern="1200" cap="none" spc="0" normalizeH="0" baseline="0" noProof="0" dirty="0">
                <a:ln>
                  <a:noFill/>
                </a:ln>
                <a:solidFill>
                  <a:srgbClr val="008000"/>
                </a:solidFill>
                <a:effectLst/>
                <a:uLnTx/>
                <a:uFillTx/>
                <a:latin typeface="Calibri"/>
                <a:ea typeface="+mn-ea"/>
                <a:cs typeface="+mn-cs"/>
              </a:rPr>
              <a:t>15.3. </a:t>
            </a:r>
            <a:r>
              <a:rPr kumimoji="0" lang="lv-LV" b="1" i="0" u="none" strike="noStrike" kern="1200" cap="none" spc="0" normalizeH="0" baseline="0" noProof="0" dirty="0" err="1">
                <a:ln>
                  <a:noFill/>
                </a:ln>
                <a:solidFill>
                  <a:srgbClr val="001489"/>
                </a:solidFill>
                <a:effectLst/>
                <a:uLnTx/>
                <a:uFillTx/>
                <a:latin typeface="Calibri"/>
                <a:ea typeface="+mn-ea"/>
                <a:cs typeface="+mn-cs"/>
              </a:rPr>
              <a:t>pamatizejvielas</a:t>
            </a:r>
            <a:r>
              <a:rPr kumimoji="0" lang="lv-LV" b="0" i="0" u="none" strike="noStrike" kern="1200" cap="none" spc="0" normalizeH="0" baseline="0" noProof="0" dirty="0">
                <a:ln>
                  <a:noFill/>
                </a:ln>
                <a:solidFill>
                  <a:srgbClr val="001489"/>
                </a:solidFill>
                <a:effectLst/>
                <a:uLnTx/>
                <a:uFillTx/>
                <a:latin typeface="Calibri"/>
                <a:ea typeface="+mn-ea"/>
                <a:cs typeface="+mn-cs"/>
              </a:rPr>
              <a:t>, ko izmanto atbalsta pretendents, ir lauksaimniecības produkti, kas </a:t>
            </a:r>
            <a:r>
              <a:rPr kumimoji="0" lang="lv-LV" b="1" i="0" u="none" strike="noStrike" kern="1200" cap="none" spc="0" normalizeH="0" baseline="0" noProof="0" dirty="0">
                <a:ln>
                  <a:noFill/>
                </a:ln>
                <a:solidFill>
                  <a:srgbClr val="001489"/>
                </a:solidFill>
                <a:effectLst/>
                <a:uLnTx/>
                <a:uFillTx/>
                <a:latin typeface="Calibri"/>
                <a:ea typeface="+mn-ea"/>
                <a:cs typeface="+mn-cs"/>
              </a:rPr>
              <a:t>minēti Līguma par Eiropas Savienības darbību I pielikumā</a:t>
            </a:r>
            <a:r>
              <a:rPr kumimoji="0" lang="lv-LV" b="0" i="0" u="none" strike="noStrike" kern="1200" cap="none" spc="0" normalizeH="0" baseline="0" noProof="0" dirty="0">
                <a:ln>
                  <a:noFill/>
                </a:ln>
                <a:solidFill>
                  <a:srgbClr val="001489"/>
                </a:solidFill>
                <a:effectLst/>
                <a:uLnTx/>
                <a:uFillTx/>
                <a:latin typeface="Calibri"/>
                <a:ea typeface="+mn-ea"/>
                <a:cs typeface="+mn-cs"/>
              </a:rPr>
              <a:t>. Projektā paredzētais gala produkts var būt pārstrādāts pārtikas produkts. </a:t>
            </a:r>
          </a:p>
          <a:p>
            <a:pPr>
              <a:buClr>
                <a:srgbClr val="C00000"/>
              </a:buClr>
              <a:buFont typeface="Wingdings" panose="05000000000000000000" pitchFamily="2" charset="2"/>
              <a:buChar char="Ø"/>
            </a:pPr>
            <a:endParaRPr lang="lv-LV" sz="2400" dirty="0">
              <a:solidFill>
                <a:srgbClr val="001489"/>
              </a:solidFill>
            </a:endParaRP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863753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7F638-6990-30D3-0C73-4D5269DA6FE8}"/>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2E7BCF9D-A585-1A39-65BF-12F6575B7BC5}"/>
              </a:ext>
            </a:extLst>
          </p:cNvPr>
          <p:cNvSpPr>
            <a:spLocks noGrp="1"/>
          </p:cNvSpPr>
          <p:nvPr>
            <p:ph type="title"/>
          </p:nvPr>
        </p:nvSpPr>
        <p:spPr>
          <a:xfrm>
            <a:off x="838200" y="319020"/>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Atbalsta pretendenta saistības. Tūrisms</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8130D0AE-7F0E-0E8F-F2E2-E16AB6847D8D}"/>
              </a:ext>
            </a:extLst>
          </p:cNvPr>
          <p:cNvSpPr>
            <a:spLocks noGrp="1"/>
          </p:cNvSpPr>
          <p:nvPr>
            <p:ph idx="1"/>
          </p:nvPr>
        </p:nvSpPr>
        <p:spPr>
          <a:xfrm>
            <a:off x="1269507" y="2008877"/>
            <a:ext cx="10084293" cy="3584055"/>
          </a:xfrm>
        </p:spPr>
        <p:txBody>
          <a:bodyPr>
            <a:normAutofit/>
          </a:bodyPr>
          <a:lstStyle/>
          <a:p>
            <a:pPr marL="0" indent="0" algn="just">
              <a:buClr>
                <a:srgbClr val="C00000"/>
              </a:buClr>
              <a:buNone/>
            </a:pPr>
            <a:r>
              <a:rPr lang="lv-LV" sz="2400" b="1" dirty="0">
                <a:solidFill>
                  <a:srgbClr val="008000"/>
                </a:solidFill>
              </a:rPr>
              <a:t>63. </a:t>
            </a:r>
            <a:r>
              <a:rPr lang="lv-LV" sz="2400" dirty="0">
                <a:solidFill>
                  <a:srgbClr val="001489"/>
                </a:solidFill>
              </a:rPr>
              <a:t>Atbalsta saņēmējs, kas, īstenojot projektu, </a:t>
            </a:r>
            <a:r>
              <a:rPr lang="lv-LV" sz="2400" b="1" dirty="0">
                <a:solidFill>
                  <a:srgbClr val="001489"/>
                </a:solidFill>
              </a:rPr>
              <a:t>izveido jaunu tūrisma pakalpojumu</a:t>
            </a:r>
            <a:r>
              <a:rPr lang="lv-LV" sz="2400" dirty="0">
                <a:solidFill>
                  <a:srgbClr val="001489"/>
                </a:solidFill>
              </a:rPr>
              <a:t>, līdz pēdējā maksājuma pieprasījuma iesniegšanai LAD un turpmāk visā projekta uzraudzības periodā katru gadu kā tūrisma pakalpojumu sniedzējs ir iekļauts ar tūrisma jomas popularizēšanu saistītas institūcijas tīmekļvietnē </a:t>
            </a:r>
          </a:p>
          <a:p>
            <a:pPr marL="0" indent="0">
              <a:buClr>
                <a:srgbClr val="C00000"/>
              </a:buClr>
              <a:buNone/>
            </a:pPr>
            <a:endParaRPr lang="lv-LV" sz="2400" dirty="0">
              <a:solidFill>
                <a:srgbClr val="001489"/>
              </a:solidFill>
            </a:endParaRPr>
          </a:p>
          <a:p>
            <a:pPr>
              <a:buClr>
                <a:srgbClr val="C00000"/>
              </a:buClr>
              <a:buFont typeface="Wingdings" panose="05000000000000000000" pitchFamily="2" charset="2"/>
              <a:buChar char="Ø"/>
            </a:pPr>
            <a:r>
              <a:rPr lang="lv-LV" sz="2400" dirty="0">
                <a:solidFill>
                  <a:srgbClr val="001489"/>
                </a:solidFill>
              </a:rPr>
              <a:t>MNF darbības teritorijā tas ir </a:t>
            </a:r>
            <a:r>
              <a:rPr lang="lv-LV" sz="2400" dirty="0">
                <a:solidFill>
                  <a:srgbClr val="001489"/>
                </a:solidFill>
                <a:hlinkClick r:id="rId2"/>
              </a:rPr>
              <a:t>www.visitmadona.lv</a:t>
            </a:r>
            <a:r>
              <a:rPr lang="lv-LV" sz="2400" dirty="0">
                <a:solidFill>
                  <a:srgbClr val="001489"/>
                </a:solidFill>
              </a:rPr>
              <a:t> un </a:t>
            </a:r>
            <a:r>
              <a:rPr lang="lv-LV" sz="2400" dirty="0">
                <a:solidFill>
                  <a:srgbClr val="001489"/>
                </a:solidFill>
                <a:hlinkClick r:id="rId3"/>
              </a:rPr>
              <a:t>www.varaklani.lv</a:t>
            </a:r>
            <a:endParaRPr lang="lv-LV" sz="2400" dirty="0">
              <a:solidFill>
                <a:srgbClr val="001489"/>
              </a:solidFill>
            </a:endParaRPr>
          </a:p>
          <a:p>
            <a:pPr>
              <a:buClr>
                <a:srgbClr val="C00000"/>
              </a:buClr>
              <a:buFont typeface="Wingdings" panose="05000000000000000000" pitchFamily="2" charset="2"/>
              <a:buChar char="Ø"/>
            </a:pPr>
            <a:endParaRPr lang="lv-LV" sz="2400" dirty="0">
              <a:solidFill>
                <a:srgbClr val="001489"/>
              </a:solidFill>
            </a:endParaRPr>
          </a:p>
          <a:p>
            <a:pPr>
              <a:buClr>
                <a:srgbClr val="C00000"/>
              </a:buClr>
              <a:buFont typeface="Wingdings" panose="05000000000000000000" pitchFamily="2" charset="2"/>
              <a:buChar char="Ø"/>
            </a:pPr>
            <a:r>
              <a:rPr lang="lv-LV" sz="2400" dirty="0">
                <a:solidFill>
                  <a:srgbClr val="001489"/>
                </a:solidFill>
              </a:rPr>
              <a:t>LAD skatīsies, piem., </a:t>
            </a:r>
            <a:r>
              <a:rPr lang="lv-LV" sz="2400" i="1" dirty="0" err="1">
                <a:solidFill>
                  <a:srgbClr val="001489"/>
                </a:solidFill>
              </a:rPr>
              <a:t>booking</a:t>
            </a:r>
            <a:r>
              <a:rPr lang="lv-LV" sz="2400" dirty="0">
                <a:solidFill>
                  <a:srgbClr val="001489"/>
                </a:solidFill>
              </a:rPr>
              <a:t>, Lauku ceļotājs utt.</a:t>
            </a:r>
          </a:p>
        </p:txBody>
      </p:sp>
      <p:sp>
        <p:nvSpPr>
          <p:cNvPr id="8" name="TextBox 7">
            <a:extLst>
              <a:ext uri="{FF2B5EF4-FFF2-40B4-BE49-F238E27FC236}">
                <a16:creationId xmlns:a16="http://schemas.microsoft.com/office/drawing/2014/main" id="{F1693BFE-D03D-D046-BD17-532EEABF1C7E}"/>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1159459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Prasības, </a:t>
            </a:r>
            <a:r>
              <a:rPr lang="lv-LV" sz="3200" b="1" dirty="0">
                <a:solidFill>
                  <a:srgbClr val="E7E6E6">
                    <a:lumMod val="50000"/>
                  </a:srgbClr>
                </a:solidFill>
                <a:latin typeface="Calibri" panose="020F0502020204030204"/>
              </a:rPr>
              <a:t>a</a:t>
            </a:r>
            <a:r>
              <a:rPr kumimoji="0" lang="lv-LV" sz="3200" b="1" i="0" u="none" strike="noStrike" kern="1200" cap="none" spc="0" normalizeH="0" baseline="0" noProof="0" dirty="0" err="1">
                <a:ln>
                  <a:noFill/>
                </a:ln>
                <a:solidFill>
                  <a:srgbClr val="E7E6E6">
                    <a:lumMod val="50000"/>
                  </a:srgbClr>
                </a:solidFill>
                <a:effectLst/>
                <a:uLnTx/>
                <a:uFillTx/>
                <a:latin typeface="Calibri" panose="020F0502020204030204"/>
                <a:ea typeface="+mj-ea"/>
                <a:cs typeface="+mj-cs"/>
              </a:rPr>
              <a:t>tbalsta</a:t>
            </a: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 pretendentam iesniedzot projektu. GNU</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838200" y="1077687"/>
            <a:ext cx="11208799" cy="5287602"/>
          </a:xfrm>
        </p:spPr>
        <p:txBody>
          <a:bodyPr>
            <a:no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lv-LV" sz="2400" b="1" i="0" u="none" strike="noStrike" kern="1200" cap="none" spc="0" normalizeH="0" baseline="0" noProof="0" dirty="0">
                <a:ln>
                  <a:noFill/>
                </a:ln>
                <a:solidFill>
                  <a:srgbClr val="008000"/>
                </a:solidFill>
                <a:effectLst/>
                <a:uLnTx/>
                <a:uFillTx/>
                <a:ea typeface="+mn-ea"/>
                <a:cs typeface="+mn-cs"/>
              </a:rPr>
              <a:t>16.1. </a:t>
            </a:r>
            <a:r>
              <a:rPr kumimoji="0" lang="lv-LV" sz="2200" i="0" u="none" strike="noStrike" kern="1200" cap="none" spc="0" normalizeH="0" baseline="0" noProof="0" dirty="0">
                <a:ln>
                  <a:noFill/>
                </a:ln>
                <a:solidFill>
                  <a:srgbClr val="001489"/>
                </a:solidFill>
                <a:effectLst/>
                <a:uLnTx/>
                <a:uFillTx/>
                <a:ea typeface="+mn-ea"/>
                <a:cs typeface="+mn-cs"/>
              </a:rPr>
              <a:t>Atbalsta pretendents neatbilst nevienai no grūtībās nonākuša (GNU) saimnieciskās darbības veicēja pazīmēm. Vērā ņem arī saistītos un likvidētos uzņēmumus. </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lv-LV" sz="2200" i="0" u="none" strike="noStrike" kern="0" cap="none" spc="0" normalizeH="0" baseline="0" noProof="0" dirty="0">
                <a:ln>
                  <a:noFill/>
                </a:ln>
                <a:solidFill>
                  <a:srgbClr val="001489"/>
                </a:solidFill>
                <a:effectLst/>
                <a:uLnTx/>
                <a:uFillTx/>
                <a:ea typeface="+mn-ea"/>
                <a:cs typeface="Times New Roman" panose="02020603050405020304" pitchFamily="18" charset="0"/>
              </a:rPr>
              <a:t>GNU pazīmes nevērtē:</a:t>
            </a:r>
          </a:p>
          <a:p>
            <a:pPr marR="0" lvl="0" algn="just" defTabSz="914400" eaLnBrk="1" fontAlgn="auto" latinLnBrk="0" hangingPunct="1">
              <a:lnSpc>
                <a:spcPct val="100000"/>
              </a:lnSpc>
              <a:spcBef>
                <a:spcPts val="0"/>
              </a:spcBef>
              <a:spcAft>
                <a:spcPts val="0"/>
              </a:spcAft>
              <a:buClr>
                <a:srgbClr val="C00000"/>
              </a:buClr>
              <a:buSzTx/>
              <a:buFont typeface="Wingdings" panose="05000000000000000000" pitchFamily="2" charset="2"/>
              <a:buChar char="Ø"/>
              <a:tabLst/>
              <a:defRPr/>
            </a:pPr>
            <a:r>
              <a:rPr kumimoji="0" lang="lv-LV" sz="2200" b="0" i="0" u="none" strike="noStrike" kern="0" cap="none" spc="0" normalizeH="0" baseline="0" noProof="0" dirty="0">
                <a:ln>
                  <a:noFill/>
                </a:ln>
                <a:solidFill>
                  <a:srgbClr val="001489"/>
                </a:solidFill>
                <a:effectLst/>
                <a:uLnTx/>
                <a:uFillTx/>
                <a:ea typeface="+mn-ea"/>
                <a:cs typeface="Times New Roman" panose="02020603050405020304" pitchFamily="18" charset="0"/>
              </a:rPr>
              <a:t>zemnieku saimniecībām, individuāliem komersantiem, fiziskām personām, fiziskām personām kuras veic saimniecisko darbību, pašvaldību uzņēmumam;</a:t>
            </a:r>
          </a:p>
          <a:p>
            <a:pPr marR="0" lvl="0" algn="just" defTabSz="914400" eaLnBrk="1" fontAlgn="auto" latinLnBrk="0" hangingPunct="1">
              <a:lnSpc>
                <a:spcPct val="100000"/>
              </a:lnSpc>
              <a:spcBef>
                <a:spcPts val="0"/>
              </a:spcBef>
              <a:spcAft>
                <a:spcPts val="0"/>
              </a:spcAft>
              <a:buClr>
                <a:srgbClr val="C00000"/>
              </a:buClr>
              <a:buSzTx/>
              <a:buFont typeface="Wingdings" panose="05000000000000000000" pitchFamily="2" charset="2"/>
              <a:buChar char="Ø"/>
              <a:tabLst/>
              <a:defRPr/>
            </a:pPr>
            <a:r>
              <a:rPr lang="lv-LV" sz="2200" kern="0" dirty="0">
                <a:solidFill>
                  <a:srgbClr val="001489"/>
                </a:solidFill>
                <a:cs typeface="Times New Roman" panose="02020603050405020304" pitchFamily="18" charset="0"/>
              </a:rPr>
              <a:t>a</a:t>
            </a:r>
            <a:r>
              <a:rPr kumimoji="0" lang="lv-LV" sz="2200" b="0" i="0" u="none" strike="noStrike" kern="0" cap="none" spc="0" normalizeH="0" baseline="0" noProof="0" dirty="0" err="1">
                <a:ln>
                  <a:noFill/>
                </a:ln>
                <a:solidFill>
                  <a:srgbClr val="001489"/>
                </a:solidFill>
                <a:effectLst/>
                <a:uLnTx/>
                <a:uFillTx/>
                <a:ea typeface="+mn-ea"/>
                <a:cs typeface="Times New Roman" panose="02020603050405020304" pitchFamily="18" charset="0"/>
              </a:rPr>
              <a:t>utonomam</a:t>
            </a:r>
            <a:r>
              <a:rPr kumimoji="0" lang="lv-LV" sz="2200" b="0" i="0" u="none" strike="noStrike" kern="0" cap="none" spc="0" normalizeH="0" baseline="0" noProof="0" dirty="0">
                <a:ln>
                  <a:noFill/>
                </a:ln>
                <a:solidFill>
                  <a:srgbClr val="001489"/>
                </a:solidFill>
                <a:effectLst/>
                <a:uLnTx/>
                <a:uFillTx/>
                <a:ea typeface="+mn-ea"/>
                <a:cs typeface="Times New Roman" panose="02020603050405020304" pitchFamily="18" charset="0"/>
              </a:rPr>
              <a:t> uzņēmumam, kas uz lēmuma pieņemšanas brīdi ir pastāvējis mazāk kā 3 gadus. </a:t>
            </a:r>
            <a:endParaRPr kumimoji="0" lang="lv-LV" sz="2200" b="0" i="0" u="none" strike="noStrike" kern="1200" cap="none" spc="0" normalizeH="0" baseline="0" noProof="0" dirty="0">
              <a:ln>
                <a:noFill/>
              </a:ln>
              <a:solidFill>
                <a:srgbClr val="002060"/>
              </a:solidFill>
              <a:effectLst/>
              <a:uLnTx/>
              <a:uFillTx/>
              <a:ea typeface="+mn-ea"/>
              <a:cs typeface="+mn-cs"/>
            </a:endParaRPr>
          </a:p>
          <a:p>
            <a:pPr marL="0" marR="0" lvl="0" indent="0" algn="just" defTabSz="914400" rtl="0" eaLnBrk="1" fontAlgn="auto" latinLnBrk="0" hangingPunct="1">
              <a:lnSpc>
                <a:spcPct val="100000"/>
              </a:lnSpc>
              <a:spcBef>
                <a:spcPts val="0"/>
              </a:spcBef>
              <a:spcAft>
                <a:spcPts val="0"/>
              </a:spcAft>
              <a:buClrTx/>
              <a:buSzTx/>
              <a:buFont typeface="Arial" pitchFamily="34" charset="0"/>
              <a:buNone/>
              <a:tabLst/>
              <a:defRPr/>
            </a:pPr>
            <a:endParaRPr kumimoji="0" lang="lv-LV" sz="2200" b="0" i="0" u="none" strike="noStrike" kern="1200" cap="none" spc="0" normalizeH="0" baseline="0" noProof="0" dirty="0">
              <a:ln>
                <a:noFill/>
              </a:ln>
              <a:solidFill>
                <a:srgbClr val="001489"/>
              </a:solidFill>
              <a:effectLst/>
              <a:uLnTx/>
              <a:uFillTx/>
              <a:ea typeface="+mn-ea"/>
              <a:cs typeface="+mn-cs"/>
            </a:endParaRPr>
          </a:p>
          <a:p>
            <a:pPr marL="0" marR="0" lvl="0" indent="0" algn="just" defTabSz="914400" rtl="0" eaLnBrk="1" fontAlgn="auto" latinLnBrk="0" hangingPunct="1">
              <a:lnSpc>
                <a:spcPct val="100000"/>
              </a:lnSpc>
              <a:spcBef>
                <a:spcPts val="0"/>
              </a:spcBef>
              <a:spcAft>
                <a:spcPts val="0"/>
              </a:spcAft>
              <a:buClrTx/>
              <a:buSzTx/>
              <a:buFont typeface="Arial" pitchFamily="34" charset="0"/>
              <a:buNone/>
              <a:tabLst/>
              <a:defRPr/>
            </a:pPr>
            <a:r>
              <a:rPr kumimoji="0" lang="lv-LV" sz="2200" b="0" i="0" u="none" strike="noStrike" kern="1200" cap="none" spc="0" normalizeH="0" baseline="0" noProof="0" dirty="0">
                <a:ln>
                  <a:noFill/>
                </a:ln>
                <a:solidFill>
                  <a:srgbClr val="001489"/>
                </a:solidFill>
                <a:effectLst/>
                <a:uLnTx/>
                <a:uFillTx/>
                <a:ea typeface="+mn-ea"/>
                <a:cs typeface="+mn-cs"/>
              </a:rPr>
              <a:t>Var pārbaudīt LAD GNU kalkulatorā – </a:t>
            </a:r>
          </a:p>
          <a:p>
            <a:pPr algn="just">
              <a:lnSpc>
                <a:spcPct val="100000"/>
              </a:lnSpc>
              <a:spcBef>
                <a:spcPts val="0"/>
              </a:spcBef>
              <a:buClr>
                <a:srgbClr val="C00000"/>
              </a:buClr>
              <a:buFont typeface="Wingdings" panose="05000000000000000000" pitchFamily="2" charset="2"/>
              <a:buChar char="Ø"/>
              <a:defRPr/>
            </a:pPr>
            <a:r>
              <a:rPr kumimoji="0" lang="lv-LV" sz="2200" b="0" i="0" u="none" strike="noStrike" kern="1200" cap="none" spc="0" normalizeH="0" baseline="0" noProof="0" dirty="0">
                <a:ln>
                  <a:noFill/>
                </a:ln>
                <a:solidFill>
                  <a:srgbClr val="001489"/>
                </a:solidFill>
                <a:effectLst/>
                <a:uLnTx/>
                <a:uFillTx/>
                <a:ea typeface="+mn-ea"/>
                <a:cs typeface="+mn-cs"/>
              </a:rPr>
              <a:t>Excel tabula </a:t>
            </a:r>
            <a:r>
              <a:rPr kumimoji="0" lang="lv-LV" sz="2200" b="0" i="0" u="none" strike="noStrike" kern="1200" cap="none" spc="0" normalizeH="0" baseline="0" noProof="0" dirty="0">
                <a:ln>
                  <a:noFill/>
                </a:ln>
                <a:solidFill>
                  <a:srgbClr val="002060"/>
                </a:solidFill>
                <a:effectLst/>
                <a:uLnTx/>
                <a:uFillTx/>
                <a:ea typeface="+mn-ea"/>
                <a:cs typeface="+mn-cs"/>
                <a:hlinkClick r:id="rId2"/>
              </a:rPr>
              <a:t>www.mnf.lv</a:t>
            </a:r>
            <a:r>
              <a:rPr kumimoji="0" lang="lv-LV" sz="2200" b="0" i="0" u="none" strike="noStrike" kern="1200" cap="none" spc="0" normalizeH="0" baseline="0" noProof="0" dirty="0">
                <a:ln>
                  <a:noFill/>
                </a:ln>
                <a:solidFill>
                  <a:srgbClr val="002060"/>
                </a:solidFill>
                <a:effectLst/>
                <a:uLnTx/>
                <a:uFillTx/>
                <a:ea typeface="+mn-ea"/>
                <a:cs typeface="+mn-cs"/>
              </a:rPr>
              <a:t> </a:t>
            </a:r>
            <a:r>
              <a:rPr kumimoji="0" lang="lv-LV" sz="2200" b="0" i="0" u="none" strike="noStrike" kern="1200" cap="none" spc="0" normalizeH="0" baseline="0" noProof="0" dirty="0">
                <a:ln>
                  <a:noFill/>
                </a:ln>
                <a:solidFill>
                  <a:srgbClr val="001489"/>
                </a:solidFill>
                <a:effectLst/>
                <a:uLnTx/>
                <a:uFillTx/>
                <a:ea typeface="+mn-ea"/>
                <a:cs typeface="+mn-cs"/>
              </a:rPr>
              <a:t>LEADER 6.kārtas sludinājumā </a:t>
            </a:r>
            <a:r>
              <a:rPr kumimoji="0" lang="lv-LV" sz="2200" b="1" i="0" u="none" strike="noStrike" kern="1200" cap="none" spc="0" normalizeH="0" baseline="0" noProof="0" dirty="0">
                <a:ln>
                  <a:noFill/>
                </a:ln>
                <a:solidFill>
                  <a:srgbClr val="001489"/>
                </a:solidFill>
                <a:effectLst/>
                <a:uLnTx/>
                <a:uFillTx/>
                <a:ea typeface="+mn-ea"/>
                <a:cs typeface="+mn-cs"/>
              </a:rPr>
              <a:t>vai </a:t>
            </a:r>
          </a:p>
          <a:p>
            <a:pPr algn="just">
              <a:lnSpc>
                <a:spcPct val="100000"/>
              </a:lnSpc>
              <a:spcBef>
                <a:spcPts val="0"/>
              </a:spcBef>
              <a:buClr>
                <a:srgbClr val="C00000"/>
              </a:buClr>
              <a:buFont typeface="Wingdings" panose="05000000000000000000" pitchFamily="2" charset="2"/>
              <a:buChar char="Ø"/>
              <a:defRPr/>
            </a:pPr>
            <a:r>
              <a:rPr kumimoji="0" lang="lv-LV" sz="2200" b="0" i="0" u="sng" strike="noStrike" kern="1200" cap="none" spc="0" normalizeH="0" baseline="0" noProof="0" dirty="0">
                <a:ln>
                  <a:noFill/>
                </a:ln>
                <a:solidFill>
                  <a:srgbClr val="1155CC"/>
                </a:solidFill>
                <a:effectLst/>
                <a:uLnTx/>
                <a:uFillTx/>
                <a:ea typeface="+mn-ea"/>
                <a:cs typeface="+mn-cs"/>
                <a:hlinkClick r:id="rId3"/>
              </a:rPr>
              <a:t>https://www.lad.gov.lv/lv/katalogs/c0la192-darbibu-istenosana-saskana-ar-sabiedribas-virzitas-vietejas-attistibas-strategiju-tostarp-sadarbibas-aktivitates-un-sagatavosana</a:t>
            </a:r>
            <a:endParaRPr kumimoji="0" lang="lv-LV" sz="2200" b="0" i="0" u="none" strike="noStrike" kern="1200" cap="none" spc="0" normalizeH="0" baseline="0" noProof="0" dirty="0">
              <a:ln>
                <a:noFill/>
              </a:ln>
              <a:solidFill>
                <a:prstClr val="black"/>
              </a:solidFill>
              <a:effectLst/>
              <a:uLnTx/>
              <a:uFillTx/>
              <a:ea typeface="+mn-ea"/>
              <a:cs typeface="+mn-cs"/>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lv-LV" sz="2200" b="0" i="0" u="none" strike="noStrike" kern="1200" cap="none" spc="0" normalizeH="0" baseline="0" noProof="0" dirty="0">
              <a:ln>
                <a:noFill/>
              </a:ln>
              <a:solidFill>
                <a:srgbClr val="001489"/>
              </a:solidFill>
              <a:effectLst/>
              <a:uLnTx/>
              <a:uFillTx/>
              <a:ea typeface="+mn-ea"/>
              <a:cs typeface="+mn-cs"/>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lv-LV" sz="2200" i="0" u="none" strike="noStrike" kern="1200" cap="none" spc="0" normalizeH="0" baseline="0" noProof="0" dirty="0">
                <a:ln>
                  <a:noFill/>
                </a:ln>
                <a:solidFill>
                  <a:srgbClr val="001489"/>
                </a:solidFill>
                <a:effectLst/>
                <a:uLnTx/>
                <a:uFillTx/>
                <a:ea typeface="+mn-ea"/>
                <a:cs typeface="+mn-cs"/>
              </a:rPr>
              <a:t>Kā labot situāciju? Ja atbalsta pretendents atbilst kādai no GNU pazīmēm, tas iesniedz zvērināta revidenta apstiprinātu operatīvo (</a:t>
            </a:r>
            <a:r>
              <a:rPr kumimoji="0" lang="lv-LV" sz="2200" i="0" u="none" strike="noStrike" kern="1200" cap="none" spc="0" normalizeH="0" baseline="0" noProof="0" dirty="0" err="1">
                <a:ln>
                  <a:noFill/>
                </a:ln>
                <a:solidFill>
                  <a:srgbClr val="001489"/>
                </a:solidFill>
                <a:effectLst/>
                <a:uLnTx/>
                <a:uFillTx/>
                <a:ea typeface="+mn-ea"/>
                <a:cs typeface="+mn-cs"/>
              </a:rPr>
              <a:t>starpperiodu</a:t>
            </a:r>
            <a:r>
              <a:rPr kumimoji="0" lang="lv-LV" sz="2200" i="0" u="none" strike="noStrike" kern="1200" cap="none" spc="0" normalizeH="0" baseline="0" noProof="0" dirty="0">
                <a:ln>
                  <a:noFill/>
                </a:ln>
                <a:solidFill>
                  <a:srgbClr val="001489"/>
                </a:solidFill>
                <a:effectLst/>
                <a:uLnTx/>
                <a:uFillTx/>
                <a:ea typeface="+mn-ea"/>
                <a:cs typeface="+mn-cs"/>
              </a:rPr>
              <a:t>) pārskatu, kas apliecina, ka grūtībās nonākuša saimnieciskās darbības veicēja pazīmes ir novērstas. </a:t>
            </a: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15420733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Prasības atbalsta pretendentam. Summām virs 50 000 EUR</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620651" y="1537372"/>
            <a:ext cx="10515600" cy="4351338"/>
          </a:xfrm>
        </p:spPr>
        <p:txBody>
          <a:bodyPr>
            <a:normAutofit/>
          </a:bodyPr>
          <a:lstStyle/>
          <a:p>
            <a:pPr marL="0" indent="0" algn="just">
              <a:buClr>
                <a:srgbClr val="C00000"/>
              </a:buClr>
              <a:buNone/>
            </a:pPr>
            <a:r>
              <a:rPr lang="lv-LV" sz="2400" dirty="0">
                <a:solidFill>
                  <a:srgbClr val="001489"/>
                </a:solidFill>
              </a:rPr>
              <a:t>Ja projekta kopējā </a:t>
            </a:r>
            <a:r>
              <a:rPr lang="lv-LV" sz="2400" b="1" dirty="0">
                <a:solidFill>
                  <a:srgbClr val="001489"/>
                </a:solidFill>
              </a:rPr>
              <a:t>attiecināmo izmaksu summa pārsniedz 50 000 </a:t>
            </a:r>
            <a:r>
              <a:rPr lang="lv-LV" sz="2400" dirty="0">
                <a:solidFill>
                  <a:srgbClr val="001489"/>
                </a:solidFill>
              </a:rPr>
              <a:t>EUR, atbalsta pretendents nodrošina atbilstību vismaz diviem no šādiem ekonomiskās dzīvotspējas rādītājiem pēdējā noslēgtajā gadā pirms projekta iesnieguma iesniegšanas:</a:t>
            </a:r>
          </a:p>
          <a:p>
            <a:pPr algn="just">
              <a:buClr>
                <a:srgbClr val="C00000"/>
              </a:buClr>
              <a:buFont typeface="Wingdings" panose="05000000000000000000" pitchFamily="2" charset="2"/>
              <a:buChar char="Ø"/>
            </a:pPr>
            <a:r>
              <a:rPr lang="lv-LV" sz="2400" b="1" dirty="0">
                <a:solidFill>
                  <a:srgbClr val="008000"/>
                </a:solidFill>
              </a:rPr>
              <a:t>16.2.1. </a:t>
            </a:r>
            <a:r>
              <a:rPr lang="lv-LV" sz="2400" dirty="0">
                <a:solidFill>
                  <a:srgbClr val="001489"/>
                </a:solidFill>
              </a:rPr>
              <a:t>pašu kapitāla attiecība pret aktīvu kopsummu ir vismaz 0,20;</a:t>
            </a:r>
          </a:p>
          <a:p>
            <a:pPr algn="just">
              <a:buClr>
                <a:srgbClr val="C00000"/>
              </a:buClr>
              <a:buFont typeface="Wingdings" panose="05000000000000000000" pitchFamily="2" charset="2"/>
              <a:buChar char="Ø"/>
            </a:pPr>
            <a:r>
              <a:rPr lang="lv-LV" sz="2400" b="1" dirty="0">
                <a:solidFill>
                  <a:srgbClr val="008000"/>
                </a:solidFill>
              </a:rPr>
              <a:t>16.2.2. </a:t>
            </a:r>
            <a:r>
              <a:rPr lang="lv-LV" sz="2400" dirty="0">
                <a:solidFill>
                  <a:srgbClr val="001489"/>
                </a:solidFill>
              </a:rPr>
              <a:t>apgrozāmo līdzekļu attiecība pret īstermiņa kreditoriem ir vismaz 1,00, nerēķinot nākamo periodu ieņēmumu daļā ietverto īstermiņa valsts un ES finansiālo atbalstu;</a:t>
            </a:r>
          </a:p>
          <a:p>
            <a:pPr algn="just">
              <a:buClr>
                <a:srgbClr val="C00000"/>
              </a:buClr>
              <a:buFont typeface="Wingdings" panose="05000000000000000000" pitchFamily="2" charset="2"/>
              <a:buChar char="Ø"/>
            </a:pPr>
            <a:r>
              <a:rPr lang="lv-LV" sz="2400" b="1" dirty="0">
                <a:solidFill>
                  <a:srgbClr val="008000"/>
                </a:solidFill>
              </a:rPr>
              <a:t>16.2.3. </a:t>
            </a:r>
            <a:r>
              <a:rPr lang="lv-LV" sz="2400" dirty="0">
                <a:solidFill>
                  <a:srgbClr val="001489"/>
                </a:solidFill>
              </a:rPr>
              <a:t>tīrās peļņas un nolietojuma (reizināta ar 50%) summa ir vismaz nulle.</a:t>
            </a:r>
          </a:p>
          <a:p>
            <a:pPr>
              <a:buClr>
                <a:srgbClr val="C00000"/>
              </a:buClr>
              <a:buFont typeface="Wingdings" panose="05000000000000000000" pitchFamily="2" charset="2"/>
              <a:buChar char="Ø"/>
            </a:pPr>
            <a:endParaRPr lang="lv-LV" sz="2400" dirty="0">
              <a:solidFill>
                <a:srgbClr val="001489"/>
              </a:solidFill>
            </a:endParaRP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5" name="TextBox 4">
            <a:extLst>
              <a:ext uri="{FF2B5EF4-FFF2-40B4-BE49-F238E27FC236}">
                <a16:creationId xmlns:a16="http://schemas.microsoft.com/office/drawing/2014/main" id="{59EEB108-4AB2-2A37-A635-142D1E27CEF5}"/>
              </a:ext>
            </a:extLst>
          </p:cNvPr>
          <p:cNvSpPr txBox="1"/>
          <p:nvPr/>
        </p:nvSpPr>
        <p:spPr>
          <a:xfrm>
            <a:off x="7757944" y="969290"/>
            <a:ext cx="3595856" cy="461665"/>
          </a:xfrm>
          <a:prstGeom prst="rect">
            <a:avLst/>
          </a:prstGeom>
          <a:noFill/>
          <a:ln>
            <a:solidFill>
              <a:schemeClr val="accent6">
                <a:lumMod val="75000"/>
              </a:schemeClr>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lv-LV" sz="2400" b="1" i="0" u="none" strike="noStrike" kern="0" cap="none" spc="0" normalizeH="0" baseline="0" noProof="0" dirty="0">
                <a:ln>
                  <a:noFill/>
                </a:ln>
                <a:solidFill>
                  <a:srgbClr val="001489"/>
                </a:solidFill>
                <a:effectLst/>
                <a:uLnTx/>
                <a:uFillTx/>
              </a:rPr>
              <a:t>Uzraudzības periods 5 gadi</a:t>
            </a:r>
          </a:p>
        </p:txBody>
      </p:sp>
      <p:sp>
        <p:nvSpPr>
          <p:cNvPr id="3" name="TextBox 2">
            <a:extLst>
              <a:ext uri="{FF2B5EF4-FFF2-40B4-BE49-F238E27FC236}">
                <a16:creationId xmlns:a16="http://schemas.microsoft.com/office/drawing/2014/main" id="{2A22851E-7506-BEEC-3B44-001D97708AA7}"/>
              </a:ext>
            </a:extLst>
          </p:cNvPr>
          <p:cNvSpPr txBox="1"/>
          <p:nvPr/>
        </p:nvSpPr>
        <p:spPr>
          <a:xfrm>
            <a:off x="4437515" y="4996158"/>
            <a:ext cx="6916285" cy="1785104"/>
          </a:xfrm>
          <a:prstGeom prst="rect">
            <a:avLst/>
          </a:prstGeom>
          <a:noFill/>
          <a:ln>
            <a:solidFill>
              <a:schemeClr val="accent6">
                <a:lumMod val="75000"/>
              </a:schemeClr>
            </a:solidFill>
          </a:ln>
        </p:spPr>
        <p:txBody>
          <a:bodyPr wrap="square" rtlCol="0">
            <a:spAutoFit/>
          </a:bodyPr>
          <a:lstStyle/>
          <a:p>
            <a:pPr>
              <a:defRPr/>
            </a:pPr>
            <a:r>
              <a:rPr kumimoji="0" lang="lv-LV" sz="2200" b="1" i="0" u="none" strike="noStrike" kern="0" cap="none" spc="0" normalizeH="0" baseline="0" noProof="0" dirty="0">
                <a:ln>
                  <a:noFill/>
                </a:ln>
                <a:solidFill>
                  <a:srgbClr val="008000"/>
                </a:solidFill>
                <a:effectLst/>
                <a:uLnTx/>
                <a:uFillTx/>
              </a:rPr>
              <a:t>Projekta iesnieguma veidlapa</a:t>
            </a:r>
          </a:p>
          <a:p>
            <a:pPr>
              <a:defRPr/>
            </a:pPr>
            <a:r>
              <a:rPr kumimoji="0" lang="lv-LV" sz="2200" b="1" i="0" u="none" strike="noStrike" kern="0" cap="none" spc="0" normalizeH="0" baseline="0" noProof="0" dirty="0">
                <a:ln>
                  <a:noFill/>
                </a:ln>
                <a:solidFill>
                  <a:srgbClr val="008000"/>
                </a:solidFill>
                <a:effectLst/>
                <a:uLnTx/>
                <a:uFillTx/>
              </a:rPr>
              <a:t>A «</a:t>
            </a:r>
            <a:r>
              <a:rPr lang="lv-LV" sz="2200" dirty="0">
                <a:solidFill>
                  <a:srgbClr val="008000"/>
                </a:solidFill>
              </a:rPr>
              <a:t>Informācija par atbalsta pretendentu» tabulas:</a:t>
            </a:r>
          </a:p>
          <a:p>
            <a:pPr>
              <a:defRPr/>
            </a:pPr>
            <a:r>
              <a:rPr lang="lv-LV" sz="2200" dirty="0">
                <a:solidFill>
                  <a:srgbClr val="008000"/>
                </a:solidFill>
              </a:rPr>
              <a:t>«Projekta iesnieguma kopējās attiecināmās izmaksas»</a:t>
            </a:r>
          </a:p>
          <a:p>
            <a:pPr>
              <a:defRPr/>
            </a:pPr>
            <a:r>
              <a:rPr lang="lv-LV" sz="2200" dirty="0">
                <a:solidFill>
                  <a:srgbClr val="008000"/>
                </a:solidFill>
              </a:rPr>
              <a:t>«Ekonomiskās dzīvotspējas aprēķins»</a:t>
            </a:r>
          </a:p>
          <a:p>
            <a:pPr>
              <a:defRPr/>
            </a:pPr>
            <a:r>
              <a:rPr lang="lv-LV" sz="2200" dirty="0">
                <a:solidFill>
                  <a:srgbClr val="001489"/>
                </a:solidFill>
              </a:rPr>
              <a:t>Nav aizpildīts, nav iesniegti visi dokumenti vai informācija</a:t>
            </a:r>
          </a:p>
        </p:txBody>
      </p:sp>
    </p:spTree>
    <p:extLst>
      <p:ext uri="{BB962C8B-B14F-4D97-AF65-F5344CB8AC3E}">
        <p14:creationId xmlns:p14="http://schemas.microsoft.com/office/powerpoint/2010/main" val="21451152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232954"/>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Prasības atbalsta pretendentam. Summām virs 50 000 EUR</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1437407" y="2183433"/>
            <a:ext cx="9514114" cy="3409499"/>
          </a:xfrm>
        </p:spPr>
        <p:txBody>
          <a:bodyPr>
            <a:normAutofit fontScale="92500"/>
          </a:bodyPr>
          <a:lstStyle/>
          <a:p>
            <a:pPr marL="0" indent="0">
              <a:buClr>
                <a:srgbClr val="C00000"/>
              </a:buClr>
              <a:buNone/>
            </a:pPr>
            <a:endParaRPr lang="lv-LV" sz="2400" dirty="0">
              <a:solidFill>
                <a:srgbClr val="001489"/>
              </a:solidFill>
            </a:endParaRPr>
          </a:p>
          <a:p>
            <a:pPr marL="0" indent="0">
              <a:buClr>
                <a:srgbClr val="C00000"/>
              </a:buClr>
              <a:buNone/>
            </a:pPr>
            <a:endParaRPr lang="lv-LV" sz="2400" dirty="0">
              <a:solidFill>
                <a:srgbClr val="001489"/>
              </a:solidFill>
            </a:endParaRPr>
          </a:p>
          <a:p>
            <a:pPr marL="0" indent="0">
              <a:buClr>
                <a:srgbClr val="C00000"/>
              </a:buClr>
              <a:buNone/>
            </a:pPr>
            <a:r>
              <a:rPr lang="lv-LV" sz="2400" dirty="0">
                <a:solidFill>
                  <a:srgbClr val="001489"/>
                </a:solidFill>
              </a:rPr>
              <a:t>Pretendentiem, kuri VID EDS iesniedz D3, lai varētu aizpildīt </a:t>
            </a:r>
            <a:r>
              <a:rPr lang="lv-LV" sz="2400" dirty="0" err="1">
                <a:solidFill>
                  <a:srgbClr val="001489"/>
                </a:solidFill>
              </a:rPr>
              <a:t>EDzA</a:t>
            </a:r>
            <a:r>
              <a:rPr lang="lv-LV" sz="2400" dirty="0">
                <a:solidFill>
                  <a:srgbClr val="001489"/>
                </a:solidFill>
              </a:rPr>
              <a:t>, ir jāsagatavo</a:t>
            </a:r>
          </a:p>
          <a:p>
            <a:pPr>
              <a:buClr>
                <a:srgbClr val="C00000"/>
              </a:buClr>
              <a:buFont typeface="Wingdings" panose="05000000000000000000" pitchFamily="2" charset="2"/>
              <a:buChar char="ü"/>
            </a:pPr>
            <a:r>
              <a:rPr lang="lv-LV" sz="2400" dirty="0">
                <a:solidFill>
                  <a:srgbClr val="001489"/>
                </a:solidFill>
              </a:rPr>
              <a:t>peļņas/ zaudējumu aprēķins,</a:t>
            </a:r>
          </a:p>
          <a:p>
            <a:pPr>
              <a:buClr>
                <a:srgbClr val="C00000"/>
              </a:buClr>
              <a:buFont typeface="Wingdings" panose="05000000000000000000" pitchFamily="2" charset="2"/>
              <a:buChar char="ü"/>
            </a:pPr>
            <a:r>
              <a:rPr lang="lv-LV" sz="2400" dirty="0">
                <a:solidFill>
                  <a:srgbClr val="001489"/>
                </a:solidFill>
              </a:rPr>
              <a:t>bilance. </a:t>
            </a:r>
          </a:p>
          <a:p>
            <a:pPr marL="0" indent="0">
              <a:buClr>
                <a:srgbClr val="C00000"/>
              </a:buClr>
              <a:buNone/>
            </a:pPr>
            <a:endParaRPr lang="lv-LV" sz="2400" dirty="0">
              <a:solidFill>
                <a:srgbClr val="001489"/>
              </a:solidFill>
            </a:endParaRPr>
          </a:p>
          <a:p>
            <a:pPr marL="0" indent="0">
              <a:buClr>
                <a:srgbClr val="C00000"/>
              </a:buClr>
              <a:buNone/>
            </a:pPr>
            <a:r>
              <a:rPr lang="lv-LV" sz="2400" dirty="0">
                <a:solidFill>
                  <a:srgbClr val="001489"/>
                </a:solidFill>
              </a:rPr>
              <a:t>Abi dokumenti jāiesniedz kopā ar projekta iesniegumu, </a:t>
            </a:r>
          </a:p>
          <a:p>
            <a:pPr marL="0" indent="0">
              <a:buClr>
                <a:srgbClr val="C00000"/>
              </a:buClr>
              <a:buNone/>
            </a:pPr>
            <a:r>
              <a:rPr lang="lv-LV" sz="2400" dirty="0">
                <a:solidFill>
                  <a:srgbClr val="001489"/>
                </a:solidFill>
              </a:rPr>
              <a:t>pievienojot </a:t>
            </a:r>
            <a:r>
              <a:rPr lang="lv-LV" sz="2400" b="1" dirty="0">
                <a:solidFill>
                  <a:srgbClr val="008000"/>
                </a:solidFill>
              </a:rPr>
              <a:t>D daļā «Citi» </a:t>
            </a:r>
            <a:r>
              <a:rPr lang="lv-LV" sz="2400" dirty="0">
                <a:solidFill>
                  <a:srgbClr val="001489"/>
                </a:solidFill>
              </a:rPr>
              <a:t>kā pavaddokumentus!</a:t>
            </a:r>
          </a:p>
          <a:p>
            <a:pPr>
              <a:buClr>
                <a:srgbClr val="C00000"/>
              </a:buClr>
              <a:buFont typeface="Wingdings" panose="05000000000000000000" pitchFamily="2" charset="2"/>
              <a:buChar char="Ø"/>
            </a:pPr>
            <a:endParaRPr lang="lv-LV" sz="2400" dirty="0">
              <a:solidFill>
                <a:srgbClr val="001489"/>
              </a:solidFill>
            </a:endParaRP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5" name="TextBox 4">
            <a:extLst>
              <a:ext uri="{FF2B5EF4-FFF2-40B4-BE49-F238E27FC236}">
                <a16:creationId xmlns:a16="http://schemas.microsoft.com/office/drawing/2014/main" id="{59EEB108-4AB2-2A37-A635-142D1E27CEF5}"/>
              </a:ext>
            </a:extLst>
          </p:cNvPr>
          <p:cNvSpPr txBox="1"/>
          <p:nvPr/>
        </p:nvSpPr>
        <p:spPr>
          <a:xfrm>
            <a:off x="7540395" y="1814101"/>
            <a:ext cx="3595856" cy="461665"/>
          </a:xfrm>
          <a:prstGeom prst="rect">
            <a:avLst/>
          </a:prstGeom>
          <a:noFill/>
          <a:ln>
            <a:solidFill>
              <a:schemeClr val="accent6">
                <a:lumMod val="75000"/>
              </a:schemeClr>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lv-LV" sz="2400" b="1" i="0" u="none" strike="noStrike" kern="0" cap="none" spc="0" normalizeH="0" baseline="0" noProof="0" dirty="0">
                <a:ln>
                  <a:noFill/>
                </a:ln>
                <a:solidFill>
                  <a:srgbClr val="002060"/>
                </a:solidFill>
                <a:effectLst/>
                <a:uLnTx/>
                <a:uFillTx/>
              </a:rPr>
              <a:t>Uzraudzības periods 5 gadi</a:t>
            </a:r>
            <a:endParaRPr kumimoji="0" lang="lv-LV" sz="2400" b="1" i="0" u="none" strike="noStrike" kern="0" cap="none" spc="0" normalizeH="0" baseline="0" noProof="0" dirty="0">
              <a:ln>
                <a:noFill/>
              </a:ln>
              <a:solidFill>
                <a:srgbClr val="008000"/>
              </a:solidFill>
              <a:effectLst/>
              <a:uLnTx/>
              <a:uFillTx/>
            </a:endParaRPr>
          </a:p>
        </p:txBody>
      </p:sp>
    </p:spTree>
    <p:extLst>
      <p:ext uri="{BB962C8B-B14F-4D97-AF65-F5344CB8AC3E}">
        <p14:creationId xmlns:p14="http://schemas.microsoft.com/office/powerpoint/2010/main" val="30185030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285363"/>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strike="noStrike" kern="1200" cap="none" spc="0" normalizeH="0" baseline="0" noProof="0" dirty="0">
                <a:ln>
                  <a:noFill/>
                </a:ln>
                <a:solidFill>
                  <a:prstClr val="black">
                    <a:lumMod val="50000"/>
                    <a:lumOff val="50000"/>
                  </a:prstClr>
                </a:solidFill>
                <a:effectLst/>
                <a:uLnTx/>
                <a:uFillTx/>
                <a:latin typeface="Calibri"/>
                <a:ea typeface="+mj-ea"/>
                <a:cs typeface="+mj-cs"/>
              </a:rPr>
              <a:t>Projekta uzraudzības periods</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838200" y="1893493"/>
            <a:ext cx="10515600" cy="4351338"/>
          </a:xfrm>
        </p:spPr>
        <p:txBody>
          <a:bodyPr>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lv-LV" sz="2400" i="0" u="none" strike="noStrike" kern="1200" cap="none" spc="0" normalizeH="0" baseline="0" noProof="0" dirty="0">
                <a:ln>
                  <a:noFill/>
                </a:ln>
                <a:solidFill>
                  <a:srgbClr val="001489"/>
                </a:solidFill>
                <a:effectLst/>
                <a:uLnTx/>
                <a:uFillTx/>
                <a:latin typeface="Calibri"/>
                <a:ea typeface="+mn-ea"/>
                <a:cs typeface="+mn-cs"/>
              </a:rPr>
              <a:t>Projektu uzraudzības periods ir 5 gadi. </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lv-LV" sz="2400" i="0" u="none" strike="noStrike" kern="1200" cap="none" spc="0" normalizeH="0" baseline="0" noProof="0" dirty="0">
              <a:ln>
                <a:noFill/>
              </a:ln>
              <a:solidFill>
                <a:srgbClr val="002060"/>
              </a:solidFill>
              <a:effectLst/>
              <a:uLnTx/>
              <a:uFillTx/>
              <a:latin typeface="Calibri"/>
              <a:ea typeface="+mn-ea"/>
              <a:cs typeface="+mn-cs"/>
            </a:endParaRP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kumimoji="0" lang="lv-LV" sz="2400" i="0" u="none" strike="noStrike" kern="1200" cap="none" spc="0" normalizeH="0" baseline="0" noProof="0" dirty="0">
                <a:ln>
                  <a:noFill/>
                </a:ln>
                <a:solidFill>
                  <a:srgbClr val="001489"/>
                </a:solidFill>
                <a:effectLst/>
                <a:uLnTx/>
                <a:uFillTx/>
                <a:latin typeface="Calibri"/>
                <a:ea typeface="+mn-ea"/>
                <a:cs typeface="+mn-cs"/>
              </a:rPr>
              <a:t>Ja projekta kopējā attiecināmo izmaksu summa nepārsniedz 50 000 EUR, pēc atbalsta saņēmēja izvēles var noteikt 3 gadus ilgu projekta uzraudzības periodu.</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q"/>
              <a:tabLst/>
              <a:defRPr/>
            </a:pPr>
            <a:endParaRPr kumimoji="0" lang="lv-LV" sz="2400" i="0" u="none" strike="noStrike" kern="1200" cap="none" spc="0" normalizeH="0" baseline="0" noProof="0" dirty="0">
              <a:ln>
                <a:noFill/>
              </a:ln>
              <a:solidFill>
                <a:srgbClr val="001489"/>
              </a:solidFill>
              <a:effectLst/>
              <a:uLnTx/>
              <a:uFillTx/>
              <a:latin typeface="Calibri"/>
              <a:ea typeface="+mn-ea"/>
              <a:cs typeface="+mn-cs"/>
            </a:endParaRP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q"/>
              <a:tabLst/>
              <a:defRPr/>
            </a:pPr>
            <a:r>
              <a:rPr kumimoji="0" lang="lv-LV" sz="2400" i="0" u="none" strike="noStrike" kern="1200" cap="none" spc="0" normalizeH="0" baseline="0" noProof="0" dirty="0">
                <a:ln>
                  <a:noFill/>
                </a:ln>
                <a:solidFill>
                  <a:srgbClr val="001489"/>
                </a:solidFill>
                <a:effectLst/>
                <a:uLnTx/>
                <a:uFillTx/>
                <a:latin typeface="Calibri"/>
                <a:ea typeface="+mn-ea"/>
                <a:cs typeface="+mn-cs"/>
              </a:rPr>
              <a:t>Projektiem, kas saistīti ar darbinieku produktivitātes kāpināšanu, uzraudzības periods ir 18 mēneši pēc pēdējā maksājuma pieprasījuma iesniegšanas LAD.</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q"/>
              <a:tabLst/>
              <a:defRPr/>
            </a:pPr>
            <a:endParaRPr lang="lv-LV" sz="2400" dirty="0">
              <a:solidFill>
                <a:srgbClr val="001489"/>
              </a:solidFill>
              <a:latin typeface="Calibri"/>
            </a:endParaRP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q"/>
              <a:tabLst/>
              <a:defRPr/>
            </a:pPr>
            <a:r>
              <a:rPr kumimoji="0" lang="lv-LV" sz="2400" i="0" u="none" strike="noStrike" kern="1200" cap="none" spc="0" normalizeH="0" baseline="0" noProof="0" dirty="0">
                <a:ln>
                  <a:noFill/>
                </a:ln>
                <a:solidFill>
                  <a:srgbClr val="001489"/>
                </a:solidFill>
                <a:effectLst/>
                <a:uLnTx/>
                <a:uFillTx/>
                <a:latin typeface="Calibri"/>
                <a:ea typeface="+mn-ea"/>
                <a:cs typeface="+mn-cs"/>
              </a:rPr>
              <a:t>Projektam Lauku biļete, kā arī izmaksām sabiedriskās attiecības NAV uzraudzības perioda.</a:t>
            </a:r>
          </a:p>
          <a:p>
            <a:pPr marL="0" indent="0">
              <a:buClr>
                <a:srgbClr val="C00000"/>
              </a:buClr>
              <a:buNone/>
            </a:pPr>
            <a:endParaRPr lang="lv-LV" sz="2400" dirty="0">
              <a:solidFill>
                <a:srgbClr val="001489"/>
              </a:solidFill>
            </a:endParaRP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8283461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Sasniedzamie rādītāji. Sasniegšanas periods</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838200" y="1253331"/>
            <a:ext cx="10515600" cy="5018160"/>
          </a:xfrm>
        </p:spPr>
        <p:txBody>
          <a:bodyPr>
            <a:normAutofit/>
          </a:bodyPr>
          <a:lstStyle/>
          <a:p>
            <a:pPr marL="0" marR="0" lvl="0" indent="0" algn="just" defTabSz="914400" rtl="0" eaLnBrk="1" fontAlgn="auto" latinLnBrk="0" hangingPunct="1">
              <a:lnSpc>
                <a:spcPct val="100000"/>
              </a:lnSpc>
              <a:spcBef>
                <a:spcPct val="20000"/>
              </a:spcBef>
              <a:spcAft>
                <a:spcPts val="0"/>
              </a:spcAft>
              <a:buClr>
                <a:srgbClr val="33CC33"/>
              </a:buClr>
              <a:buSzTx/>
              <a:buFont typeface="Arial" pitchFamily="34" charset="0"/>
              <a:buNone/>
              <a:tabLst/>
              <a:defRPr/>
            </a:pPr>
            <a:r>
              <a:rPr kumimoji="0" lang="lv-LV" sz="2400" b="1" i="0" u="none" strike="noStrike" kern="1200" cap="none" spc="0" normalizeH="0" baseline="0" noProof="0" dirty="0">
                <a:ln>
                  <a:noFill/>
                </a:ln>
                <a:solidFill>
                  <a:srgbClr val="008000"/>
                </a:solidFill>
                <a:effectLst/>
                <a:uLnTx/>
                <a:uFillTx/>
                <a:latin typeface="Calibri"/>
                <a:ea typeface="+mn-ea"/>
                <a:cs typeface="+mn-cs"/>
              </a:rPr>
              <a:t>20. </a:t>
            </a:r>
            <a:r>
              <a:rPr kumimoji="0" lang="lv-LV" sz="2400" b="0" i="0" u="none" strike="noStrike" kern="1200" cap="none" spc="0" normalizeH="0" baseline="0" noProof="0" dirty="0">
                <a:ln>
                  <a:noFill/>
                </a:ln>
                <a:solidFill>
                  <a:srgbClr val="001489"/>
                </a:solidFill>
                <a:effectLst/>
                <a:uLnTx/>
                <a:uFillTx/>
                <a:latin typeface="Calibri"/>
                <a:ea typeface="+mn-ea"/>
                <a:cs typeface="+mn-cs"/>
              </a:rPr>
              <a:t>Šo noteikumu </a:t>
            </a:r>
            <a:r>
              <a:rPr kumimoji="0" lang="lv-LV" sz="2400" b="1" i="0" u="none" strike="noStrike" kern="1200" cap="none" spc="0" normalizeH="0" baseline="0" noProof="0" dirty="0">
                <a:ln>
                  <a:noFill/>
                </a:ln>
                <a:solidFill>
                  <a:srgbClr val="008000"/>
                </a:solidFill>
                <a:effectLst/>
                <a:uLnTx/>
                <a:uFillTx/>
                <a:latin typeface="Calibri"/>
                <a:ea typeface="+mn-ea"/>
                <a:cs typeface="+mn-cs"/>
              </a:rPr>
              <a:t>16.3. </a:t>
            </a:r>
            <a:r>
              <a:rPr kumimoji="0" lang="lv-LV" sz="2400" b="0" i="0" u="none" strike="noStrike" kern="1200" cap="none" spc="0" normalizeH="0" baseline="0" noProof="0" dirty="0">
                <a:ln>
                  <a:noFill/>
                </a:ln>
                <a:solidFill>
                  <a:srgbClr val="001489"/>
                </a:solidFill>
                <a:effectLst/>
                <a:uLnTx/>
                <a:uFillTx/>
                <a:latin typeface="Calibri"/>
                <a:ea typeface="+mn-ea"/>
                <a:cs typeface="+mn-cs"/>
              </a:rPr>
              <a:t>un</a:t>
            </a:r>
            <a:r>
              <a:rPr kumimoji="0" lang="lv-LV" sz="2400" b="0" i="0" u="none" strike="noStrike" kern="1200" cap="none" spc="0" normalizeH="0" baseline="0" noProof="0" dirty="0">
                <a:ln>
                  <a:noFill/>
                </a:ln>
                <a:solidFill>
                  <a:srgbClr val="002060"/>
                </a:solidFill>
                <a:effectLst/>
                <a:uLnTx/>
                <a:uFillTx/>
                <a:latin typeface="Calibri"/>
                <a:ea typeface="+mn-ea"/>
                <a:cs typeface="+mn-cs"/>
              </a:rPr>
              <a:t> </a:t>
            </a:r>
            <a:r>
              <a:rPr kumimoji="0" lang="lv-LV" sz="2400" b="1" i="0" u="none" strike="noStrike" kern="1200" cap="none" spc="0" normalizeH="0" baseline="0" noProof="0" dirty="0">
                <a:ln>
                  <a:noFill/>
                </a:ln>
                <a:solidFill>
                  <a:srgbClr val="008000"/>
                </a:solidFill>
                <a:effectLst/>
                <a:uLnTx/>
                <a:uFillTx/>
                <a:latin typeface="Calibri"/>
                <a:ea typeface="+mn-ea"/>
                <a:cs typeface="+mn-cs"/>
              </a:rPr>
              <a:t>16.4. </a:t>
            </a:r>
            <a:r>
              <a:rPr kumimoji="0" lang="lv-LV" sz="2400" b="0" i="0" u="none" strike="noStrike" kern="1200" cap="none" spc="0" normalizeH="0" baseline="0" noProof="0" dirty="0">
                <a:ln>
                  <a:noFill/>
                </a:ln>
                <a:solidFill>
                  <a:srgbClr val="001489"/>
                </a:solidFill>
                <a:effectLst/>
                <a:uLnTx/>
                <a:uFillTx/>
                <a:latin typeface="Calibri"/>
                <a:ea typeface="+mn-ea"/>
                <a:cs typeface="+mn-cs"/>
              </a:rPr>
              <a:t>apakšpunktā minētos rādītājus atbalsta pretendents sasniedz </a:t>
            </a:r>
          </a:p>
          <a:p>
            <a:pPr marL="0" marR="0" lvl="0" indent="0" algn="just" defTabSz="914400" rtl="0" eaLnBrk="1" fontAlgn="auto" latinLnBrk="0" hangingPunct="1">
              <a:lnSpc>
                <a:spcPct val="100000"/>
              </a:lnSpc>
              <a:spcBef>
                <a:spcPct val="20000"/>
              </a:spcBef>
              <a:spcAft>
                <a:spcPts val="0"/>
              </a:spcAft>
              <a:buClr>
                <a:srgbClr val="33CC33"/>
              </a:buClr>
              <a:buSzTx/>
              <a:buFont typeface="Arial" pitchFamily="34" charset="0"/>
              <a:buNone/>
              <a:tabLst/>
              <a:defRPr/>
            </a:pPr>
            <a:endParaRPr kumimoji="0" lang="lv-LV" sz="2400" b="0" i="0" u="none" strike="noStrike" kern="1200" cap="none" spc="0" normalizeH="0" baseline="0" noProof="0" dirty="0">
              <a:ln>
                <a:noFill/>
              </a:ln>
              <a:solidFill>
                <a:srgbClr val="001489"/>
              </a:solidFill>
              <a:effectLst/>
              <a:uLnTx/>
              <a:uFillTx/>
              <a:latin typeface="Calibri"/>
              <a:ea typeface="+mn-ea"/>
              <a:cs typeface="+mn-cs"/>
            </a:endParaRPr>
          </a:p>
          <a:p>
            <a:pPr marL="342900" marR="0" lvl="0" indent="-34290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ü"/>
              <a:tabLst/>
              <a:defRPr/>
            </a:pPr>
            <a:r>
              <a:rPr kumimoji="0" lang="lv-LV" sz="2400" i="0" u="none" strike="noStrike" kern="1200" cap="none" spc="0" normalizeH="0" baseline="0" noProof="0" dirty="0">
                <a:ln>
                  <a:noFill/>
                </a:ln>
                <a:solidFill>
                  <a:srgbClr val="001489"/>
                </a:solidFill>
                <a:effectLst/>
                <a:uLnTx/>
                <a:uFillTx/>
                <a:latin typeface="Calibri"/>
                <a:ea typeface="+mn-ea"/>
                <a:cs typeface="+mn-cs"/>
              </a:rPr>
              <a:t>ne vēlāk kā otrajā noslēgtajā gadā pēc projekta īstenošanas, ja projekta uzraudzības periods ir 3 gadi, </a:t>
            </a:r>
          </a:p>
          <a:p>
            <a:pPr marL="342900" marR="0" lvl="0" indent="-34290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ü"/>
              <a:tabLst/>
              <a:defRPr/>
            </a:pPr>
            <a:endParaRPr kumimoji="0" lang="lv-LV" sz="2400" i="0" u="none" strike="noStrike" kern="1200" cap="none" spc="0" normalizeH="0" baseline="0" noProof="0" dirty="0">
              <a:ln>
                <a:noFill/>
              </a:ln>
              <a:solidFill>
                <a:srgbClr val="001489"/>
              </a:solidFill>
              <a:effectLst/>
              <a:uLnTx/>
              <a:uFillTx/>
              <a:latin typeface="Calibri"/>
              <a:ea typeface="+mn-ea"/>
              <a:cs typeface="+mn-cs"/>
            </a:endParaRPr>
          </a:p>
          <a:p>
            <a:pPr marL="342900" marR="0" lvl="0" indent="-34290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ü"/>
              <a:tabLst/>
              <a:defRPr/>
            </a:pPr>
            <a:endParaRPr lang="lv-LV" sz="2400" dirty="0">
              <a:solidFill>
                <a:srgbClr val="001489"/>
              </a:solidFill>
              <a:latin typeface="Calibri"/>
            </a:endParaRPr>
          </a:p>
          <a:p>
            <a:pPr marL="342900" marR="0" lvl="0" indent="-34290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ü"/>
              <a:tabLst/>
              <a:defRPr/>
            </a:pPr>
            <a:endParaRPr kumimoji="0" lang="lv-LV" sz="2400" i="0" u="none" strike="noStrike" kern="1200" cap="none" spc="0" normalizeH="0" baseline="0" noProof="0" dirty="0">
              <a:ln>
                <a:noFill/>
              </a:ln>
              <a:solidFill>
                <a:srgbClr val="001489"/>
              </a:solidFill>
              <a:effectLst/>
              <a:uLnTx/>
              <a:uFillTx/>
              <a:latin typeface="Calibri"/>
              <a:ea typeface="+mn-ea"/>
              <a:cs typeface="+mn-cs"/>
            </a:endParaRPr>
          </a:p>
          <a:p>
            <a:pPr marL="342900" marR="0" lvl="0" indent="-34290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ü"/>
              <a:tabLst/>
              <a:defRPr/>
            </a:pPr>
            <a:endParaRPr kumimoji="0" lang="lv-LV" sz="2400" i="0" u="none" strike="noStrike" kern="1200" cap="none" spc="0" normalizeH="0" baseline="0" noProof="0" dirty="0">
              <a:ln>
                <a:noFill/>
              </a:ln>
              <a:solidFill>
                <a:srgbClr val="001489"/>
              </a:solidFill>
              <a:effectLst/>
              <a:uLnTx/>
              <a:uFillTx/>
              <a:latin typeface="Calibri"/>
              <a:ea typeface="+mn-ea"/>
              <a:cs typeface="+mn-cs"/>
            </a:endParaRPr>
          </a:p>
          <a:p>
            <a:pPr marL="342900" marR="0" lvl="0" indent="-34290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ü"/>
              <a:tabLst/>
              <a:defRPr/>
            </a:pPr>
            <a:r>
              <a:rPr kumimoji="0" lang="lv-LV" sz="2400" b="1" i="0" u="none" strike="noStrike" kern="1200" cap="none" spc="0" normalizeH="0" baseline="0" noProof="0" dirty="0">
                <a:ln>
                  <a:noFill/>
                </a:ln>
                <a:solidFill>
                  <a:srgbClr val="001489"/>
                </a:solidFill>
                <a:effectLst/>
                <a:uLnTx/>
                <a:uFillTx/>
                <a:latin typeface="Calibri"/>
                <a:ea typeface="+mn-ea"/>
                <a:cs typeface="+mn-cs"/>
              </a:rPr>
              <a:t>vai</a:t>
            </a:r>
            <a:r>
              <a:rPr kumimoji="0" lang="lv-LV" sz="2400" i="0" u="none" strike="noStrike" kern="1200" cap="none" spc="0" normalizeH="0" baseline="0" noProof="0" dirty="0">
                <a:ln>
                  <a:noFill/>
                </a:ln>
                <a:solidFill>
                  <a:srgbClr val="001489"/>
                </a:solidFill>
                <a:effectLst/>
                <a:uLnTx/>
                <a:uFillTx/>
                <a:latin typeface="Calibri"/>
                <a:ea typeface="+mn-ea"/>
                <a:cs typeface="+mn-cs"/>
              </a:rPr>
              <a:t> ne vēlāk kā trešajā noslēgtajā gadā pēc projekta īstenošanas, ja projekta uzraudzības periods ir 5 gadi, un tos nepazemina visā turpmākajā saistību periodā.</a:t>
            </a:r>
          </a:p>
          <a:p>
            <a:pPr marL="0" indent="0">
              <a:buClr>
                <a:srgbClr val="C00000"/>
              </a:buClr>
              <a:buNone/>
            </a:pPr>
            <a:endParaRPr lang="lv-LV" sz="2400" dirty="0">
              <a:solidFill>
                <a:srgbClr val="001489"/>
              </a:solidFill>
            </a:endParaRP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3" name="TextBox 2">
            <a:extLst>
              <a:ext uri="{FF2B5EF4-FFF2-40B4-BE49-F238E27FC236}">
                <a16:creationId xmlns:a16="http://schemas.microsoft.com/office/drawing/2014/main" id="{65248A8A-249E-6D51-BAF0-2D77FD2EF15D}"/>
              </a:ext>
            </a:extLst>
          </p:cNvPr>
          <p:cNvSpPr txBox="1"/>
          <p:nvPr/>
        </p:nvSpPr>
        <p:spPr>
          <a:xfrm>
            <a:off x="3711183" y="3413464"/>
            <a:ext cx="7756072" cy="1569660"/>
          </a:xfrm>
          <a:prstGeom prst="rect">
            <a:avLst/>
          </a:prstGeom>
          <a:noFill/>
          <a:ln>
            <a:solidFill>
              <a:srgbClr val="008000"/>
            </a:solidFill>
          </a:ln>
        </p:spPr>
        <p:txBody>
          <a:bodyPr wrap="square" rtlCol="0">
            <a:spAutoFit/>
          </a:bodyPr>
          <a:lstStyle/>
          <a:p>
            <a:r>
              <a:rPr lang="lv-LV" sz="2400" dirty="0">
                <a:solidFill>
                  <a:srgbClr val="001489"/>
                </a:solidFill>
              </a:rPr>
              <a:t>Ja saimnieciskās darbības rādītāju nevar sasniegt 2.gadā, </a:t>
            </a:r>
          </a:p>
          <a:p>
            <a:r>
              <a:rPr lang="lv-LV" sz="2400" dirty="0">
                <a:solidFill>
                  <a:srgbClr val="001489"/>
                </a:solidFill>
              </a:rPr>
              <a:t>tad izvēlas 5 gadu uzraudzības periodu (tabula </a:t>
            </a:r>
            <a:r>
              <a:rPr lang="lv-LV" sz="2400" b="1" dirty="0">
                <a:solidFill>
                  <a:srgbClr val="008000"/>
                </a:solidFill>
              </a:rPr>
              <a:t>projekta</a:t>
            </a:r>
            <a:r>
              <a:rPr lang="lv-LV" sz="2400" dirty="0">
                <a:solidFill>
                  <a:srgbClr val="001489"/>
                </a:solidFill>
              </a:rPr>
              <a:t> </a:t>
            </a:r>
            <a:r>
              <a:rPr lang="lv-LV" sz="2400" b="1" dirty="0">
                <a:solidFill>
                  <a:srgbClr val="008000"/>
                </a:solidFill>
              </a:rPr>
              <a:t>iesnieguma</a:t>
            </a:r>
            <a:r>
              <a:rPr lang="lv-LV" sz="2400" dirty="0">
                <a:solidFill>
                  <a:srgbClr val="001489"/>
                </a:solidFill>
              </a:rPr>
              <a:t> </a:t>
            </a:r>
            <a:r>
              <a:rPr lang="lv-LV" sz="2400" b="1" dirty="0">
                <a:solidFill>
                  <a:srgbClr val="008000"/>
                </a:solidFill>
              </a:rPr>
              <a:t>C1 «Ieņēmumi un izdevumi»</a:t>
            </a:r>
            <a:r>
              <a:rPr lang="lv-LV" sz="2400" dirty="0">
                <a:solidFill>
                  <a:srgbClr val="001489"/>
                </a:solidFill>
              </a:rPr>
              <a:t>) un rādītājus sasniedz 3.gadā, 4. un 5.gadā notur! </a:t>
            </a:r>
          </a:p>
        </p:txBody>
      </p:sp>
    </p:spTree>
    <p:extLst>
      <p:ext uri="{BB962C8B-B14F-4D97-AF65-F5344CB8AC3E}">
        <p14:creationId xmlns:p14="http://schemas.microsoft.com/office/powerpoint/2010/main" val="12712378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Prasības atbalsta pretendentam. Naudas plūsma</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1191986" y="1293129"/>
            <a:ext cx="10161814" cy="5144615"/>
          </a:xfrm>
        </p:spPr>
        <p:txBody>
          <a:bodyPr>
            <a:normAutofit/>
          </a:bodyPr>
          <a:lstStyle/>
          <a:p>
            <a:pPr marL="0" indent="0">
              <a:buClr>
                <a:srgbClr val="33CC33"/>
              </a:buClr>
              <a:buNone/>
            </a:pPr>
            <a:r>
              <a:rPr lang="lv-LV" sz="2400" b="1" dirty="0">
                <a:solidFill>
                  <a:srgbClr val="008000"/>
                </a:solidFill>
              </a:rPr>
              <a:t>16.2. </a:t>
            </a:r>
            <a:r>
              <a:rPr lang="lv-LV" sz="2400" dirty="0">
                <a:solidFill>
                  <a:srgbClr val="001489"/>
                </a:solidFill>
              </a:rPr>
              <a:t>Atbalsta pretendents </a:t>
            </a:r>
            <a:r>
              <a:rPr lang="lv-LV" sz="2400" b="1" dirty="0">
                <a:solidFill>
                  <a:srgbClr val="001489"/>
                </a:solidFill>
              </a:rPr>
              <a:t>finanšu plānā </a:t>
            </a:r>
            <a:r>
              <a:rPr lang="lv-LV" sz="2400" dirty="0">
                <a:solidFill>
                  <a:srgbClr val="001489"/>
                </a:solidFill>
              </a:rPr>
              <a:t>(projekta iesnieguma </a:t>
            </a:r>
            <a:r>
              <a:rPr lang="lv-LV" sz="2400" b="1" dirty="0">
                <a:solidFill>
                  <a:srgbClr val="008000"/>
                </a:solidFill>
              </a:rPr>
              <a:t>C</a:t>
            </a:r>
            <a:r>
              <a:rPr lang="lv-LV" sz="2400" dirty="0">
                <a:solidFill>
                  <a:srgbClr val="001489"/>
                </a:solidFill>
              </a:rPr>
              <a:t> </a:t>
            </a:r>
            <a:r>
              <a:rPr lang="lv-LV" sz="2400" b="1" dirty="0">
                <a:solidFill>
                  <a:srgbClr val="008000"/>
                </a:solidFill>
              </a:rPr>
              <a:t>daļa</a:t>
            </a:r>
            <a:r>
              <a:rPr lang="lv-LV" sz="2400" dirty="0">
                <a:solidFill>
                  <a:srgbClr val="001489"/>
                </a:solidFill>
              </a:rPr>
              <a:t>) apliecina saimnieciskās darbības dzīvotspēju, spēju īstenot projektu un sasniegt projekta mērķus.</a:t>
            </a:r>
          </a:p>
          <a:p>
            <a:pPr>
              <a:buClr>
                <a:srgbClr val="33CC33"/>
              </a:buClr>
              <a:buFont typeface="Wingdings" panose="05000000000000000000" pitchFamily="2" charset="2"/>
              <a:buChar char="Ø"/>
            </a:pPr>
            <a:endParaRPr lang="lv-LV" sz="2400" dirty="0">
              <a:solidFill>
                <a:srgbClr val="001489"/>
              </a:solidFill>
            </a:endParaRPr>
          </a:p>
          <a:p>
            <a:pPr marL="0" indent="0">
              <a:buClr>
                <a:srgbClr val="33CC33"/>
              </a:buClr>
              <a:buNone/>
            </a:pPr>
            <a:r>
              <a:rPr lang="lv-LV" sz="2400" dirty="0">
                <a:solidFill>
                  <a:srgbClr val="001489"/>
                </a:solidFill>
              </a:rPr>
              <a:t>Ieņēmumiem un izdevumiem ir pozitīvs atlikums </a:t>
            </a:r>
          </a:p>
          <a:p>
            <a:pPr>
              <a:buClr>
                <a:srgbClr val="C00000"/>
              </a:buClr>
              <a:buFont typeface="Wingdings" panose="05000000000000000000" pitchFamily="2" charset="2"/>
              <a:buChar char="ü"/>
            </a:pPr>
            <a:r>
              <a:rPr lang="lv-LV" sz="2400" dirty="0">
                <a:solidFill>
                  <a:srgbClr val="001489"/>
                </a:solidFill>
              </a:rPr>
              <a:t>pēdējā noslēgtajā gadā pirms projekta iesniegšanas </a:t>
            </a:r>
            <a:r>
              <a:rPr lang="lv-LV" sz="2400" b="1" dirty="0">
                <a:solidFill>
                  <a:srgbClr val="001489"/>
                </a:solidFill>
              </a:rPr>
              <a:t>un</a:t>
            </a:r>
            <a:r>
              <a:rPr lang="lv-LV" sz="2400" dirty="0">
                <a:solidFill>
                  <a:srgbClr val="001489"/>
                </a:solidFill>
              </a:rPr>
              <a:t> </a:t>
            </a:r>
          </a:p>
          <a:p>
            <a:pPr>
              <a:buClr>
                <a:srgbClr val="C00000"/>
              </a:buClr>
              <a:buFont typeface="Wingdings" panose="05000000000000000000" pitchFamily="2" charset="2"/>
              <a:buChar char="ü"/>
            </a:pPr>
            <a:r>
              <a:rPr lang="lv-LV" sz="2400" dirty="0">
                <a:solidFill>
                  <a:srgbClr val="001489"/>
                </a:solidFill>
              </a:rPr>
              <a:t>gadā, kad plānots sasniegt saimnieciskās darbības rādītāju. </a:t>
            </a:r>
          </a:p>
          <a:p>
            <a:pPr>
              <a:buClr>
                <a:srgbClr val="C00000"/>
              </a:buClr>
              <a:buFont typeface="Wingdings" panose="05000000000000000000" pitchFamily="2" charset="2"/>
              <a:buChar char="ü"/>
            </a:pPr>
            <a:endParaRPr lang="lv-LV" sz="2400" dirty="0">
              <a:solidFill>
                <a:srgbClr val="001489"/>
              </a:solidFill>
            </a:endParaRPr>
          </a:p>
          <a:p>
            <a:pPr>
              <a:buClr>
                <a:srgbClr val="C00000"/>
              </a:buClr>
              <a:buFont typeface="Wingdings" panose="05000000000000000000" pitchFamily="2" charset="2"/>
              <a:buChar char="Ø"/>
            </a:pPr>
            <a:r>
              <a:rPr lang="lv-LV" sz="2400" dirty="0">
                <a:solidFill>
                  <a:srgbClr val="001489"/>
                </a:solidFill>
              </a:rPr>
              <a:t>Pretendentiem, </a:t>
            </a:r>
            <a:r>
              <a:rPr lang="lv-LV" sz="2400" b="1" dirty="0">
                <a:solidFill>
                  <a:srgbClr val="001489"/>
                </a:solidFill>
              </a:rPr>
              <a:t>kas uzsāk saimniecisko darbību </a:t>
            </a:r>
            <a:r>
              <a:rPr lang="lv-LV" sz="2400" dirty="0">
                <a:solidFill>
                  <a:srgbClr val="001489"/>
                </a:solidFill>
              </a:rPr>
              <a:t>(</a:t>
            </a:r>
            <a:r>
              <a:rPr lang="lv-LV" sz="2400" b="1" dirty="0">
                <a:solidFill>
                  <a:srgbClr val="008000"/>
                </a:solidFill>
              </a:rPr>
              <a:t>11.1.2.</a:t>
            </a:r>
            <a:r>
              <a:rPr lang="lv-LV" sz="2400" dirty="0">
                <a:solidFill>
                  <a:srgbClr val="008000"/>
                </a:solidFill>
              </a:rPr>
              <a:t>)</a:t>
            </a:r>
            <a:r>
              <a:rPr lang="lv-LV" sz="2400" dirty="0">
                <a:solidFill>
                  <a:schemeClr val="accent1">
                    <a:lumMod val="75000"/>
                  </a:schemeClr>
                </a:solidFill>
              </a:rPr>
              <a:t>,</a:t>
            </a:r>
            <a:r>
              <a:rPr lang="lv-LV" sz="2400" dirty="0">
                <a:solidFill>
                  <a:srgbClr val="008000"/>
                </a:solidFill>
              </a:rPr>
              <a:t> </a:t>
            </a:r>
            <a:r>
              <a:rPr lang="lv-LV" sz="2400" dirty="0">
                <a:solidFill>
                  <a:srgbClr val="001489"/>
                </a:solidFill>
              </a:rPr>
              <a:t>– arī</a:t>
            </a:r>
          </a:p>
          <a:p>
            <a:pPr>
              <a:buClr>
                <a:srgbClr val="C00000"/>
              </a:buClr>
              <a:buFont typeface="Wingdings" panose="05000000000000000000" pitchFamily="2" charset="2"/>
              <a:buChar char="Ø"/>
            </a:pPr>
            <a:r>
              <a:rPr lang="lv-LV" sz="2400" dirty="0">
                <a:solidFill>
                  <a:srgbClr val="001489"/>
                </a:solidFill>
              </a:rPr>
              <a:t>projekta iesnieguma iesniegšanas gadā </a:t>
            </a:r>
            <a:r>
              <a:rPr lang="lv-LV" sz="2400" b="1" dirty="0">
                <a:solidFill>
                  <a:srgbClr val="001489"/>
                </a:solidFill>
              </a:rPr>
              <a:t>un </a:t>
            </a:r>
          </a:p>
          <a:p>
            <a:pPr>
              <a:buClr>
                <a:srgbClr val="C00000"/>
              </a:buClr>
              <a:buFont typeface="Wingdings" panose="05000000000000000000" pitchFamily="2" charset="2"/>
              <a:buChar char="Ø"/>
            </a:pPr>
            <a:r>
              <a:rPr lang="lv-LV" sz="2400" b="1" dirty="0">
                <a:solidFill>
                  <a:srgbClr val="001489"/>
                </a:solidFill>
              </a:rPr>
              <a:t>visos </a:t>
            </a:r>
            <a:r>
              <a:rPr lang="lv-LV" sz="2400" dirty="0">
                <a:solidFill>
                  <a:srgbClr val="001489"/>
                </a:solidFill>
              </a:rPr>
              <a:t>projekta īstenošanas gados. </a:t>
            </a:r>
          </a:p>
          <a:p>
            <a:pPr>
              <a:buClr>
                <a:srgbClr val="C00000"/>
              </a:buClr>
              <a:buFont typeface="Wingdings" panose="05000000000000000000" pitchFamily="2" charset="2"/>
              <a:buChar char="Ø"/>
            </a:pPr>
            <a:endParaRPr lang="lv-LV" sz="2400" dirty="0">
              <a:solidFill>
                <a:srgbClr val="001489"/>
              </a:solidFill>
            </a:endParaRP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2270714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653143" y="18255"/>
            <a:ext cx="10700657"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prstClr val="black">
                    <a:lumMod val="50000"/>
                    <a:lumOff val="50000"/>
                  </a:prstClr>
                </a:solidFill>
                <a:effectLst/>
                <a:uLnTx/>
                <a:uFillTx/>
                <a:latin typeface="Calibri"/>
                <a:ea typeface="+mj-ea"/>
                <a:cs typeface="+mj-cs"/>
              </a:rPr>
              <a:t>Sasniedzamie rādītāji nozarē</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838200" y="1664787"/>
            <a:ext cx="10515600" cy="4351338"/>
          </a:xfrm>
        </p:spPr>
        <p:txBody>
          <a:bodyPr>
            <a:normAutofit fontScale="85000" lnSpcReduction="20000"/>
          </a:bodyPr>
          <a:lstStyle/>
          <a:p>
            <a:pPr marL="0" marR="0" lvl="0" indent="0" algn="just" defTabSz="914400" rtl="0" eaLnBrk="1" fontAlgn="auto" latinLnBrk="0" hangingPunct="1">
              <a:lnSpc>
                <a:spcPct val="100000"/>
              </a:lnSpc>
              <a:spcBef>
                <a:spcPct val="20000"/>
              </a:spcBef>
              <a:spcAft>
                <a:spcPts val="0"/>
              </a:spcAft>
              <a:buClr>
                <a:srgbClr val="33CC33"/>
              </a:buClr>
              <a:buSzTx/>
              <a:buFont typeface="Arial" pitchFamily="34" charset="0"/>
              <a:buNone/>
              <a:tabLst/>
              <a:defRPr/>
            </a:pPr>
            <a:r>
              <a:rPr kumimoji="0" lang="lv-LV" sz="2600" i="0" u="none" strike="noStrike" kern="1200" cap="none" spc="0" normalizeH="0" baseline="0" noProof="0" dirty="0">
                <a:ln>
                  <a:noFill/>
                </a:ln>
                <a:solidFill>
                  <a:srgbClr val="001489"/>
                </a:solidFill>
                <a:effectLst/>
                <a:uLnTx/>
                <a:uFillTx/>
                <a:latin typeface="Calibri"/>
                <a:ea typeface="+mn-ea"/>
                <a:cs typeface="+mn-cs"/>
              </a:rPr>
              <a:t>Visi pretendenti </a:t>
            </a:r>
            <a:r>
              <a:rPr lang="lv-LV" sz="2600" dirty="0" err="1">
                <a:solidFill>
                  <a:srgbClr val="001489"/>
                </a:solidFill>
                <a:latin typeface="Calibri"/>
              </a:rPr>
              <a:t>pē</a:t>
            </a:r>
            <a:r>
              <a:rPr kumimoji="0" lang="lv-LV" sz="2600" i="0" u="none" strike="noStrike" kern="1200" cap="none" spc="0" normalizeH="0" baseline="0" noProof="0" dirty="0">
                <a:ln>
                  <a:noFill/>
                </a:ln>
                <a:solidFill>
                  <a:srgbClr val="001489"/>
                </a:solidFill>
                <a:effectLst/>
                <a:uLnTx/>
                <a:uFillTx/>
                <a:latin typeface="Calibri"/>
                <a:ea typeface="+mn-ea"/>
                <a:cs typeface="+mn-cs"/>
              </a:rPr>
              <a:t>c</a:t>
            </a:r>
            <a:r>
              <a:rPr lang="lv-LV" sz="2600" dirty="0">
                <a:solidFill>
                  <a:srgbClr val="001489"/>
                </a:solidFill>
                <a:latin typeface="Calibri"/>
              </a:rPr>
              <a:t> </a:t>
            </a:r>
            <a:r>
              <a:rPr kumimoji="0" lang="lv-LV" sz="2600" i="0" u="none" strike="noStrike" kern="1200" cap="none" spc="0" normalizeH="0" baseline="0" noProof="0" dirty="0">
                <a:ln>
                  <a:noFill/>
                </a:ln>
                <a:solidFill>
                  <a:srgbClr val="001489"/>
                </a:solidFill>
                <a:effectLst/>
                <a:uLnTx/>
                <a:uFillTx/>
                <a:latin typeface="Calibri"/>
                <a:ea typeface="+mn-ea"/>
                <a:cs typeface="+mn-cs"/>
              </a:rPr>
              <a:t>projekta īstenošanas sasniedz:</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q"/>
              <a:tabLst/>
              <a:defRPr/>
            </a:pPr>
            <a:r>
              <a:rPr kumimoji="0" lang="lv-LV" sz="2600" i="0" u="none" strike="noStrike" kern="1200" cap="none" spc="0" normalizeH="0" baseline="0" noProof="0" dirty="0">
                <a:ln>
                  <a:noFill/>
                </a:ln>
                <a:solidFill>
                  <a:srgbClr val="001489"/>
                </a:solidFill>
                <a:effectLst/>
                <a:uLnTx/>
                <a:uFillTx/>
                <a:latin typeface="Calibri"/>
                <a:ea typeface="+mn-ea"/>
                <a:cs typeface="+mn-cs"/>
              </a:rPr>
              <a:t>projektā plānoto apgrozījumu (</a:t>
            </a:r>
            <a:r>
              <a:rPr kumimoji="0" lang="lv-LV" sz="2600" b="0" i="0" u="none" strike="noStrike" kern="1200" cap="none" spc="0" normalizeH="0" baseline="0" noProof="0" dirty="0">
                <a:ln>
                  <a:noFill/>
                </a:ln>
                <a:solidFill>
                  <a:srgbClr val="001489"/>
                </a:solidFill>
                <a:effectLst/>
                <a:uLnTx/>
                <a:uFillTx/>
                <a:latin typeface="Calibri" panose="020F0502020204030204"/>
                <a:ea typeface="+mn-ea"/>
                <a:cs typeface="+mn-cs"/>
              </a:rPr>
              <a:t>projekta iesnieguma </a:t>
            </a:r>
            <a:r>
              <a:rPr kumimoji="0" lang="lv-LV" sz="2600" b="1" i="0" u="none" strike="noStrike" kern="1200" cap="none" spc="0" normalizeH="0" baseline="0" noProof="0" dirty="0">
                <a:ln>
                  <a:noFill/>
                </a:ln>
                <a:solidFill>
                  <a:srgbClr val="008000"/>
                </a:solidFill>
                <a:effectLst/>
                <a:uLnTx/>
                <a:uFillTx/>
                <a:latin typeface="Calibri" panose="020F0502020204030204"/>
                <a:ea typeface="+mn-ea"/>
                <a:cs typeface="+mn-cs"/>
              </a:rPr>
              <a:t>C1</a:t>
            </a:r>
            <a:r>
              <a:rPr lang="lv-LV" sz="2600" dirty="0">
                <a:solidFill>
                  <a:srgbClr val="001489"/>
                </a:solidFill>
                <a:latin typeface="Calibri" panose="020F0502020204030204"/>
              </a:rPr>
              <a:t> </a:t>
            </a:r>
            <a:r>
              <a:rPr kumimoji="0" lang="lv-LV" sz="2600" b="1" i="0" u="none" strike="noStrike" kern="1200" cap="none" spc="0" normalizeH="0" baseline="0" noProof="0" dirty="0">
                <a:ln>
                  <a:noFill/>
                </a:ln>
                <a:solidFill>
                  <a:srgbClr val="008000"/>
                </a:solidFill>
                <a:effectLst/>
                <a:uLnTx/>
                <a:uFillTx/>
                <a:latin typeface="Calibri" panose="020F0502020204030204"/>
                <a:ea typeface="+mn-ea"/>
                <a:cs typeface="+mn-cs"/>
              </a:rPr>
              <a:t>Ieņēmumi un izdevumi</a:t>
            </a:r>
            <a:r>
              <a:rPr kumimoji="0" lang="lv-LV" sz="2600" b="0" i="0" u="none" strike="noStrike" kern="1200" cap="none" spc="0" normalizeH="0" baseline="0" noProof="0" dirty="0">
                <a:ln>
                  <a:noFill/>
                </a:ln>
                <a:solidFill>
                  <a:srgbClr val="001489"/>
                </a:solidFill>
                <a:effectLst/>
                <a:uLnTx/>
                <a:uFillTx/>
                <a:latin typeface="Calibri" panose="020F0502020204030204"/>
                <a:ea typeface="+mn-ea"/>
                <a:cs typeface="+mn-cs"/>
              </a:rPr>
              <a:t>) </a:t>
            </a:r>
            <a:r>
              <a:rPr kumimoji="0" lang="lv-LV" sz="2600" b="1" i="0" u="none" strike="noStrike" kern="1200" cap="none" spc="0" normalizeH="0" baseline="0" noProof="0" dirty="0">
                <a:ln>
                  <a:noFill/>
                </a:ln>
                <a:solidFill>
                  <a:srgbClr val="001489"/>
                </a:solidFill>
                <a:effectLst/>
                <a:uLnTx/>
                <a:uFillTx/>
                <a:latin typeface="Calibri"/>
                <a:ea typeface="+mn-ea"/>
                <a:cs typeface="+mn-cs"/>
              </a:rPr>
              <a:t>un</a:t>
            </a:r>
            <a:r>
              <a:rPr kumimoji="0" lang="lv-LV" sz="2600" i="0" u="none" strike="noStrike" kern="1200" cap="none" spc="0" normalizeH="0" baseline="0" noProof="0" dirty="0">
                <a:ln>
                  <a:noFill/>
                </a:ln>
                <a:solidFill>
                  <a:srgbClr val="001489"/>
                </a:solidFill>
                <a:effectLst/>
                <a:uLnTx/>
                <a:uFillTx/>
                <a:latin typeface="Calibri"/>
                <a:ea typeface="+mn-ea"/>
                <a:cs typeface="+mn-cs"/>
              </a:rPr>
              <a:t> </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q"/>
              <a:tabLst/>
              <a:defRPr/>
            </a:pPr>
            <a:r>
              <a:rPr kumimoji="0" lang="lv-LV" sz="2600" i="0" u="none" strike="noStrike" kern="1200" cap="none" spc="0" normalizeH="0" baseline="0" noProof="0" dirty="0">
                <a:ln>
                  <a:noFill/>
                </a:ln>
                <a:solidFill>
                  <a:srgbClr val="001489"/>
                </a:solidFill>
                <a:effectLst/>
                <a:uLnTx/>
                <a:uFillTx/>
                <a:latin typeface="Calibri"/>
                <a:ea typeface="+mn-ea"/>
                <a:cs typeface="+mn-cs"/>
              </a:rPr>
              <a:t>*vismaz vienu no šādiem saimnieciskās darbības rādītājiem nozarē, kurā īsteno projektu (projekta iesnieguma </a:t>
            </a:r>
            <a:r>
              <a:rPr kumimoji="0" lang="lv-LV" sz="2600" b="1" i="0" u="none" strike="noStrike" kern="1200" cap="none" spc="0" normalizeH="0" baseline="0" noProof="0" dirty="0">
                <a:ln>
                  <a:noFill/>
                </a:ln>
                <a:solidFill>
                  <a:srgbClr val="008000"/>
                </a:solidFill>
                <a:effectLst/>
                <a:uLnTx/>
                <a:uFillTx/>
                <a:latin typeface="Calibri"/>
                <a:ea typeface="+mn-ea"/>
                <a:cs typeface="+mn-cs"/>
              </a:rPr>
              <a:t>C2</a:t>
            </a:r>
            <a:r>
              <a:rPr kumimoji="0" lang="lv-LV" sz="2600" i="0" u="none" strike="noStrike" kern="1200" cap="none" spc="0" normalizeH="0" baseline="0" noProof="0" dirty="0">
                <a:ln>
                  <a:noFill/>
                </a:ln>
                <a:solidFill>
                  <a:srgbClr val="001489"/>
                </a:solidFill>
                <a:effectLst/>
                <a:uLnTx/>
                <a:uFillTx/>
                <a:latin typeface="Calibri"/>
                <a:ea typeface="+mn-ea"/>
                <a:cs typeface="+mn-cs"/>
              </a:rPr>
              <a:t> </a:t>
            </a:r>
            <a:r>
              <a:rPr kumimoji="0" lang="lv-LV" sz="2600" b="1" i="0" u="none" strike="noStrike" kern="1200" cap="none" spc="0" normalizeH="0" baseline="0" noProof="0" dirty="0">
                <a:ln>
                  <a:noFill/>
                </a:ln>
                <a:solidFill>
                  <a:srgbClr val="008000"/>
                </a:solidFill>
                <a:effectLst/>
                <a:uLnTx/>
                <a:uFillTx/>
                <a:latin typeface="Calibri"/>
                <a:ea typeface="+mn-ea"/>
                <a:cs typeface="+mn-cs"/>
              </a:rPr>
              <a:t>Sasniedzamie rādītāji</a:t>
            </a:r>
            <a:r>
              <a:rPr kumimoji="0" lang="lv-LV" sz="2600" i="0" u="none" strike="noStrike" kern="1200" cap="none" spc="0" normalizeH="0" baseline="0" noProof="0" dirty="0">
                <a:ln>
                  <a:noFill/>
                </a:ln>
                <a:solidFill>
                  <a:srgbClr val="001489"/>
                </a:solidFill>
                <a:effectLst/>
                <a:uLnTx/>
                <a:uFillTx/>
                <a:latin typeface="Calibri"/>
                <a:ea typeface="+mn-ea"/>
                <a:cs typeface="+mn-cs"/>
              </a:rPr>
              <a:t>). </a:t>
            </a:r>
          </a:p>
          <a:p>
            <a:pPr marL="0" marR="0" lvl="0" indent="0" algn="just" defTabSz="914400" rtl="0" eaLnBrk="1" fontAlgn="auto" latinLnBrk="0" hangingPunct="1">
              <a:lnSpc>
                <a:spcPct val="100000"/>
              </a:lnSpc>
              <a:spcBef>
                <a:spcPct val="20000"/>
              </a:spcBef>
              <a:spcAft>
                <a:spcPts val="0"/>
              </a:spcAft>
              <a:buClr>
                <a:srgbClr val="33CC33"/>
              </a:buClr>
              <a:buSzTx/>
              <a:buFont typeface="Arial" pitchFamily="34" charset="0"/>
              <a:buNone/>
              <a:tabLst/>
              <a:defRPr/>
            </a:pPr>
            <a:endParaRPr kumimoji="0" lang="lv-LV" sz="2600" b="0" i="0" u="none" strike="noStrike" kern="1200" cap="none" spc="0" normalizeH="0" baseline="0" noProof="0" dirty="0">
              <a:ln>
                <a:noFill/>
              </a:ln>
              <a:solidFill>
                <a:srgbClr val="001489"/>
              </a:solidFill>
              <a:effectLst/>
              <a:uLnTx/>
              <a:uFillTx/>
              <a:latin typeface="Calibri"/>
              <a:ea typeface="+mn-ea"/>
              <a:cs typeface="+mn-cs"/>
            </a:endParaRPr>
          </a:p>
          <a:p>
            <a:pPr marL="0" marR="0" lvl="0" indent="0" algn="just" defTabSz="914400" rtl="0" eaLnBrk="1" fontAlgn="auto" latinLnBrk="0" hangingPunct="1">
              <a:lnSpc>
                <a:spcPct val="100000"/>
              </a:lnSpc>
              <a:spcBef>
                <a:spcPct val="20000"/>
              </a:spcBef>
              <a:spcAft>
                <a:spcPts val="0"/>
              </a:spcAft>
              <a:buClr>
                <a:srgbClr val="33CC33"/>
              </a:buClr>
              <a:buSzTx/>
              <a:buFont typeface="Arial" pitchFamily="34" charset="0"/>
              <a:buNone/>
              <a:tabLst/>
              <a:defRPr/>
            </a:pPr>
            <a:r>
              <a:rPr kumimoji="0" lang="lv-LV" sz="3500" b="0" i="0" u="none" strike="noStrike" kern="1200" cap="none" spc="0" normalizeH="0" baseline="0" noProof="0" dirty="0">
                <a:ln>
                  <a:noFill/>
                </a:ln>
                <a:solidFill>
                  <a:srgbClr val="001489"/>
                </a:solidFill>
                <a:effectLst/>
                <a:uLnTx/>
                <a:uFillTx/>
                <a:latin typeface="Calibri"/>
                <a:ea typeface="+mn-ea"/>
                <a:cs typeface="+mn-cs"/>
              </a:rPr>
              <a:t>*</a:t>
            </a:r>
            <a:r>
              <a:rPr kumimoji="0" lang="lv-LV" sz="2600" b="0" i="0" u="none" strike="noStrike" kern="1200" cap="none" spc="0" normalizeH="0" baseline="0" noProof="0" dirty="0">
                <a:ln>
                  <a:noFill/>
                </a:ln>
                <a:solidFill>
                  <a:srgbClr val="001489"/>
                </a:solidFill>
                <a:effectLst/>
                <a:uLnTx/>
                <a:uFillTx/>
                <a:latin typeface="Calibri"/>
                <a:ea typeface="+mn-ea"/>
                <a:cs typeface="+mn-cs"/>
              </a:rPr>
              <a:t>Izņemot </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kumimoji="0" lang="lv-LV" sz="2600" b="0" i="0" u="none" strike="noStrike" kern="1200" cap="none" spc="0" normalizeH="0" baseline="0" noProof="0" dirty="0">
                <a:ln>
                  <a:noFill/>
                </a:ln>
                <a:solidFill>
                  <a:srgbClr val="001489"/>
                </a:solidFill>
                <a:effectLst/>
                <a:uLnTx/>
                <a:uFillTx/>
                <a:latin typeface="Calibri"/>
                <a:ea typeface="+mn-ea"/>
                <a:cs typeface="+mn-cs"/>
              </a:rPr>
              <a:t>atbalsta saņēmējus, kas īsteno projektu, kurā ir tikai ar sabiedriskajām attiecībām saistītās izmaksas</a:t>
            </a:r>
            <a:r>
              <a:rPr lang="lv-LV" sz="2600" dirty="0">
                <a:solidFill>
                  <a:srgbClr val="001489"/>
                </a:solidFill>
                <a:latin typeface="Calibri"/>
              </a:rPr>
              <a:t>,</a:t>
            </a:r>
            <a:endParaRPr kumimoji="0" lang="lv-LV" sz="2600" b="0" i="0" u="none" strike="noStrike" kern="1200" cap="none" spc="0" normalizeH="0" baseline="0" noProof="0" dirty="0">
              <a:ln>
                <a:noFill/>
              </a:ln>
              <a:solidFill>
                <a:srgbClr val="001489"/>
              </a:solidFill>
              <a:effectLst/>
              <a:uLnTx/>
              <a:uFillTx/>
              <a:latin typeface="Calibri"/>
              <a:ea typeface="+mn-ea"/>
              <a:cs typeface="+mn-cs"/>
            </a:endParaRP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lang="lv-LV" sz="2600" dirty="0">
                <a:solidFill>
                  <a:srgbClr val="001489"/>
                </a:solidFill>
                <a:latin typeface="Calibri"/>
              </a:rPr>
              <a:t>d</a:t>
            </a:r>
            <a:r>
              <a:rPr kumimoji="0" lang="lv-LV" sz="2600" b="0" i="0" u="none" strike="noStrike" kern="1200" cap="none" spc="0" normalizeH="0" baseline="0" noProof="0" dirty="0" err="1">
                <a:ln>
                  <a:noFill/>
                </a:ln>
                <a:solidFill>
                  <a:srgbClr val="001489"/>
                </a:solidFill>
                <a:effectLst/>
                <a:uLnTx/>
                <a:uFillTx/>
                <a:latin typeface="Calibri"/>
                <a:ea typeface="+mn-ea"/>
                <a:cs typeface="+mn-cs"/>
              </a:rPr>
              <a:t>arbinieku</a:t>
            </a:r>
            <a:r>
              <a:rPr kumimoji="0" lang="lv-LV" sz="2600" b="0" i="0" u="none" strike="noStrike" kern="1200" cap="none" spc="0" normalizeH="0" baseline="0" noProof="0" dirty="0">
                <a:ln>
                  <a:noFill/>
                </a:ln>
                <a:solidFill>
                  <a:srgbClr val="001489"/>
                </a:solidFill>
                <a:effectLst/>
                <a:uLnTx/>
                <a:uFillTx/>
                <a:latin typeface="Calibri"/>
                <a:ea typeface="+mn-ea"/>
                <a:cs typeface="+mn-cs"/>
              </a:rPr>
              <a:t> mācībām ir savi rādītāji: vienojas ar darbiniekiem turpināt darba attiecības vismaz 18 mēnešus pēc projekta īstenošanas, </a:t>
            </a:r>
          </a:p>
          <a:p>
            <a:pPr lvl="1" algn="just">
              <a:lnSpc>
                <a:spcPct val="100000"/>
              </a:lnSpc>
              <a:spcBef>
                <a:spcPct val="20000"/>
              </a:spcBef>
              <a:buClr>
                <a:srgbClr val="C00000"/>
              </a:buClr>
              <a:buFont typeface="Wingdings" panose="05000000000000000000" pitchFamily="2" charset="2"/>
              <a:buChar char="ü"/>
              <a:defRPr/>
            </a:pPr>
            <a:r>
              <a:rPr kumimoji="0" lang="lv-LV" sz="2600" b="0" i="0" u="none" strike="noStrike" kern="1200" cap="none" spc="0" normalizeH="0" baseline="0" noProof="0" dirty="0">
                <a:ln>
                  <a:noFill/>
                </a:ln>
                <a:solidFill>
                  <a:srgbClr val="001489"/>
                </a:solidFill>
                <a:effectLst/>
                <a:uLnTx/>
                <a:uFillTx/>
                <a:latin typeface="Calibri"/>
                <a:ea typeface="+mn-ea"/>
                <a:cs typeface="+mn-cs"/>
              </a:rPr>
              <a:t>un par darbiniekiem tiek maksātas valsts sociālās apdrošināšanas obligātās iemaksas,</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kumimoji="0" lang="lv-LV" sz="2600" b="0" i="0" u="none" strike="noStrike" kern="1200" cap="none" spc="0" normalizeH="0" baseline="0" noProof="0" dirty="0">
                <a:ln>
                  <a:noFill/>
                </a:ln>
                <a:solidFill>
                  <a:srgbClr val="001489"/>
                </a:solidFill>
                <a:effectLst/>
                <a:uLnTx/>
                <a:uFillTx/>
                <a:latin typeface="Calibri"/>
                <a:ea typeface="+mn-ea"/>
                <a:cs typeface="+mn-cs"/>
              </a:rPr>
              <a:t>projektu </a:t>
            </a:r>
            <a:r>
              <a:rPr kumimoji="0" lang="lv-LV" sz="2600" b="1" i="0" u="none" strike="noStrike" kern="1200" cap="none" spc="0" normalizeH="0" baseline="0" noProof="0" dirty="0">
                <a:ln>
                  <a:noFill/>
                </a:ln>
                <a:solidFill>
                  <a:srgbClr val="001489"/>
                </a:solidFill>
                <a:effectLst/>
                <a:uLnTx/>
                <a:uFillTx/>
                <a:latin typeface="Calibri"/>
                <a:ea typeface="+mn-ea"/>
                <a:cs typeface="+mn-cs"/>
              </a:rPr>
              <a:t>«Lauku biļete»</a:t>
            </a:r>
            <a:r>
              <a:rPr kumimoji="0" lang="lv-LV" sz="2600" i="0" u="none" strike="noStrike" kern="1200" cap="none" spc="0" normalizeH="0" baseline="0" noProof="0" dirty="0">
                <a:ln>
                  <a:noFill/>
                </a:ln>
                <a:solidFill>
                  <a:srgbClr val="001489"/>
                </a:solidFill>
                <a:effectLst/>
                <a:uLnTx/>
                <a:uFillTx/>
                <a:latin typeface="Calibri"/>
                <a:ea typeface="+mn-ea"/>
                <a:cs typeface="+mn-cs"/>
              </a:rPr>
              <a:t>, kur ir savi rādītāji.</a:t>
            </a:r>
            <a:endParaRPr lang="lv-LV" sz="2600" dirty="0">
              <a:solidFill>
                <a:srgbClr val="001489"/>
              </a:solidFill>
              <a:latin typeface="Calibri"/>
            </a:endParaRPr>
          </a:p>
          <a:p>
            <a:pPr>
              <a:buClr>
                <a:srgbClr val="C00000"/>
              </a:buClr>
              <a:buFont typeface="Wingdings" panose="05000000000000000000" pitchFamily="2" charset="2"/>
              <a:buChar char="Ø"/>
            </a:pPr>
            <a:endParaRPr lang="lv-LV" sz="2400" dirty="0">
              <a:solidFill>
                <a:srgbClr val="001489"/>
              </a:solidFill>
            </a:endParaRP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40178008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232954"/>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lang="lv-LV" sz="3200" b="1" dirty="0">
                <a:solidFill>
                  <a:srgbClr val="E7E6E6">
                    <a:lumMod val="50000"/>
                  </a:srgbClr>
                </a:solidFill>
                <a:latin typeface="Calibri" panose="020F0502020204030204"/>
              </a:rPr>
              <a:t>S</a:t>
            </a:r>
            <a:r>
              <a:rPr kumimoji="0" lang="lv-LV" sz="3200" b="1" i="0" u="none" strike="noStrike" kern="1200" cap="none" spc="0" normalizeH="0" baseline="0" noProof="0" dirty="0" err="1">
                <a:ln>
                  <a:noFill/>
                </a:ln>
                <a:solidFill>
                  <a:srgbClr val="E7E6E6">
                    <a:lumMod val="50000"/>
                  </a:srgbClr>
                </a:solidFill>
                <a:effectLst/>
                <a:uLnTx/>
                <a:uFillTx/>
                <a:latin typeface="Calibri" panose="020F0502020204030204"/>
                <a:ea typeface="+mj-ea"/>
                <a:cs typeface="+mj-cs"/>
              </a:rPr>
              <a:t>aimnieciskās</a:t>
            </a: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 darbības rādītāji nozarē. </a:t>
            </a:r>
            <a:r>
              <a:rPr kumimoji="0" lang="lv-LV" sz="3200" b="1" i="0" u="none" strike="noStrike" kern="1200" cap="none" spc="0" normalizeH="0" baseline="0" noProof="0" dirty="0">
                <a:ln>
                  <a:noFill/>
                </a:ln>
                <a:solidFill>
                  <a:srgbClr val="008000"/>
                </a:solidFill>
                <a:effectLst/>
                <a:uLnTx/>
                <a:uFillTx/>
                <a:latin typeface="Calibri" panose="020F0502020204030204"/>
                <a:ea typeface="+mj-ea"/>
                <a:cs typeface="+mj-cs"/>
              </a:rPr>
              <a:t>11.1.1.</a:t>
            </a:r>
            <a:endParaRPr lang="lv-LV" sz="3200" b="1" dirty="0">
              <a:solidFill>
                <a:srgbClr val="008000"/>
              </a:solidFill>
            </a:endParaRP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1055749" y="1913616"/>
            <a:ext cx="10515600" cy="4351338"/>
          </a:xfrm>
        </p:spPr>
        <p:txBody>
          <a:bodyPr>
            <a:normAutofit/>
          </a:bodyPr>
          <a:lstStyle/>
          <a:p>
            <a:pPr marL="0" indent="0" algn="just">
              <a:buClr>
                <a:srgbClr val="33CC33"/>
              </a:buClr>
              <a:buNone/>
            </a:pPr>
            <a:r>
              <a:rPr lang="lv-LV" sz="2400" dirty="0">
                <a:solidFill>
                  <a:srgbClr val="001489"/>
                </a:solidFill>
              </a:rPr>
              <a:t>Rādītāji nozarē, kurā īsteno projektu:</a:t>
            </a:r>
          </a:p>
          <a:p>
            <a:pPr marL="0" indent="0" algn="just">
              <a:buClr>
                <a:srgbClr val="33CC33"/>
              </a:buClr>
              <a:buNone/>
            </a:pPr>
            <a:r>
              <a:rPr lang="lv-LV" sz="2400" b="1" dirty="0">
                <a:solidFill>
                  <a:srgbClr val="008000"/>
                </a:solidFill>
              </a:rPr>
              <a:t>16.3.1. </a:t>
            </a:r>
            <a:r>
              <a:rPr lang="lv-LV" sz="2400" dirty="0">
                <a:solidFill>
                  <a:srgbClr val="001489"/>
                </a:solidFill>
              </a:rPr>
              <a:t>rada vismaz vienu jaunu darbavietu un saglabā esošās darbavietas;</a:t>
            </a:r>
          </a:p>
          <a:p>
            <a:pPr marL="0" indent="0" algn="just">
              <a:buClr>
                <a:srgbClr val="33CC33"/>
              </a:buClr>
              <a:buNone/>
            </a:pPr>
            <a:r>
              <a:rPr lang="lv-LV" sz="2400" b="1" dirty="0">
                <a:solidFill>
                  <a:srgbClr val="008000"/>
                </a:solidFill>
              </a:rPr>
              <a:t>16.3.2. </a:t>
            </a:r>
            <a:r>
              <a:rPr lang="lv-LV" sz="2400" dirty="0">
                <a:solidFill>
                  <a:srgbClr val="001489"/>
                </a:solidFill>
              </a:rPr>
              <a:t>saglabā esošās darbavietas, no kurām vismaz viena ir pilna laika darbavieta;</a:t>
            </a:r>
          </a:p>
          <a:p>
            <a:pPr marL="0" indent="0" algn="just">
              <a:buClr>
                <a:srgbClr val="33CC33"/>
              </a:buClr>
              <a:buNone/>
            </a:pPr>
            <a:r>
              <a:rPr lang="lv-LV" sz="2400" b="1" dirty="0">
                <a:solidFill>
                  <a:srgbClr val="008000"/>
                </a:solidFill>
              </a:rPr>
              <a:t>16.3.3. </a:t>
            </a:r>
            <a:r>
              <a:rPr lang="lv-LV" sz="2400" dirty="0">
                <a:solidFill>
                  <a:srgbClr val="001489"/>
                </a:solidFill>
              </a:rPr>
              <a:t>palielina neto apgrozījumu vismaz par 20% no projekta attiecināmo izmaksu summas; </a:t>
            </a:r>
          </a:p>
          <a:p>
            <a:pPr marL="0" indent="0" algn="just">
              <a:buClr>
                <a:srgbClr val="33CC33"/>
              </a:buClr>
              <a:buNone/>
            </a:pPr>
            <a:r>
              <a:rPr lang="lv-LV" sz="2400" b="1" dirty="0">
                <a:solidFill>
                  <a:srgbClr val="008000"/>
                </a:solidFill>
              </a:rPr>
              <a:t>16.3.4. </a:t>
            </a:r>
            <a:r>
              <a:rPr lang="lv-LV" sz="2400" dirty="0">
                <a:solidFill>
                  <a:srgbClr val="001489"/>
                </a:solidFill>
              </a:rPr>
              <a:t>mazina ietekmi uz vidi. </a:t>
            </a:r>
          </a:p>
          <a:p>
            <a:pPr marL="457200" lvl="1" indent="0" algn="just">
              <a:buClr>
                <a:srgbClr val="33CC33"/>
              </a:buClr>
              <a:buNone/>
            </a:pPr>
            <a:r>
              <a:rPr lang="lv-LV" dirty="0">
                <a:solidFill>
                  <a:srgbClr val="001489"/>
                </a:solidFill>
              </a:rPr>
              <a:t>Projekta iesniegumā norāda mērvienību, kā arī datu avotu, kas tiks izmantots sagaidāmās vērtības noteikšanā un izpildē;</a:t>
            </a:r>
          </a:p>
          <a:p>
            <a:pPr marL="0" indent="0" algn="just">
              <a:buClr>
                <a:srgbClr val="33CC33"/>
              </a:buClr>
              <a:buNone/>
            </a:pPr>
            <a:r>
              <a:rPr lang="lv-LV" sz="2400" b="1" dirty="0">
                <a:solidFill>
                  <a:srgbClr val="008000"/>
                </a:solidFill>
              </a:rPr>
              <a:t>16.3.5</a:t>
            </a:r>
            <a:r>
              <a:rPr lang="lv-LV" sz="2400" b="1" dirty="0">
                <a:solidFill>
                  <a:srgbClr val="001489"/>
                </a:solidFill>
              </a:rPr>
              <a:t>. </a:t>
            </a:r>
            <a:r>
              <a:rPr lang="lv-LV" sz="2400" dirty="0">
                <a:solidFill>
                  <a:srgbClr val="001489"/>
                </a:solidFill>
              </a:rPr>
              <a:t>īsteno ieguldījumus energoefektivitātes palielināšanā.</a:t>
            </a:r>
          </a:p>
          <a:p>
            <a:pPr>
              <a:buClr>
                <a:srgbClr val="C00000"/>
              </a:buClr>
              <a:buFont typeface="Wingdings" panose="05000000000000000000" pitchFamily="2" charset="2"/>
              <a:buChar char="Ø"/>
            </a:pPr>
            <a:endParaRPr lang="lv-LV" sz="2400" dirty="0">
              <a:solidFill>
                <a:srgbClr val="001489"/>
              </a:solidFill>
            </a:endParaRP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5" name="TextBox 4">
            <a:extLst>
              <a:ext uri="{FF2B5EF4-FFF2-40B4-BE49-F238E27FC236}">
                <a16:creationId xmlns:a16="http://schemas.microsoft.com/office/drawing/2014/main" id="{59EEB108-4AB2-2A37-A635-142D1E27CEF5}"/>
              </a:ext>
            </a:extLst>
          </p:cNvPr>
          <p:cNvSpPr txBox="1"/>
          <p:nvPr/>
        </p:nvSpPr>
        <p:spPr>
          <a:xfrm>
            <a:off x="8474568" y="5705344"/>
            <a:ext cx="2754280" cy="461665"/>
          </a:xfrm>
          <a:prstGeom prst="rect">
            <a:avLst/>
          </a:prstGeom>
          <a:noFill/>
          <a:ln>
            <a:solidFill>
              <a:schemeClr val="accent6">
                <a:lumMod val="75000"/>
              </a:schemeClr>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lv-LV" sz="2400" b="1" i="0" u="none" strike="noStrike" kern="0" cap="none" spc="0" normalizeH="0" baseline="0" noProof="0" dirty="0">
                <a:ln>
                  <a:noFill/>
                </a:ln>
                <a:solidFill>
                  <a:srgbClr val="002060"/>
                </a:solidFill>
                <a:effectLst/>
                <a:uLnTx/>
                <a:uFillTx/>
              </a:rPr>
              <a:t>Izvēlas vismaz vienu</a:t>
            </a:r>
            <a:endParaRPr kumimoji="0" lang="lv-LV" sz="2400" b="1" i="0" u="none" strike="noStrike" kern="0" cap="none" spc="0" normalizeH="0" baseline="0" noProof="0" dirty="0">
              <a:ln>
                <a:noFill/>
              </a:ln>
              <a:solidFill>
                <a:srgbClr val="008000"/>
              </a:solidFill>
              <a:effectLst/>
              <a:uLnTx/>
              <a:uFillTx/>
            </a:endParaRPr>
          </a:p>
        </p:txBody>
      </p:sp>
      <p:sp>
        <p:nvSpPr>
          <p:cNvPr id="4" name="TextBox 3">
            <a:extLst>
              <a:ext uri="{FF2B5EF4-FFF2-40B4-BE49-F238E27FC236}">
                <a16:creationId xmlns:a16="http://schemas.microsoft.com/office/drawing/2014/main" id="{D4D76836-C066-A19F-A032-A303C2AA6072}"/>
              </a:ext>
            </a:extLst>
          </p:cNvPr>
          <p:cNvSpPr txBox="1"/>
          <p:nvPr/>
        </p:nvSpPr>
        <p:spPr>
          <a:xfrm>
            <a:off x="7986961" y="1430057"/>
            <a:ext cx="3498073" cy="461665"/>
          </a:xfrm>
          <a:prstGeom prst="rect">
            <a:avLst/>
          </a:prstGeom>
          <a:noFill/>
          <a:ln>
            <a:solidFill>
              <a:schemeClr val="accent6">
                <a:lumMod val="75000"/>
              </a:schemeClr>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lv-LV" sz="2400" b="1" i="0" u="none" strike="noStrike" kern="0" cap="none" spc="0" normalizeH="0" baseline="0" noProof="0" dirty="0">
                <a:ln>
                  <a:noFill/>
                </a:ln>
                <a:solidFill>
                  <a:srgbClr val="002060"/>
                </a:solidFill>
                <a:effectLst/>
                <a:uLnTx/>
                <a:uFillTx/>
              </a:rPr>
              <a:t>Veic saimniecisko darbību</a:t>
            </a:r>
            <a:endParaRPr kumimoji="0" lang="lv-LV" sz="2400" b="1" i="0" u="none" strike="noStrike" kern="0" cap="none" spc="0" normalizeH="0" baseline="0" noProof="0" dirty="0">
              <a:ln>
                <a:noFill/>
              </a:ln>
              <a:solidFill>
                <a:srgbClr val="008000"/>
              </a:solidFill>
              <a:effectLst/>
              <a:uLnTx/>
              <a:uFillTx/>
            </a:endParaRPr>
          </a:p>
        </p:txBody>
      </p:sp>
    </p:spTree>
    <p:extLst>
      <p:ext uri="{BB962C8B-B14F-4D97-AF65-F5344CB8AC3E}">
        <p14:creationId xmlns:p14="http://schemas.microsoft.com/office/powerpoint/2010/main" val="36540563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lang="lv-LV" sz="3200" b="1" dirty="0">
                <a:solidFill>
                  <a:srgbClr val="E7E6E6">
                    <a:lumMod val="50000"/>
                  </a:srgbClr>
                </a:solidFill>
                <a:latin typeface="Calibri" panose="020F0502020204030204"/>
              </a:rPr>
              <a:t>S</a:t>
            </a:r>
            <a:r>
              <a:rPr kumimoji="0" lang="lv-LV" sz="3200" b="1" i="0" u="none" strike="noStrike" kern="1200" cap="none" spc="0" normalizeH="0" baseline="0" noProof="0" dirty="0" err="1">
                <a:ln>
                  <a:noFill/>
                </a:ln>
                <a:solidFill>
                  <a:srgbClr val="E7E6E6">
                    <a:lumMod val="50000"/>
                  </a:srgbClr>
                </a:solidFill>
                <a:effectLst/>
                <a:uLnTx/>
                <a:uFillTx/>
                <a:latin typeface="Calibri" panose="020F0502020204030204"/>
                <a:ea typeface="+mj-ea"/>
                <a:cs typeface="+mj-cs"/>
              </a:rPr>
              <a:t>aimnieciskās</a:t>
            </a: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 darbības rādītāji nozarē. </a:t>
            </a:r>
            <a:r>
              <a:rPr kumimoji="0" lang="lv-LV" sz="3200" b="1" i="0" u="none" strike="noStrike" kern="1200" cap="none" spc="0" normalizeH="0" baseline="0" noProof="0" dirty="0">
                <a:ln>
                  <a:noFill/>
                </a:ln>
                <a:solidFill>
                  <a:srgbClr val="008000"/>
                </a:solidFill>
                <a:effectLst/>
                <a:uLnTx/>
                <a:uFillTx/>
                <a:latin typeface="Calibri" panose="020F0502020204030204"/>
                <a:ea typeface="+mj-ea"/>
                <a:cs typeface="+mj-cs"/>
              </a:rPr>
              <a:t>11.1.2.</a:t>
            </a:r>
            <a:endParaRPr lang="lv-LV" sz="3200" b="1" dirty="0">
              <a:solidFill>
                <a:srgbClr val="008000"/>
              </a:solidFill>
            </a:endParaRP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1055749" y="1828084"/>
            <a:ext cx="10515600" cy="4351338"/>
          </a:xfrm>
        </p:spPr>
        <p:txBody>
          <a:bodyPr>
            <a:normAutofit/>
          </a:bodyPr>
          <a:lstStyle/>
          <a:p>
            <a:pPr marL="0" indent="0" algn="just">
              <a:buClr>
                <a:srgbClr val="C00000"/>
              </a:buClr>
              <a:buNone/>
            </a:pPr>
            <a:r>
              <a:rPr lang="lv-LV" sz="2400" dirty="0">
                <a:solidFill>
                  <a:srgbClr val="001489"/>
                </a:solidFill>
              </a:rPr>
              <a:t>Rādītāji nozarē, kurā īsteno projektu:</a:t>
            </a:r>
          </a:p>
          <a:p>
            <a:pPr algn="just">
              <a:buClr>
                <a:srgbClr val="C00000"/>
              </a:buClr>
              <a:buFont typeface="Wingdings" panose="05000000000000000000" pitchFamily="2" charset="2"/>
              <a:buChar char="Ø"/>
            </a:pPr>
            <a:r>
              <a:rPr lang="lv-LV" sz="2400" b="1" dirty="0">
                <a:solidFill>
                  <a:srgbClr val="008000"/>
                </a:solidFill>
              </a:rPr>
              <a:t>16.4.1. </a:t>
            </a:r>
            <a:r>
              <a:rPr lang="lv-LV" sz="2400" dirty="0">
                <a:solidFill>
                  <a:srgbClr val="001489"/>
                </a:solidFill>
              </a:rPr>
              <a:t>rada vismaz vienu jaunu darbavietu un saglabā esošās darbavietas;</a:t>
            </a:r>
          </a:p>
          <a:p>
            <a:pPr algn="just">
              <a:buClr>
                <a:srgbClr val="C00000"/>
              </a:buClr>
              <a:buFont typeface="Wingdings" panose="05000000000000000000" pitchFamily="2" charset="2"/>
              <a:buChar char="Ø"/>
            </a:pPr>
            <a:r>
              <a:rPr lang="lv-LV" sz="2400" b="1" dirty="0">
                <a:solidFill>
                  <a:srgbClr val="008000"/>
                </a:solidFill>
              </a:rPr>
              <a:t>16.4.2. </a:t>
            </a:r>
            <a:r>
              <a:rPr lang="lv-LV" sz="2400" dirty="0">
                <a:solidFill>
                  <a:srgbClr val="001489"/>
                </a:solidFill>
              </a:rPr>
              <a:t>sasniedz neto apgrozījumu vismaz 20% apmērā no projekta attiecināmo izmaksu summas;</a:t>
            </a:r>
          </a:p>
          <a:p>
            <a:pPr algn="just">
              <a:buClr>
                <a:srgbClr val="C00000"/>
              </a:buClr>
              <a:buFont typeface="Wingdings" panose="05000000000000000000" pitchFamily="2" charset="2"/>
              <a:buChar char="Ø"/>
            </a:pPr>
            <a:r>
              <a:rPr lang="lv-LV" sz="2400" b="1" dirty="0">
                <a:solidFill>
                  <a:srgbClr val="008000"/>
                </a:solidFill>
              </a:rPr>
              <a:t>16.4.3. </a:t>
            </a:r>
            <a:r>
              <a:rPr lang="lv-LV" sz="2400" dirty="0">
                <a:solidFill>
                  <a:srgbClr val="001489"/>
                </a:solidFill>
              </a:rPr>
              <a:t>mazina ietekmi uz vidi. </a:t>
            </a:r>
          </a:p>
          <a:p>
            <a:pPr marL="457200" lvl="1" indent="0" algn="just">
              <a:buClr>
                <a:srgbClr val="C00000"/>
              </a:buClr>
              <a:buNone/>
            </a:pPr>
            <a:r>
              <a:rPr lang="lv-LV" dirty="0">
                <a:solidFill>
                  <a:srgbClr val="001489"/>
                </a:solidFill>
              </a:rPr>
              <a:t>Projekta iesniegumā norāda mērvienību, kā arī datu avotu, kas tiks izmantots sagaidāmās vērtības noteikšanā un izpildē;</a:t>
            </a:r>
          </a:p>
          <a:p>
            <a:pPr algn="just">
              <a:buClr>
                <a:srgbClr val="C00000"/>
              </a:buClr>
              <a:buFont typeface="Wingdings" panose="05000000000000000000" pitchFamily="2" charset="2"/>
              <a:buChar char="Ø"/>
            </a:pPr>
            <a:r>
              <a:rPr lang="lv-LV" sz="2400" b="1" dirty="0">
                <a:solidFill>
                  <a:srgbClr val="008000"/>
                </a:solidFill>
              </a:rPr>
              <a:t>16.4.4. </a:t>
            </a:r>
            <a:r>
              <a:rPr lang="lv-LV" sz="2400" dirty="0">
                <a:solidFill>
                  <a:srgbClr val="001489"/>
                </a:solidFill>
              </a:rPr>
              <a:t>īsteno ieguldījumus energoefektivitātes palielināšanā.</a:t>
            </a:r>
          </a:p>
          <a:p>
            <a:pPr>
              <a:buClr>
                <a:srgbClr val="C00000"/>
              </a:buClr>
              <a:buFont typeface="Wingdings" panose="05000000000000000000" pitchFamily="2" charset="2"/>
              <a:buChar char="Ø"/>
            </a:pPr>
            <a:endParaRPr lang="lv-LV" sz="2400" dirty="0">
              <a:solidFill>
                <a:srgbClr val="001489"/>
              </a:solidFill>
            </a:endParaRP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5" name="TextBox 4">
            <a:extLst>
              <a:ext uri="{FF2B5EF4-FFF2-40B4-BE49-F238E27FC236}">
                <a16:creationId xmlns:a16="http://schemas.microsoft.com/office/drawing/2014/main" id="{59EEB108-4AB2-2A37-A635-142D1E27CEF5}"/>
              </a:ext>
            </a:extLst>
          </p:cNvPr>
          <p:cNvSpPr txBox="1"/>
          <p:nvPr/>
        </p:nvSpPr>
        <p:spPr>
          <a:xfrm>
            <a:off x="6821331" y="5588899"/>
            <a:ext cx="4822154" cy="830997"/>
          </a:xfrm>
          <a:prstGeom prst="rect">
            <a:avLst/>
          </a:prstGeom>
          <a:noFill/>
          <a:ln>
            <a:solidFill>
              <a:schemeClr val="accent6">
                <a:lumMod val="75000"/>
              </a:schemeClr>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lv-LV" sz="2400" b="1" kern="0" dirty="0">
                <a:solidFill>
                  <a:srgbClr val="002060"/>
                </a:solidFill>
              </a:rPr>
              <a:t>Izvēlas vismaz vienu. </a:t>
            </a:r>
          </a:p>
          <a:p>
            <a:pPr marL="0" marR="0" lvl="0" indent="0" defTabSz="914400" eaLnBrk="1" fontAlgn="auto" latinLnBrk="0" hangingPunct="1">
              <a:lnSpc>
                <a:spcPct val="100000"/>
              </a:lnSpc>
              <a:spcBef>
                <a:spcPts val="0"/>
              </a:spcBef>
              <a:spcAft>
                <a:spcPts val="0"/>
              </a:spcAft>
              <a:buClrTx/>
              <a:buSzTx/>
              <a:buFontTx/>
              <a:buNone/>
              <a:tabLst/>
              <a:defRPr/>
            </a:pPr>
            <a:r>
              <a:rPr lang="lv-LV" sz="2400" b="1" kern="0" dirty="0">
                <a:solidFill>
                  <a:srgbClr val="002060"/>
                </a:solidFill>
              </a:rPr>
              <a:t>Izņēmumus skatīt nākamajā slaidā! </a:t>
            </a:r>
            <a:endParaRPr kumimoji="0" lang="lv-LV" sz="2400" b="1" i="0" u="none" strike="noStrike" kern="0" cap="none" spc="0" normalizeH="0" baseline="0" noProof="0" dirty="0">
              <a:ln>
                <a:noFill/>
              </a:ln>
              <a:solidFill>
                <a:srgbClr val="008000"/>
              </a:solidFill>
              <a:effectLst/>
              <a:uLnTx/>
              <a:uFillTx/>
            </a:endParaRPr>
          </a:p>
        </p:txBody>
      </p:sp>
      <p:sp>
        <p:nvSpPr>
          <p:cNvPr id="3" name="TextBox 2">
            <a:extLst>
              <a:ext uri="{FF2B5EF4-FFF2-40B4-BE49-F238E27FC236}">
                <a16:creationId xmlns:a16="http://schemas.microsoft.com/office/drawing/2014/main" id="{A7C65C63-C6F8-EE7F-8401-244EB3AF76E8}"/>
              </a:ext>
            </a:extLst>
          </p:cNvPr>
          <p:cNvSpPr txBox="1"/>
          <p:nvPr/>
        </p:nvSpPr>
        <p:spPr>
          <a:xfrm>
            <a:off x="7193227" y="1228402"/>
            <a:ext cx="3666388" cy="461665"/>
          </a:xfrm>
          <a:prstGeom prst="rect">
            <a:avLst/>
          </a:prstGeom>
          <a:noFill/>
          <a:ln>
            <a:solidFill>
              <a:schemeClr val="accent6">
                <a:lumMod val="75000"/>
              </a:schemeClr>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lv-LV" sz="2400" b="1" kern="0" dirty="0">
                <a:solidFill>
                  <a:srgbClr val="002060"/>
                </a:solidFill>
              </a:rPr>
              <a:t>Uzsāk </a:t>
            </a:r>
            <a:r>
              <a:rPr kumimoji="0" lang="lv-LV" sz="2400" b="1" i="0" u="none" strike="noStrike" kern="0" cap="none" spc="0" normalizeH="0" baseline="0" noProof="0" dirty="0">
                <a:ln>
                  <a:noFill/>
                </a:ln>
                <a:solidFill>
                  <a:srgbClr val="002060"/>
                </a:solidFill>
                <a:effectLst/>
                <a:uLnTx/>
                <a:uFillTx/>
              </a:rPr>
              <a:t>saimniecisko darbību</a:t>
            </a:r>
            <a:endParaRPr kumimoji="0" lang="lv-LV" sz="2400" b="1" i="0" u="none" strike="noStrike" kern="0" cap="none" spc="0" normalizeH="0" baseline="0" noProof="0" dirty="0">
              <a:ln>
                <a:noFill/>
              </a:ln>
              <a:solidFill>
                <a:srgbClr val="008000"/>
              </a:solidFill>
              <a:effectLst/>
              <a:uLnTx/>
              <a:uFillTx/>
            </a:endParaRPr>
          </a:p>
        </p:txBody>
      </p:sp>
    </p:spTree>
    <p:extLst>
      <p:ext uri="{BB962C8B-B14F-4D97-AF65-F5344CB8AC3E}">
        <p14:creationId xmlns:p14="http://schemas.microsoft.com/office/powerpoint/2010/main" val="288285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32161D-3896-B48B-1418-30FCF64B454B}"/>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E555FC7B-0368-DFBC-C55C-7A0B6B3CDEF8}"/>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lang="lv-LV" sz="3200" b="1" dirty="0">
                <a:solidFill>
                  <a:srgbClr val="E7E6E6">
                    <a:lumMod val="50000"/>
                  </a:srgbClr>
                </a:solidFill>
                <a:latin typeface="Calibri" panose="020F0502020204030204"/>
              </a:rPr>
              <a:t>S</a:t>
            </a:r>
            <a:r>
              <a:rPr kumimoji="0" lang="lv-LV" sz="3200" b="1" i="0" u="none" strike="noStrike" kern="1200" cap="none" spc="0" normalizeH="0" baseline="0" noProof="0" dirty="0" err="1">
                <a:ln>
                  <a:noFill/>
                </a:ln>
                <a:solidFill>
                  <a:srgbClr val="E7E6E6">
                    <a:lumMod val="50000"/>
                  </a:srgbClr>
                </a:solidFill>
                <a:effectLst/>
                <a:uLnTx/>
                <a:uFillTx/>
                <a:latin typeface="Calibri" panose="020F0502020204030204"/>
                <a:ea typeface="+mj-ea"/>
                <a:cs typeface="+mj-cs"/>
              </a:rPr>
              <a:t>aimnieciskās</a:t>
            </a: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 darbības rādītāji nozarē. </a:t>
            </a:r>
            <a:r>
              <a:rPr kumimoji="0" lang="lv-LV" sz="3200" b="1" i="0" u="none" strike="noStrike" kern="1200" cap="none" spc="0" normalizeH="0" baseline="0" noProof="0" dirty="0">
                <a:ln>
                  <a:noFill/>
                </a:ln>
                <a:solidFill>
                  <a:srgbClr val="008000"/>
                </a:solidFill>
                <a:effectLst/>
                <a:uLnTx/>
                <a:uFillTx/>
                <a:latin typeface="Calibri" panose="020F0502020204030204"/>
                <a:ea typeface="+mj-ea"/>
                <a:cs typeface="+mj-cs"/>
              </a:rPr>
              <a:t>11.1.2.</a:t>
            </a:r>
            <a:endParaRPr lang="lv-LV" sz="3200" b="1" dirty="0">
              <a:solidFill>
                <a:srgbClr val="008000"/>
              </a:solidFill>
            </a:endParaRPr>
          </a:p>
        </p:txBody>
      </p:sp>
      <p:sp>
        <p:nvSpPr>
          <p:cNvPr id="9" name="Satura vietturis 8">
            <a:extLst>
              <a:ext uri="{FF2B5EF4-FFF2-40B4-BE49-F238E27FC236}">
                <a16:creationId xmlns:a16="http://schemas.microsoft.com/office/drawing/2014/main" id="{F8DC4019-5452-2462-FBE5-6236FED19168}"/>
              </a:ext>
            </a:extLst>
          </p:cNvPr>
          <p:cNvSpPr>
            <a:spLocks noGrp="1"/>
          </p:cNvSpPr>
          <p:nvPr>
            <p:ph idx="1"/>
          </p:nvPr>
        </p:nvSpPr>
        <p:spPr>
          <a:xfrm>
            <a:off x="1055749" y="2289749"/>
            <a:ext cx="10515600" cy="3107900"/>
          </a:xfrm>
        </p:spPr>
        <p:txBody>
          <a:bodyPr>
            <a:normAutofit/>
          </a:bodyPr>
          <a:lstStyle/>
          <a:p>
            <a:pPr marL="0" indent="0" algn="just">
              <a:buClr>
                <a:srgbClr val="C00000"/>
              </a:buClr>
              <a:buNone/>
            </a:pPr>
            <a:r>
              <a:rPr lang="lv-LV" sz="2400" b="1" dirty="0">
                <a:solidFill>
                  <a:srgbClr val="008000"/>
                </a:solidFill>
              </a:rPr>
              <a:t>17. </a:t>
            </a:r>
            <a:r>
              <a:rPr lang="lv-LV" sz="2400" dirty="0">
                <a:solidFill>
                  <a:srgbClr val="001489"/>
                </a:solidFill>
              </a:rPr>
              <a:t>Ja fiziskā persona, kas uzsāk saimniecisko darbību, iegūst individuālā komersanta vai </a:t>
            </a:r>
            <a:r>
              <a:rPr lang="lv-LV" sz="2400" dirty="0" err="1">
                <a:solidFill>
                  <a:srgbClr val="001489"/>
                </a:solidFill>
              </a:rPr>
              <a:t>pašnodarbinātas</a:t>
            </a:r>
            <a:r>
              <a:rPr lang="lv-LV" sz="2400" dirty="0">
                <a:solidFill>
                  <a:srgbClr val="001489"/>
                </a:solidFill>
              </a:rPr>
              <a:t> personas statusu, ir uzskatāms, </a:t>
            </a:r>
          </a:p>
          <a:p>
            <a:pPr algn="just">
              <a:buClr>
                <a:srgbClr val="C00000"/>
              </a:buClr>
              <a:buFont typeface="Wingdings" panose="05000000000000000000" pitchFamily="2" charset="2"/>
              <a:buChar char="Ø"/>
            </a:pPr>
            <a:r>
              <a:rPr lang="lv-LV" sz="2400" dirty="0">
                <a:solidFill>
                  <a:srgbClr val="001489"/>
                </a:solidFill>
              </a:rPr>
              <a:t>ka tā sasniedz šo noteikumu </a:t>
            </a:r>
            <a:r>
              <a:rPr lang="lv-LV" sz="2400" b="1" dirty="0">
                <a:solidFill>
                  <a:srgbClr val="008000"/>
                </a:solidFill>
              </a:rPr>
              <a:t>16.4.1. </a:t>
            </a:r>
            <a:r>
              <a:rPr lang="lv-LV" sz="2400" dirty="0">
                <a:solidFill>
                  <a:srgbClr val="001489"/>
                </a:solidFill>
              </a:rPr>
              <a:t>apakšpunktā minēto saimnieciskās darbības rādītāju </a:t>
            </a:r>
          </a:p>
          <a:p>
            <a:pPr algn="just">
              <a:buClr>
                <a:srgbClr val="C00000"/>
              </a:buClr>
              <a:buFont typeface="Wingdings" panose="05000000000000000000" pitchFamily="2" charset="2"/>
              <a:buChar char="Ø"/>
            </a:pPr>
            <a:r>
              <a:rPr lang="lv-LV" sz="2400" dirty="0">
                <a:solidFill>
                  <a:srgbClr val="001489"/>
                </a:solidFill>
              </a:rPr>
              <a:t>un tai ir pienākums sasniegt vēl vienu no šo noteikumu </a:t>
            </a:r>
            <a:r>
              <a:rPr lang="lv-LV" sz="2400" b="1" dirty="0">
                <a:solidFill>
                  <a:srgbClr val="008000"/>
                </a:solidFill>
              </a:rPr>
              <a:t>16.4. </a:t>
            </a:r>
            <a:r>
              <a:rPr lang="lv-LV" sz="2400" dirty="0">
                <a:solidFill>
                  <a:srgbClr val="001489"/>
                </a:solidFill>
              </a:rPr>
              <a:t>apakšpunktā minētajiem rādītājiem.</a:t>
            </a:r>
          </a:p>
          <a:p>
            <a:pPr>
              <a:buClr>
                <a:srgbClr val="C00000"/>
              </a:buClr>
              <a:buFont typeface="Wingdings" panose="05000000000000000000" pitchFamily="2" charset="2"/>
              <a:buChar char="Ø"/>
            </a:pPr>
            <a:endParaRPr lang="lv-LV" sz="2400" dirty="0">
              <a:solidFill>
                <a:srgbClr val="001489"/>
              </a:solidFill>
            </a:endParaRPr>
          </a:p>
        </p:txBody>
      </p:sp>
      <p:sp>
        <p:nvSpPr>
          <p:cNvPr id="8" name="TextBox 7">
            <a:extLst>
              <a:ext uri="{FF2B5EF4-FFF2-40B4-BE49-F238E27FC236}">
                <a16:creationId xmlns:a16="http://schemas.microsoft.com/office/drawing/2014/main" id="{FD527BB2-E26C-C33F-20FF-6CD880A8C792}"/>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5" name="TextBox 4">
            <a:extLst>
              <a:ext uri="{FF2B5EF4-FFF2-40B4-BE49-F238E27FC236}">
                <a16:creationId xmlns:a16="http://schemas.microsoft.com/office/drawing/2014/main" id="{AB96DE4B-B15B-A0BC-4188-C6C6894801C5}"/>
              </a:ext>
            </a:extLst>
          </p:cNvPr>
          <p:cNvSpPr txBox="1"/>
          <p:nvPr/>
        </p:nvSpPr>
        <p:spPr>
          <a:xfrm>
            <a:off x="2572965" y="5686632"/>
            <a:ext cx="9321783" cy="461665"/>
          </a:xfrm>
          <a:prstGeom prst="rect">
            <a:avLst/>
          </a:prstGeom>
          <a:noFill/>
          <a:ln>
            <a:solidFill>
              <a:schemeClr val="accent6">
                <a:lumMod val="75000"/>
              </a:schemeClr>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lv-LV" sz="2400" b="1" kern="0" dirty="0">
                <a:solidFill>
                  <a:srgbClr val="002060"/>
                </a:solidFill>
              </a:rPr>
              <a:t>VID reģistrētas </a:t>
            </a:r>
            <a:r>
              <a:rPr lang="lv-LV" sz="2400" b="1" kern="0" dirty="0" err="1">
                <a:solidFill>
                  <a:srgbClr val="002060"/>
                </a:solidFill>
              </a:rPr>
              <a:t>pašnodarbinātās</a:t>
            </a:r>
            <a:r>
              <a:rPr lang="lv-LV" sz="2400" b="1" kern="0" dirty="0">
                <a:solidFill>
                  <a:srgbClr val="002060"/>
                </a:solidFill>
              </a:rPr>
              <a:t> personas un IK sasniedz divus rādītājus</a:t>
            </a:r>
            <a:endParaRPr kumimoji="0" lang="lv-LV" sz="2400" b="1" i="0" u="none" strike="noStrike" kern="0" cap="none" spc="0" normalizeH="0" baseline="0" noProof="0" dirty="0">
              <a:ln>
                <a:noFill/>
              </a:ln>
              <a:solidFill>
                <a:srgbClr val="008000"/>
              </a:solidFill>
              <a:effectLst/>
              <a:uLnTx/>
              <a:uFillTx/>
            </a:endParaRPr>
          </a:p>
        </p:txBody>
      </p:sp>
      <p:sp>
        <p:nvSpPr>
          <p:cNvPr id="3" name="TextBox 2">
            <a:extLst>
              <a:ext uri="{FF2B5EF4-FFF2-40B4-BE49-F238E27FC236}">
                <a16:creationId xmlns:a16="http://schemas.microsoft.com/office/drawing/2014/main" id="{84E47F34-87A9-8CE6-558A-8064483E16D6}"/>
              </a:ext>
            </a:extLst>
          </p:cNvPr>
          <p:cNvSpPr txBox="1"/>
          <p:nvPr/>
        </p:nvSpPr>
        <p:spPr>
          <a:xfrm>
            <a:off x="7799810" y="1308268"/>
            <a:ext cx="3666388" cy="461665"/>
          </a:xfrm>
          <a:prstGeom prst="rect">
            <a:avLst/>
          </a:prstGeom>
          <a:noFill/>
          <a:ln>
            <a:solidFill>
              <a:schemeClr val="accent6">
                <a:lumMod val="75000"/>
              </a:schemeClr>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lv-LV" sz="2400" b="1" kern="0" dirty="0">
                <a:solidFill>
                  <a:srgbClr val="002060"/>
                </a:solidFill>
              </a:rPr>
              <a:t>Uzsāk </a:t>
            </a:r>
            <a:r>
              <a:rPr kumimoji="0" lang="lv-LV" sz="2400" b="1" i="0" u="none" strike="noStrike" kern="0" cap="none" spc="0" normalizeH="0" baseline="0" noProof="0" dirty="0">
                <a:ln>
                  <a:noFill/>
                </a:ln>
                <a:solidFill>
                  <a:srgbClr val="002060"/>
                </a:solidFill>
                <a:effectLst/>
                <a:uLnTx/>
                <a:uFillTx/>
              </a:rPr>
              <a:t>saimniecisko darbību</a:t>
            </a:r>
            <a:endParaRPr kumimoji="0" lang="lv-LV" sz="2400" b="1" i="0" u="none" strike="noStrike" kern="0" cap="none" spc="0" normalizeH="0" baseline="0" noProof="0" dirty="0">
              <a:ln>
                <a:noFill/>
              </a:ln>
              <a:solidFill>
                <a:srgbClr val="008000"/>
              </a:solidFill>
              <a:effectLst/>
              <a:uLnTx/>
              <a:uFillTx/>
            </a:endParaRPr>
          </a:p>
        </p:txBody>
      </p:sp>
    </p:spTree>
    <p:extLst>
      <p:ext uri="{BB962C8B-B14F-4D97-AF65-F5344CB8AC3E}">
        <p14:creationId xmlns:p14="http://schemas.microsoft.com/office/powerpoint/2010/main" val="20076916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99E95-F731-F6C6-E505-CDBB50373BB9}"/>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9ADA2D3F-3175-AD15-26A6-1A8F136A7C11}"/>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lang="lv-LV" sz="3200" b="1" dirty="0">
                <a:solidFill>
                  <a:srgbClr val="E7E6E6">
                    <a:lumMod val="50000"/>
                  </a:srgbClr>
                </a:solidFill>
                <a:latin typeface="Calibri" panose="020F0502020204030204"/>
              </a:rPr>
              <a:t>Saimnieciskās darbības rādītāji nozarē. Darbavieta </a:t>
            </a:r>
            <a:endParaRPr lang="lv-LV" sz="3200" b="1" dirty="0">
              <a:solidFill>
                <a:srgbClr val="008000"/>
              </a:solidFill>
            </a:endParaRPr>
          </a:p>
        </p:txBody>
      </p:sp>
      <p:sp>
        <p:nvSpPr>
          <p:cNvPr id="9" name="Satura vietturis 8">
            <a:extLst>
              <a:ext uri="{FF2B5EF4-FFF2-40B4-BE49-F238E27FC236}">
                <a16:creationId xmlns:a16="http://schemas.microsoft.com/office/drawing/2014/main" id="{21069642-56E4-40B8-1AB5-370818810252}"/>
              </a:ext>
            </a:extLst>
          </p:cNvPr>
          <p:cNvSpPr>
            <a:spLocks noGrp="1"/>
          </p:cNvSpPr>
          <p:nvPr>
            <p:ph idx="1"/>
          </p:nvPr>
        </p:nvSpPr>
        <p:spPr>
          <a:xfrm>
            <a:off x="1055749" y="1419423"/>
            <a:ext cx="10515600" cy="4351338"/>
          </a:xfrm>
        </p:spPr>
        <p:txBody>
          <a:bodyPr>
            <a:normAutofit lnSpcReduction="10000"/>
          </a:bodyPr>
          <a:lstStyle/>
          <a:p>
            <a:pPr marL="0" indent="0" algn="just">
              <a:buClr>
                <a:srgbClr val="C00000"/>
              </a:buClr>
              <a:buNone/>
            </a:pPr>
            <a:r>
              <a:rPr lang="lv-LV" sz="2400" dirty="0">
                <a:solidFill>
                  <a:srgbClr val="001489"/>
                </a:solidFill>
              </a:rPr>
              <a:t>Viens no rādītājiem nozarē, kurā īsteno projektu:</a:t>
            </a:r>
          </a:p>
          <a:p>
            <a:pPr marL="0" indent="0" algn="just">
              <a:buClr>
                <a:srgbClr val="C00000"/>
              </a:buClr>
              <a:buNone/>
            </a:pPr>
            <a:r>
              <a:rPr lang="lv-LV" sz="2400" b="1" dirty="0">
                <a:solidFill>
                  <a:srgbClr val="008000"/>
                </a:solidFill>
              </a:rPr>
              <a:t>16.3.1.,16.4.1. </a:t>
            </a:r>
            <a:r>
              <a:rPr lang="lv-LV" sz="2400" dirty="0">
                <a:solidFill>
                  <a:srgbClr val="001489"/>
                </a:solidFill>
              </a:rPr>
              <a:t>rada vismaz vienu jaunu darbavietu un saglabā esošās darbavietas.</a:t>
            </a:r>
          </a:p>
          <a:p>
            <a:pPr marL="0" indent="0" algn="just">
              <a:buClr>
                <a:srgbClr val="C00000"/>
              </a:buClr>
              <a:buNone/>
            </a:pPr>
            <a:endParaRPr lang="lv-LV" sz="2400" dirty="0">
              <a:solidFill>
                <a:srgbClr val="001489"/>
              </a:solidFill>
            </a:endParaRPr>
          </a:p>
          <a:p>
            <a:pPr marL="0" indent="0" algn="just">
              <a:buClr>
                <a:srgbClr val="C00000"/>
              </a:buClr>
              <a:buNone/>
            </a:pPr>
            <a:r>
              <a:rPr lang="lv-LV" sz="2400" dirty="0">
                <a:solidFill>
                  <a:srgbClr val="001489"/>
                </a:solidFill>
              </a:rPr>
              <a:t>MKN 580 lietotie termini:</a:t>
            </a:r>
          </a:p>
          <a:p>
            <a:pPr algn="just">
              <a:buClr>
                <a:srgbClr val="C00000"/>
              </a:buClr>
              <a:buFont typeface="Wingdings" panose="05000000000000000000" pitchFamily="2" charset="2"/>
              <a:buChar char="Ø"/>
            </a:pPr>
            <a:r>
              <a:rPr lang="lv-LV" sz="2400" b="1" dirty="0">
                <a:solidFill>
                  <a:srgbClr val="008000"/>
                </a:solidFill>
              </a:rPr>
              <a:t>2.1. </a:t>
            </a:r>
            <a:r>
              <a:rPr lang="lv-LV" sz="2400" dirty="0">
                <a:solidFill>
                  <a:srgbClr val="001489"/>
                </a:solidFill>
              </a:rPr>
              <a:t>darbavieta – noslēgts darba līgums ar darbinieku, nosakot normālu darbalaiku, </a:t>
            </a:r>
          </a:p>
          <a:p>
            <a:pPr lvl="1" algn="just">
              <a:buClr>
                <a:srgbClr val="C00000"/>
              </a:buClr>
              <a:buFont typeface="Wingdings" panose="05000000000000000000" pitchFamily="2" charset="2"/>
              <a:buChar char="Ø"/>
            </a:pPr>
            <a:r>
              <a:rPr lang="lv-LV" dirty="0">
                <a:solidFill>
                  <a:srgbClr val="001489"/>
                </a:solidFill>
              </a:rPr>
              <a:t>vai vairākas darbavietas, </a:t>
            </a:r>
          </a:p>
          <a:p>
            <a:pPr algn="just">
              <a:buClr>
                <a:srgbClr val="C00000"/>
              </a:buClr>
              <a:buFont typeface="Wingdings" panose="05000000000000000000" pitchFamily="2" charset="2"/>
              <a:buChar char="Ø"/>
            </a:pPr>
            <a:r>
              <a:rPr lang="lv-LV" sz="2400" dirty="0">
                <a:solidFill>
                  <a:srgbClr val="001489"/>
                </a:solidFill>
              </a:rPr>
              <a:t>ja tajās kopā nostrādāto stundu skaits kalendāra gadā atbilst normālam darbalaikam </a:t>
            </a:r>
          </a:p>
          <a:p>
            <a:pPr algn="just">
              <a:buClr>
                <a:srgbClr val="C00000"/>
              </a:buClr>
              <a:buFont typeface="Wingdings" panose="05000000000000000000" pitchFamily="2" charset="2"/>
              <a:buChar char="Ø"/>
            </a:pPr>
            <a:r>
              <a:rPr lang="lv-LV" sz="2400" dirty="0">
                <a:solidFill>
                  <a:srgbClr val="001489"/>
                </a:solidFill>
              </a:rPr>
              <a:t>un ja par šādu darbinieku tiek maksātas valsts sociālās apdrošināšanas obligātās iemaksas.</a:t>
            </a:r>
          </a:p>
        </p:txBody>
      </p:sp>
      <p:sp>
        <p:nvSpPr>
          <p:cNvPr id="8" name="TextBox 7">
            <a:extLst>
              <a:ext uri="{FF2B5EF4-FFF2-40B4-BE49-F238E27FC236}">
                <a16:creationId xmlns:a16="http://schemas.microsoft.com/office/drawing/2014/main" id="{81A67159-CAB0-319E-7873-63370637E5D9}"/>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5" name="TextBox 4">
            <a:extLst>
              <a:ext uri="{FF2B5EF4-FFF2-40B4-BE49-F238E27FC236}">
                <a16:creationId xmlns:a16="http://schemas.microsoft.com/office/drawing/2014/main" id="{0ECEC385-CC29-80A6-5EB1-650764655CB1}"/>
              </a:ext>
            </a:extLst>
          </p:cNvPr>
          <p:cNvSpPr txBox="1"/>
          <p:nvPr/>
        </p:nvSpPr>
        <p:spPr>
          <a:xfrm>
            <a:off x="8427748" y="5615533"/>
            <a:ext cx="3005951" cy="461665"/>
          </a:xfrm>
          <a:prstGeom prst="rect">
            <a:avLst/>
          </a:prstGeom>
          <a:noFill/>
          <a:ln>
            <a:solidFill>
              <a:schemeClr val="accent6">
                <a:lumMod val="75000"/>
              </a:schemeClr>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lv-LV" sz="2400" b="1" kern="0" dirty="0">
                <a:solidFill>
                  <a:srgbClr val="001489"/>
                </a:solidFill>
              </a:rPr>
              <a:t>Pilna laika darba vieta</a:t>
            </a:r>
            <a:endParaRPr kumimoji="0" lang="lv-LV" sz="2400" b="1" i="0" u="none" strike="noStrike" kern="0" cap="none" spc="0" normalizeH="0" baseline="0" noProof="0" dirty="0">
              <a:ln>
                <a:noFill/>
              </a:ln>
              <a:solidFill>
                <a:srgbClr val="001489"/>
              </a:solidFill>
              <a:effectLst/>
              <a:uLnTx/>
              <a:uFillTx/>
            </a:endParaRPr>
          </a:p>
        </p:txBody>
      </p:sp>
    </p:spTree>
    <p:extLst>
      <p:ext uri="{BB962C8B-B14F-4D97-AF65-F5344CB8AC3E}">
        <p14:creationId xmlns:p14="http://schemas.microsoft.com/office/powerpoint/2010/main" val="20112104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Sasniedzamie rādītāji </a:t>
            </a:r>
            <a:r>
              <a:rPr kumimoji="0" lang="lv-LV" sz="3200" b="1" i="0" u="none" strike="noStrike" kern="1200" cap="none" spc="0" normalizeH="0" baseline="0" noProof="0" dirty="0">
                <a:ln>
                  <a:noFill/>
                </a:ln>
                <a:solidFill>
                  <a:srgbClr val="008000"/>
                </a:solidFill>
                <a:effectLst/>
                <a:uLnTx/>
                <a:uFillTx/>
                <a:latin typeface="Calibri" panose="020F0502020204030204"/>
                <a:ea typeface="+mj-ea"/>
                <a:cs typeface="+mj-cs"/>
              </a:rPr>
              <a:t>16</a:t>
            </a:r>
            <a:r>
              <a:rPr lang="lv-LV" sz="3200" b="1" dirty="0">
                <a:solidFill>
                  <a:srgbClr val="E7E6E6">
                    <a:lumMod val="50000"/>
                  </a:srgbClr>
                </a:solidFill>
                <a:latin typeface="Calibri" panose="020F0502020204030204"/>
              </a:rPr>
              <a:t> </a:t>
            </a: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 Pavaddokumenti </a:t>
            </a:r>
            <a:r>
              <a:rPr kumimoji="0" lang="lv-LV" sz="3200" b="1" i="0" u="none" strike="noStrike" kern="1200" cap="none" spc="0" normalizeH="0" baseline="0" noProof="0" dirty="0">
                <a:ln>
                  <a:noFill/>
                </a:ln>
                <a:solidFill>
                  <a:srgbClr val="008000"/>
                </a:solidFill>
                <a:effectLst/>
                <a:uLnTx/>
                <a:uFillTx/>
                <a:latin typeface="Calibri" panose="020F0502020204030204"/>
                <a:ea typeface="+mj-ea"/>
                <a:cs typeface="+mj-cs"/>
              </a:rPr>
              <a:t>48</a:t>
            </a:r>
            <a:b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b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Energoefektivitātes palielināšana </a:t>
            </a:r>
            <a:r>
              <a:rPr kumimoji="0" lang="lv-LV" sz="3200" b="1" i="0" u="none" strike="noStrike" kern="1200" cap="none" spc="0" normalizeH="0" baseline="0" noProof="0" dirty="0">
                <a:ln>
                  <a:noFill/>
                </a:ln>
                <a:solidFill>
                  <a:srgbClr val="008000"/>
                </a:solidFill>
                <a:effectLst/>
                <a:uLnTx/>
                <a:uFillTx/>
                <a:latin typeface="Calibri" panose="020F0502020204030204"/>
                <a:ea typeface="+mj-ea"/>
                <a:cs typeface="+mj-cs"/>
              </a:rPr>
              <a:t>21</a:t>
            </a:r>
            <a:endParaRPr lang="lv-LV" sz="3200" b="1" dirty="0">
              <a:solidFill>
                <a:srgbClr val="008000"/>
              </a:solidFill>
            </a:endParaRP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1480457" y="1841758"/>
            <a:ext cx="9873343" cy="4351338"/>
          </a:xfrm>
        </p:spPr>
        <p:txBody>
          <a:bodyPr>
            <a:normAutofit lnSpcReduction="10000"/>
          </a:bodyPr>
          <a:lstStyle/>
          <a:p>
            <a:pPr marL="0" indent="0" algn="just">
              <a:buClr>
                <a:srgbClr val="33CC33"/>
              </a:buClr>
              <a:buNone/>
            </a:pPr>
            <a:r>
              <a:rPr lang="lv-LV" sz="2400" dirty="0">
                <a:solidFill>
                  <a:srgbClr val="002060"/>
                </a:solidFill>
              </a:rPr>
              <a:t>Rādītāji </a:t>
            </a:r>
            <a:r>
              <a:rPr lang="lv-LV" sz="2400" b="1" dirty="0">
                <a:solidFill>
                  <a:srgbClr val="008000"/>
                </a:solidFill>
              </a:rPr>
              <a:t>16.3.5. </a:t>
            </a:r>
            <a:r>
              <a:rPr lang="lv-LV" sz="2400" dirty="0">
                <a:solidFill>
                  <a:srgbClr val="002060"/>
                </a:solidFill>
              </a:rPr>
              <a:t>un </a:t>
            </a:r>
            <a:r>
              <a:rPr lang="lv-LV" sz="2400" b="1" dirty="0">
                <a:solidFill>
                  <a:srgbClr val="008000"/>
                </a:solidFill>
              </a:rPr>
              <a:t>16.4.4. </a:t>
            </a:r>
          </a:p>
          <a:p>
            <a:pPr marL="0" indent="0" algn="just">
              <a:buClr>
                <a:srgbClr val="33CC33"/>
              </a:buClr>
              <a:buNone/>
            </a:pPr>
            <a:r>
              <a:rPr lang="lv-LV" sz="2400" dirty="0">
                <a:solidFill>
                  <a:srgbClr val="002060"/>
                </a:solidFill>
              </a:rPr>
              <a:t>Darbība: esošo ēku pārbūve.</a:t>
            </a:r>
          </a:p>
          <a:p>
            <a:pPr marL="0" indent="0" algn="just">
              <a:buClr>
                <a:srgbClr val="33CC33"/>
              </a:buClr>
              <a:buNone/>
            </a:pPr>
            <a:r>
              <a:rPr lang="lv-LV" sz="2400" dirty="0">
                <a:solidFill>
                  <a:srgbClr val="002060"/>
                </a:solidFill>
              </a:rPr>
              <a:t>Ir sasniegts, ja izpilda </a:t>
            </a:r>
            <a:r>
              <a:rPr lang="lv-LV" sz="2400" b="1" dirty="0">
                <a:solidFill>
                  <a:srgbClr val="008000"/>
                </a:solidFill>
              </a:rPr>
              <a:t>21. </a:t>
            </a:r>
            <a:r>
              <a:rPr lang="lv-LV" sz="2400" dirty="0">
                <a:solidFill>
                  <a:srgbClr val="002060"/>
                </a:solidFill>
              </a:rPr>
              <a:t>nosacījumus. </a:t>
            </a:r>
          </a:p>
          <a:p>
            <a:pPr marL="0" indent="0" algn="just">
              <a:buClr>
                <a:srgbClr val="33CC33"/>
              </a:buClr>
              <a:buNone/>
            </a:pPr>
            <a:r>
              <a:rPr lang="lv-LV" sz="2400" dirty="0">
                <a:solidFill>
                  <a:srgbClr val="002060"/>
                </a:solidFill>
              </a:rPr>
              <a:t>Kopā ar projekta iesniegumu iesniedz </a:t>
            </a:r>
            <a:r>
              <a:rPr lang="lv-LV" sz="2400" b="1" dirty="0">
                <a:solidFill>
                  <a:srgbClr val="008000"/>
                </a:solidFill>
              </a:rPr>
              <a:t>48.10. </a:t>
            </a:r>
            <a:r>
              <a:rPr lang="lv-LV" sz="2400" dirty="0">
                <a:solidFill>
                  <a:srgbClr val="002060"/>
                </a:solidFill>
              </a:rPr>
              <a:t>norādīto eksperta atzinumu.</a:t>
            </a:r>
          </a:p>
          <a:p>
            <a:pPr marL="0" indent="0" algn="just">
              <a:buClr>
                <a:srgbClr val="33CC33"/>
              </a:buClr>
              <a:buNone/>
            </a:pPr>
            <a:endParaRPr lang="lv-LV" sz="2400" dirty="0">
              <a:solidFill>
                <a:srgbClr val="002060"/>
              </a:solidFill>
            </a:endParaRPr>
          </a:p>
          <a:p>
            <a:pPr marL="0" indent="0" algn="just">
              <a:buClr>
                <a:srgbClr val="33CC33"/>
              </a:buClr>
              <a:buNone/>
            </a:pPr>
            <a:r>
              <a:rPr kumimoji="0" lang="lv-LV" sz="2400" b="0" i="0" u="none" strike="noStrike" kern="1200" cap="none" spc="0" normalizeH="0" baseline="0" noProof="0" dirty="0">
                <a:ln>
                  <a:noFill/>
                </a:ln>
                <a:solidFill>
                  <a:srgbClr val="002060"/>
                </a:solidFill>
                <a:effectLst/>
                <a:uLnTx/>
                <a:uFillTx/>
                <a:latin typeface="Calibri"/>
                <a:ea typeface="+mn-ea"/>
                <a:cs typeface="+mn-cs"/>
              </a:rPr>
              <a:t>Atbalsta pretendents </a:t>
            </a:r>
            <a:r>
              <a:rPr lang="lv-LV" sz="2400" b="1" dirty="0">
                <a:solidFill>
                  <a:srgbClr val="008000"/>
                </a:solidFill>
              </a:rPr>
              <a:t>16.3.5. </a:t>
            </a:r>
          </a:p>
          <a:p>
            <a:pPr marL="0" indent="0" algn="just">
              <a:buClr>
                <a:srgbClr val="33CC33"/>
              </a:buClr>
              <a:buNone/>
            </a:pPr>
            <a:r>
              <a:rPr lang="lv-LV" sz="2400" dirty="0">
                <a:solidFill>
                  <a:srgbClr val="002060"/>
                </a:solidFill>
              </a:rPr>
              <a:t>Darbība: Investīcijas esošo iekārtu nomaiņai pret energoefektīvām iekārtām, t.sk. apgaismojums, rekuperācija. </a:t>
            </a:r>
          </a:p>
          <a:p>
            <a:pPr marL="0" indent="0" algn="just">
              <a:buClr>
                <a:srgbClr val="33CC33"/>
              </a:buClr>
              <a:buNone/>
            </a:pPr>
            <a:r>
              <a:rPr lang="lv-LV" sz="2400" dirty="0">
                <a:solidFill>
                  <a:srgbClr val="002060"/>
                </a:solidFill>
              </a:rPr>
              <a:t>Ir sasniegts, ja izpilda </a:t>
            </a:r>
            <a:r>
              <a:rPr lang="lv-LV" sz="2400" b="1" dirty="0">
                <a:solidFill>
                  <a:srgbClr val="008000"/>
                </a:solidFill>
              </a:rPr>
              <a:t>48.11. </a:t>
            </a:r>
            <a:r>
              <a:rPr lang="lv-LV" sz="2400" dirty="0">
                <a:solidFill>
                  <a:srgbClr val="002060"/>
                </a:solidFill>
              </a:rPr>
              <a:t>nosacījumus. </a:t>
            </a:r>
          </a:p>
          <a:p>
            <a:pPr marL="0" indent="0" algn="just">
              <a:buClr>
                <a:srgbClr val="33CC33"/>
              </a:buClr>
              <a:buNone/>
            </a:pPr>
            <a:r>
              <a:rPr kumimoji="0" lang="lv-LV" sz="2400" b="0" i="0" u="none" strike="noStrike" kern="1200" cap="none" spc="0" normalizeH="0" baseline="0" noProof="0" dirty="0">
                <a:ln>
                  <a:noFill/>
                </a:ln>
                <a:solidFill>
                  <a:srgbClr val="002060"/>
                </a:solidFill>
                <a:effectLst/>
                <a:uLnTx/>
                <a:uFillTx/>
                <a:latin typeface="Calibri"/>
                <a:ea typeface="+mn-ea"/>
                <a:cs typeface="+mn-cs"/>
              </a:rPr>
              <a:t>Kopā ar projekta iesniegumu </a:t>
            </a:r>
            <a:r>
              <a:rPr lang="lv-LV" sz="2400" dirty="0">
                <a:solidFill>
                  <a:srgbClr val="002060"/>
                </a:solidFill>
              </a:rPr>
              <a:t>iesniedz norādīto </a:t>
            </a:r>
            <a:r>
              <a:rPr lang="lv-LV" sz="2400" dirty="0" err="1">
                <a:solidFill>
                  <a:srgbClr val="002060"/>
                </a:solidFill>
              </a:rPr>
              <a:t>energoaudita</a:t>
            </a:r>
            <a:r>
              <a:rPr lang="lv-LV" sz="2400" dirty="0">
                <a:solidFill>
                  <a:srgbClr val="002060"/>
                </a:solidFill>
              </a:rPr>
              <a:t> atzinumu.</a:t>
            </a:r>
          </a:p>
          <a:p>
            <a:pPr>
              <a:buClr>
                <a:srgbClr val="C00000"/>
              </a:buClr>
              <a:buFont typeface="Wingdings" panose="05000000000000000000" pitchFamily="2" charset="2"/>
              <a:buChar char="Ø"/>
            </a:pPr>
            <a:endParaRPr lang="lv-LV" sz="2400" dirty="0">
              <a:solidFill>
                <a:srgbClr val="001489"/>
              </a:solidFill>
            </a:endParaRP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5" name="TextBox 4">
            <a:extLst>
              <a:ext uri="{FF2B5EF4-FFF2-40B4-BE49-F238E27FC236}">
                <a16:creationId xmlns:a16="http://schemas.microsoft.com/office/drawing/2014/main" id="{59EEB108-4AB2-2A37-A635-142D1E27CEF5}"/>
              </a:ext>
            </a:extLst>
          </p:cNvPr>
          <p:cNvSpPr txBox="1"/>
          <p:nvPr/>
        </p:nvSpPr>
        <p:spPr>
          <a:xfrm>
            <a:off x="9067672" y="1610925"/>
            <a:ext cx="1883849" cy="461665"/>
          </a:xfrm>
          <a:prstGeom prst="rect">
            <a:avLst/>
          </a:prstGeom>
          <a:noFill/>
          <a:ln>
            <a:solidFill>
              <a:schemeClr val="accent6">
                <a:lumMod val="75000"/>
              </a:schemeClr>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lv-LV" sz="2400" b="1" i="0" u="none" strike="noStrike" kern="0" cap="none" spc="0" normalizeH="0" baseline="0" noProof="0" dirty="0">
                <a:ln>
                  <a:noFill/>
                </a:ln>
                <a:solidFill>
                  <a:srgbClr val="002060"/>
                </a:solidFill>
                <a:effectLst/>
                <a:uLnTx/>
                <a:uFillTx/>
              </a:rPr>
              <a:t>Kopsakarības</a:t>
            </a:r>
            <a:endParaRPr kumimoji="0" lang="lv-LV" sz="2400" b="1" i="0" u="none" strike="noStrike" kern="0" cap="none" spc="0" normalizeH="0" baseline="0" noProof="0" dirty="0">
              <a:ln>
                <a:noFill/>
              </a:ln>
              <a:solidFill>
                <a:srgbClr val="008000"/>
              </a:solidFill>
              <a:effectLst/>
              <a:uLnTx/>
              <a:uFillTx/>
            </a:endParaRPr>
          </a:p>
        </p:txBody>
      </p:sp>
    </p:spTree>
    <p:extLst>
      <p:ext uri="{BB962C8B-B14F-4D97-AF65-F5344CB8AC3E}">
        <p14:creationId xmlns:p14="http://schemas.microsoft.com/office/powerpoint/2010/main" val="15096807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410141"/>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lang="lv-LV" sz="3200" b="1" dirty="0">
                <a:solidFill>
                  <a:srgbClr val="E7E6E6">
                    <a:lumMod val="50000"/>
                  </a:srgbClr>
                </a:solidFill>
                <a:latin typeface="Calibri" panose="020F0502020204030204"/>
              </a:rPr>
              <a:t>Ieguldījumi e</a:t>
            </a:r>
            <a:r>
              <a:rPr kumimoji="0" lang="lv-LV" sz="3200" b="1" i="0" u="none" strike="noStrike" kern="1200" cap="none" spc="0" normalizeH="0" baseline="0" noProof="0" dirty="0" err="1">
                <a:ln>
                  <a:noFill/>
                </a:ln>
                <a:solidFill>
                  <a:srgbClr val="E7E6E6">
                    <a:lumMod val="50000"/>
                  </a:srgbClr>
                </a:solidFill>
                <a:effectLst/>
                <a:uLnTx/>
                <a:uFillTx/>
                <a:latin typeface="Calibri" panose="020F0502020204030204"/>
                <a:ea typeface="+mj-ea"/>
                <a:cs typeface="+mj-cs"/>
              </a:rPr>
              <a:t>nergoefektīvās</a:t>
            </a: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 </a:t>
            </a:r>
            <a:r>
              <a:rPr lang="lv-LV" sz="3200" b="1" dirty="0">
                <a:solidFill>
                  <a:srgbClr val="E7E6E6">
                    <a:lumMod val="50000"/>
                  </a:srgbClr>
                </a:solidFill>
                <a:latin typeface="Calibri" panose="020F0502020204030204"/>
              </a:rPr>
              <a:t>ē</a:t>
            </a: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kās </a:t>
            </a:r>
            <a:r>
              <a:rPr kumimoji="0" lang="lv-LV" sz="3200" b="1" i="0" u="none" strike="noStrike" kern="1200" cap="none" spc="0" normalizeH="0" baseline="0" noProof="0" dirty="0">
                <a:ln>
                  <a:noFill/>
                </a:ln>
                <a:solidFill>
                  <a:srgbClr val="008000"/>
                </a:solidFill>
                <a:effectLst/>
                <a:uLnTx/>
                <a:uFillTx/>
                <a:latin typeface="Calibri" panose="020F0502020204030204"/>
                <a:ea typeface="+mj-ea"/>
                <a:cs typeface="+mj-cs"/>
              </a:rPr>
              <a:t>21</a:t>
            </a:r>
            <a:endParaRPr lang="lv-LV" sz="3200" b="1" dirty="0">
              <a:solidFill>
                <a:srgbClr val="008000"/>
              </a:solidFill>
            </a:endParaRP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969235" y="2026424"/>
            <a:ext cx="9350422" cy="3751174"/>
          </a:xfrm>
        </p:spPr>
        <p:txBody>
          <a:bodyPr>
            <a:normAutofit/>
          </a:bodyPr>
          <a:lstStyle/>
          <a:p>
            <a:pPr algn="just">
              <a:buClr>
                <a:srgbClr val="C00000"/>
              </a:buClr>
              <a:buFont typeface="Wingdings" panose="05000000000000000000" pitchFamily="2" charset="2"/>
              <a:buChar char="Ø"/>
            </a:pPr>
            <a:r>
              <a:rPr lang="lv-LV" sz="2400" dirty="0">
                <a:solidFill>
                  <a:srgbClr val="001489"/>
                </a:solidFill>
              </a:rPr>
              <a:t> </a:t>
            </a:r>
            <a:r>
              <a:rPr lang="lv-LV" sz="2400" b="1" dirty="0">
                <a:solidFill>
                  <a:srgbClr val="008000"/>
                </a:solidFill>
              </a:rPr>
              <a:t>21. </a:t>
            </a:r>
            <a:r>
              <a:rPr lang="lv-LV" sz="2400" dirty="0">
                <a:solidFill>
                  <a:srgbClr val="001489"/>
                </a:solidFill>
              </a:rPr>
              <a:t>Īstenojot ieguldījumus energoefektīvās ēkās, atbalsta pretendents nodrošina pēc būvdarbu pabeigšanas enerģijas patēriņa samazinājumu par 20 % salīdzinājumā ar situāciju pirms projekta iesnieguma iesniegšanas konkrētajā enerģijas patērētāja grupā, kurā veikti energoefektivitātes palielināšanas ieguldījumi.</a:t>
            </a:r>
          </a:p>
          <a:p>
            <a:pPr algn="just">
              <a:buClr>
                <a:srgbClr val="C00000"/>
              </a:buClr>
              <a:buFont typeface="Wingdings" panose="05000000000000000000" pitchFamily="2" charset="2"/>
              <a:buChar char="Ø"/>
            </a:pPr>
            <a:endParaRPr lang="lv-LV" sz="2400" dirty="0">
              <a:solidFill>
                <a:srgbClr val="001489"/>
              </a:solidFill>
            </a:endParaRPr>
          </a:p>
          <a:p>
            <a:pPr marL="0" indent="0" algn="just">
              <a:buClr>
                <a:srgbClr val="C00000"/>
              </a:buClr>
              <a:buNone/>
            </a:pPr>
            <a:r>
              <a:rPr lang="lv-LV" sz="2400" dirty="0">
                <a:solidFill>
                  <a:srgbClr val="001489"/>
                </a:solidFill>
              </a:rPr>
              <a:t>Apliecina </a:t>
            </a:r>
            <a:r>
              <a:rPr lang="lv-LV" sz="2400" b="1" dirty="0">
                <a:solidFill>
                  <a:srgbClr val="008000"/>
                </a:solidFill>
              </a:rPr>
              <a:t>48.10./D.15 </a:t>
            </a:r>
            <a:r>
              <a:rPr lang="lv-LV" sz="2400" dirty="0">
                <a:solidFill>
                  <a:srgbClr val="001489"/>
                </a:solidFill>
              </a:rPr>
              <a:t>norādītais eksperta atzinums (eksperts zina, kāds no punktā norādītajiem dokumentiem jāiesniedz!).</a:t>
            </a:r>
          </a:p>
          <a:p>
            <a:pPr algn="just">
              <a:buClr>
                <a:srgbClr val="C00000"/>
              </a:buClr>
              <a:buFont typeface="Wingdings" panose="05000000000000000000" pitchFamily="2" charset="2"/>
              <a:buChar char="q"/>
            </a:pPr>
            <a:r>
              <a:rPr lang="lv-LV" sz="2400" dirty="0">
                <a:solidFill>
                  <a:srgbClr val="001489"/>
                </a:solidFill>
              </a:rPr>
              <a:t>Ja projekta gaitā notiek izmaiņas, tiek iesniegts jauns eksperta atzinums.</a:t>
            </a: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17499746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232954"/>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2900" b="1" i="0" u="none" strike="noStrike" kern="1200" cap="none" spc="0" normalizeH="0" baseline="0" noProof="0" dirty="0">
                <a:ln>
                  <a:noFill/>
                </a:ln>
                <a:solidFill>
                  <a:prstClr val="black">
                    <a:lumMod val="50000"/>
                    <a:lumOff val="50000"/>
                  </a:prstClr>
                </a:solidFill>
                <a:effectLst/>
                <a:uLnTx/>
                <a:uFillTx/>
                <a:latin typeface="Calibri"/>
                <a:ea typeface="+mj-ea"/>
                <a:cs typeface="+mj-cs"/>
              </a:rPr>
              <a:t>Sasniedzamie rādītāji. </a:t>
            </a:r>
            <a:br>
              <a:rPr kumimoji="0" lang="lv-LV" sz="2900" b="1" i="0" u="none" strike="noStrike" kern="1200" cap="none" spc="0" normalizeH="0" baseline="0" noProof="0" dirty="0">
                <a:ln>
                  <a:noFill/>
                </a:ln>
                <a:solidFill>
                  <a:prstClr val="black">
                    <a:lumMod val="50000"/>
                    <a:lumOff val="50000"/>
                  </a:prstClr>
                </a:solidFill>
                <a:effectLst/>
                <a:uLnTx/>
                <a:uFillTx/>
                <a:latin typeface="Calibri"/>
                <a:ea typeface="+mj-ea"/>
                <a:cs typeface="+mj-cs"/>
              </a:rPr>
            </a:br>
            <a:r>
              <a:rPr kumimoji="0" lang="lv-LV" sz="2900" b="1" i="0" u="none" strike="noStrike" kern="1200" cap="none" spc="0" normalizeH="0" baseline="0" noProof="0" dirty="0" err="1">
                <a:ln>
                  <a:noFill/>
                </a:ln>
                <a:solidFill>
                  <a:prstClr val="black">
                    <a:lumMod val="50000"/>
                    <a:lumOff val="50000"/>
                  </a:prstClr>
                </a:solidFill>
                <a:effectLst/>
                <a:uLnTx/>
                <a:uFillTx/>
                <a:latin typeface="Calibri"/>
                <a:ea typeface="+mj-ea"/>
                <a:cs typeface="+mj-cs"/>
              </a:rPr>
              <a:t>Atjaunīgās</a:t>
            </a:r>
            <a:r>
              <a:rPr kumimoji="0" lang="lv-LV" sz="2900" b="1" i="0" u="none" strike="noStrike" kern="1200" cap="none" spc="0" normalizeH="0" baseline="0" noProof="0" dirty="0">
                <a:ln>
                  <a:noFill/>
                </a:ln>
                <a:solidFill>
                  <a:prstClr val="black">
                    <a:lumMod val="50000"/>
                    <a:lumOff val="50000"/>
                  </a:prstClr>
                </a:solidFill>
                <a:effectLst/>
                <a:uLnTx/>
                <a:uFillTx/>
                <a:latin typeface="Calibri"/>
                <a:ea typeface="+mj-ea"/>
                <a:cs typeface="+mj-cs"/>
              </a:rPr>
              <a:t> elektroenerģijas ražošana</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1567541" y="1981162"/>
            <a:ext cx="10020135" cy="4351338"/>
          </a:xfrm>
        </p:spPr>
        <p:txBody>
          <a:bodyPr>
            <a:normAutofit/>
          </a:bodyPr>
          <a:lstStyle/>
          <a:p>
            <a:pPr marL="0" indent="0">
              <a:buClr>
                <a:srgbClr val="C00000"/>
              </a:buClr>
              <a:buNone/>
            </a:pPr>
            <a:r>
              <a:rPr lang="lv-LV" sz="2400" dirty="0">
                <a:solidFill>
                  <a:srgbClr val="001489"/>
                </a:solidFill>
              </a:rPr>
              <a:t>Atbalsta pretendenti </a:t>
            </a:r>
            <a:r>
              <a:rPr lang="lv-LV" sz="2400" b="1" dirty="0">
                <a:solidFill>
                  <a:srgbClr val="008000"/>
                </a:solidFill>
              </a:rPr>
              <a:t>16.3.4. </a:t>
            </a:r>
            <a:r>
              <a:rPr lang="lv-LV" sz="2400" dirty="0">
                <a:solidFill>
                  <a:srgbClr val="001489"/>
                </a:solidFill>
              </a:rPr>
              <a:t>un </a:t>
            </a:r>
            <a:r>
              <a:rPr lang="lv-LV" sz="2400" b="1" dirty="0">
                <a:solidFill>
                  <a:srgbClr val="008000"/>
                </a:solidFill>
              </a:rPr>
              <a:t>16.4.3. </a:t>
            </a:r>
          </a:p>
          <a:p>
            <a:pPr marL="0" indent="0">
              <a:buClr>
                <a:srgbClr val="C00000"/>
              </a:buClr>
              <a:buNone/>
            </a:pPr>
            <a:r>
              <a:rPr lang="lv-LV" sz="2400" dirty="0">
                <a:solidFill>
                  <a:srgbClr val="001489"/>
                </a:solidFill>
              </a:rPr>
              <a:t>Darbības (</a:t>
            </a:r>
            <a:r>
              <a:rPr lang="lv-LV" sz="2400" b="1" dirty="0">
                <a:solidFill>
                  <a:srgbClr val="008000"/>
                </a:solidFill>
              </a:rPr>
              <a:t>ZM un LAD skaidrojums</a:t>
            </a:r>
            <a:r>
              <a:rPr lang="lv-LV" sz="2400" dirty="0">
                <a:solidFill>
                  <a:srgbClr val="001489"/>
                </a:solidFill>
              </a:rPr>
              <a:t>): </a:t>
            </a:r>
          </a:p>
          <a:p>
            <a:pPr algn="just">
              <a:buClr>
                <a:srgbClr val="C00000"/>
              </a:buClr>
              <a:buFont typeface="Wingdings" panose="05000000000000000000" pitchFamily="2" charset="2"/>
              <a:buChar char="Ø"/>
            </a:pPr>
            <a:r>
              <a:rPr lang="lv-LV" sz="2400" dirty="0">
                <a:solidFill>
                  <a:srgbClr val="001489"/>
                </a:solidFill>
              </a:rPr>
              <a:t>saules, vēja,  ģeotermālo un citu </a:t>
            </a:r>
            <a:r>
              <a:rPr lang="lv-LV" sz="2400" dirty="0" err="1">
                <a:solidFill>
                  <a:srgbClr val="001489"/>
                </a:solidFill>
              </a:rPr>
              <a:t>atjaunīgās</a:t>
            </a:r>
            <a:r>
              <a:rPr lang="lv-LV" sz="2400" dirty="0">
                <a:solidFill>
                  <a:srgbClr val="001489"/>
                </a:solidFill>
              </a:rPr>
              <a:t> enerģijas veidu izmantojošo elektroenerģiju ražojošo tehnoloģiju iegāde un uzstādīšana;</a:t>
            </a:r>
          </a:p>
          <a:p>
            <a:pPr algn="just">
              <a:buClr>
                <a:srgbClr val="C00000"/>
              </a:buClr>
              <a:buFont typeface="Wingdings" panose="05000000000000000000" pitchFamily="2" charset="2"/>
              <a:buChar char="Ø"/>
            </a:pPr>
            <a:r>
              <a:rPr lang="lv-LV" sz="2400" dirty="0" err="1">
                <a:solidFill>
                  <a:srgbClr val="001489"/>
                </a:solidFill>
              </a:rPr>
              <a:t>atjaunīgos</a:t>
            </a:r>
            <a:r>
              <a:rPr lang="lv-LV" sz="2400" dirty="0">
                <a:solidFill>
                  <a:srgbClr val="001489"/>
                </a:solidFill>
              </a:rPr>
              <a:t> energoresursus izmantojošu siltumenerģijas ražošanas avotu iegāde un uzstādīšana, tai skaitā </a:t>
            </a:r>
            <a:r>
              <a:rPr lang="lv-LV" sz="2400" dirty="0" err="1">
                <a:solidFill>
                  <a:srgbClr val="001489"/>
                </a:solidFill>
              </a:rPr>
              <a:t>siltumsūkņu</a:t>
            </a:r>
            <a:r>
              <a:rPr lang="lv-LV" sz="2400" dirty="0">
                <a:solidFill>
                  <a:srgbClr val="001489"/>
                </a:solidFill>
              </a:rPr>
              <a:t> (gaiss, ūdens, zeme) un cietās biomasas tehnoloģiju ieviešana.</a:t>
            </a:r>
          </a:p>
          <a:p>
            <a:pPr>
              <a:buClr>
                <a:srgbClr val="C00000"/>
              </a:buClr>
              <a:buFont typeface="Wingdings" panose="05000000000000000000" pitchFamily="2" charset="2"/>
              <a:buChar char="Ø"/>
            </a:pPr>
            <a:endParaRPr lang="lv-LV" sz="2400" dirty="0">
              <a:solidFill>
                <a:srgbClr val="001489"/>
              </a:solidFill>
            </a:endParaRPr>
          </a:p>
          <a:p>
            <a:pPr marL="0" indent="0" algn="just">
              <a:buClr>
                <a:srgbClr val="C00000"/>
              </a:buClr>
              <a:buNone/>
            </a:pPr>
            <a:r>
              <a:rPr lang="lv-LV" sz="2400" dirty="0">
                <a:solidFill>
                  <a:srgbClr val="001489"/>
                </a:solidFill>
              </a:rPr>
              <a:t>Ja tā ir daļa no </a:t>
            </a:r>
            <a:r>
              <a:rPr lang="lv-LV" sz="2400" b="1" dirty="0">
                <a:solidFill>
                  <a:srgbClr val="008000"/>
                </a:solidFill>
              </a:rPr>
              <a:t>33.1. </a:t>
            </a:r>
            <a:r>
              <a:rPr lang="lv-LV" sz="2400" dirty="0">
                <a:solidFill>
                  <a:srgbClr val="001489"/>
                </a:solidFill>
              </a:rPr>
              <a:t>(PL) un </a:t>
            </a:r>
            <a:r>
              <a:rPr lang="lv-LV" sz="2400" b="1" dirty="0">
                <a:solidFill>
                  <a:srgbClr val="008000"/>
                </a:solidFill>
              </a:rPr>
              <a:t>33.2. </a:t>
            </a:r>
            <a:r>
              <a:rPr lang="lv-LV" sz="2400" dirty="0">
                <a:solidFill>
                  <a:srgbClr val="001489"/>
                </a:solidFill>
              </a:rPr>
              <a:t>(būvniecība) un atbilst </a:t>
            </a:r>
            <a:r>
              <a:rPr lang="lv-LV" sz="2400" b="1" dirty="0">
                <a:solidFill>
                  <a:srgbClr val="008000"/>
                </a:solidFill>
              </a:rPr>
              <a:t>33.4</a:t>
            </a:r>
            <a:r>
              <a:rPr lang="lv-LV" sz="2400" dirty="0">
                <a:solidFill>
                  <a:srgbClr val="001489"/>
                </a:solidFill>
              </a:rPr>
              <a:t> nosacījumiem (skatīties «Attiecināmās izmaksas»).</a:t>
            </a:r>
          </a:p>
          <a:p>
            <a:pPr>
              <a:buClr>
                <a:srgbClr val="C00000"/>
              </a:buClr>
              <a:buFont typeface="Wingdings" panose="05000000000000000000" pitchFamily="2" charset="2"/>
              <a:buChar char="Ø"/>
            </a:pPr>
            <a:endParaRPr lang="lv-LV" sz="2400" dirty="0">
              <a:solidFill>
                <a:srgbClr val="001489"/>
              </a:solidFill>
            </a:endParaRP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5" name="TextBox 4">
            <a:extLst>
              <a:ext uri="{FF2B5EF4-FFF2-40B4-BE49-F238E27FC236}">
                <a16:creationId xmlns:a16="http://schemas.microsoft.com/office/drawing/2014/main" id="{59EEB108-4AB2-2A37-A635-142D1E27CEF5}"/>
              </a:ext>
            </a:extLst>
          </p:cNvPr>
          <p:cNvSpPr txBox="1"/>
          <p:nvPr/>
        </p:nvSpPr>
        <p:spPr>
          <a:xfrm>
            <a:off x="9067672" y="5870835"/>
            <a:ext cx="1883849" cy="461665"/>
          </a:xfrm>
          <a:prstGeom prst="rect">
            <a:avLst/>
          </a:prstGeom>
          <a:noFill/>
          <a:ln>
            <a:solidFill>
              <a:schemeClr val="accent6">
                <a:lumMod val="75000"/>
              </a:schemeClr>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lv-LV" sz="2400" b="1" i="0" u="none" strike="noStrike" kern="0" cap="none" spc="0" normalizeH="0" baseline="0" noProof="0" dirty="0">
                <a:ln>
                  <a:noFill/>
                </a:ln>
                <a:solidFill>
                  <a:srgbClr val="002060"/>
                </a:solidFill>
                <a:effectLst/>
                <a:uLnTx/>
                <a:uFillTx/>
              </a:rPr>
              <a:t>Kopsakarības</a:t>
            </a:r>
            <a:endParaRPr kumimoji="0" lang="lv-LV" sz="2400" b="1" i="0" u="none" strike="noStrike" kern="0" cap="none" spc="0" normalizeH="0" baseline="0" noProof="0" dirty="0">
              <a:ln>
                <a:noFill/>
              </a:ln>
              <a:solidFill>
                <a:srgbClr val="008000"/>
              </a:solidFill>
              <a:effectLst/>
              <a:uLnTx/>
              <a:uFillTx/>
            </a:endParaRPr>
          </a:p>
        </p:txBody>
      </p:sp>
    </p:spTree>
    <p:extLst>
      <p:ext uri="{BB962C8B-B14F-4D97-AF65-F5344CB8AC3E}">
        <p14:creationId xmlns:p14="http://schemas.microsoft.com/office/powerpoint/2010/main" val="36380285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319020"/>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Saimnieciskās darbības rādītāji. Darbinieku dalība mācībās </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838200" y="2521868"/>
            <a:ext cx="10515600" cy="2609399"/>
          </a:xfrm>
        </p:spPr>
        <p:txBody>
          <a:bodyPr>
            <a:normAutofit/>
          </a:bodyPr>
          <a:lstStyle/>
          <a:p>
            <a:pPr marL="0" indent="0" algn="just">
              <a:buClr>
                <a:srgbClr val="C00000"/>
              </a:buClr>
              <a:buNone/>
            </a:pPr>
            <a:r>
              <a:rPr lang="lv-LV" sz="2400" b="1" dirty="0">
                <a:solidFill>
                  <a:srgbClr val="008000"/>
                </a:solidFill>
              </a:rPr>
              <a:t>16.5. </a:t>
            </a:r>
            <a:r>
              <a:rPr lang="lv-LV" sz="2400" dirty="0">
                <a:solidFill>
                  <a:srgbClr val="001489"/>
                </a:solidFill>
              </a:rPr>
              <a:t>Ja projekts saistīts ar darbinieku produktivitātes kāpināšanu, atbalsta pretendents vienojas ar darbiniekiem turpināt darba attiecības vismaz </a:t>
            </a:r>
          </a:p>
          <a:p>
            <a:pPr algn="just">
              <a:buClr>
                <a:srgbClr val="C00000"/>
              </a:buClr>
              <a:buFont typeface="Wingdings" panose="05000000000000000000" pitchFamily="2" charset="2"/>
              <a:buChar char="Ø"/>
            </a:pPr>
            <a:r>
              <a:rPr lang="lv-LV" sz="2400" dirty="0">
                <a:solidFill>
                  <a:srgbClr val="001489"/>
                </a:solidFill>
              </a:rPr>
              <a:t>18 mēnešus pēc projekta īstenošanas, </a:t>
            </a:r>
          </a:p>
          <a:p>
            <a:pPr algn="just">
              <a:buClr>
                <a:srgbClr val="C00000"/>
              </a:buClr>
              <a:buFont typeface="Wingdings" panose="05000000000000000000" pitchFamily="2" charset="2"/>
              <a:buChar char="Ø"/>
            </a:pPr>
            <a:r>
              <a:rPr lang="lv-LV" sz="2400" dirty="0">
                <a:solidFill>
                  <a:srgbClr val="001489"/>
                </a:solidFill>
              </a:rPr>
              <a:t>un par darbiniekiem tiek maksātas valsts sociālās apdrošināšanas obligātās iemaksas.</a:t>
            </a:r>
          </a:p>
          <a:p>
            <a:pPr>
              <a:buClr>
                <a:srgbClr val="C00000"/>
              </a:buClr>
              <a:buFont typeface="Wingdings" panose="05000000000000000000" pitchFamily="2" charset="2"/>
              <a:buChar char="Ø"/>
            </a:pPr>
            <a:endParaRPr lang="lv-LV" sz="2400" dirty="0">
              <a:solidFill>
                <a:srgbClr val="001489"/>
              </a:solidFill>
            </a:endParaRP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12219829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232EE-DD5F-1E6B-7864-0E894A6E2A13}"/>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4678CC72-108C-BF0B-68FB-6F8F9903E3E9}"/>
              </a:ext>
            </a:extLst>
          </p:cNvPr>
          <p:cNvSpPr>
            <a:spLocks noGrp="1"/>
          </p:cNvSpPr>
          <p:nvPr>
            <p:ph type="title"/>
          </p:nvPr>
        </p:nvSpPr>
        <p:spPr>
          <a:xfrm>
            <a:off x="838200" y="319020"/>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lang="lv-LV" sz="3200" b="1" dirty="0">
                <a:solidFill>
                  <a:schemeClr val="tx1">
                    <a:lumMod val="50000"/>
                    <a:lumOff val="50000"/>
                  </a:schemeClr>
                </a:solidFill>
                <a:latin typeface="+mn-lt"/>
              </a:rPr>
              <a:t>Projektu īstenošanas nosacījumi </a:t>
            </a:r>
            <a:r>
              <a:rPr lang="lv-LV" sz="3200" b="1" dirty="0">
                <a:solidFill>
                  <a:srgbClr val="33CC33"/>
                </a:solidFill>
                <a:latin typeface="+mn-lt"/>
              </a:rPr>
              <a:t>MKN 113</a:t>
            </a:r>
            <a:endParaRPr lang="lv-LV" sz="3200" b="1" dirty="0">
              <a:solidFill>
                <a:schemeClr val="bg2">
                  <a:lumMod val="50000"/>
                </a:schemeClr>
              </a:solidFill>
              <a:latin typeface="+mn-lt"/>
            </a:endParaRPr>
          </a:p>
        </p:txBody>
      </p:sp>
      <p:sp>
        <p:nvSpPr>
          <p:cNvPr id="9" name="Satura vietturis 8">
            <a:extLst>
              <a:ext uri="{FF2B5EF4-FFF2-40B4-BE49-F238E27FC236}">
                <a16:creationId xmlns:a16="http://schemas.microsoft.com/office/drawing/2014/main" id="{C4E7227E-9478-E79B-3F95-905E3F411A6B}"/>
              </a:ext>
            </a:extLst>
          </p:cNvPr>
          <p:cNvSpPr>
            <a:spLocks noGrp="1"/>
          </p:cNvSpPr>
          <p:nvPr>
            <p:ph idx="1"/>
          </p:nvPr>
        </p:nvSpPr>
        <p:spPr>
          <a:xfrm>
            <a:off x="1393794" y="2038837"/>
            <a:ext cx="9960006" cy="3159841"/>
          </a:xfrm>
        </p:spPr>
        <p:txBody>
          <a:bodyPr>
            <a:normAutofit fontScale="92500" lnSpcReduction="20000"/>
          </a:bodyPr>
          <a:lstStyle/>
          <a:p>
            <a:pPr marL="0" marR="0" lvl="0" indent="0" algn="just" defTabSz="914400" rtl="0" eaLnBrk="1" fontAlgn="auto" latinLnBrk="0" hangingPunct="1">
              <a:lnSpc>
                <a:spcPct val="100000"/>
              </a:lnSpc>
              <a:spcBef>
                <a:spcPct val="20000"/>
              </a:spcBef>
              <a:spcAft>
                <a:spcPts val="0"/>
              </a:spcAft>
              <a:buClr>
                <a:srgbClr val="C00000"/>
              </a:buClr>
              <a:buSzTx/>
              <a:buFont typeface="Arial" pitchFamily="34" charset="0"/>
              <a:buNone/>
              <a:tabLst/>
              <a:defRPr/>
            </a:pPr>
            <a:r>
              <a:rPr kumimoji="0" lang="lv-LV" sz="2600" b="1" i="0" u="none" strike="noStrike" kern="1200" cap="none" spc="0" normalizeH="0" baseline="0" noProof="0" dirty="0">
                <a:ln>
                  <a:noFill/>
                </a:ln>
                <a:solidFill>
                  <a:srgbClr val="33CC33"/>
                </a:solidFill>
                <a:effectLst/>
                <a:uLnTx/>
                <a:uFillTx/>
                <a:latin typeface="Calibri"/>
                <a:ea typeface="+mn-ea"/>
                <a:cs typeface="+mn-cs"/>
              </a:rPr>
              <a:t>28. </a:t>
            </a:r>
            <a:r>
              <a:rPr kumimoji="0" lang="lv-LV" sz="2600" b="0" i="0" u="none" strike="noStrike" kern="1200" cap="none" spc="0" normalizeH="0" baseline="0" noProof="0" dirty="0">
                <a:ln>
                  <a:noFill/>
                </a:ln>
                <a:solidFill>
                  <a:srgbClr val="002060"/>
                </a:solidFill>
                <a:effectLst/>
                <a:uLnTx/>
                <a:uFillTx/>
                <a:latin typeface="Calibri"/>
                <a:ea typeface="+mn-ea"/>
                <a:cs typeface="+mn-cs"/>
              </a:rPr>
              <a:t>Atbalsta saņēmējs projekta īstenošanas gaitā nekavējoties informē LAD:</a:t>
            </a:r>
          </a:p>
          <a:p>
            <a:pPr marL="0" marR="0" lvl="0" indent="0" algn="just" defTabSz="914400" rtl="0" eaLnBrk="1" fontAlgn="auto" latinLnBrk="0" hangingPunct="1">
              <a:lnSpc>
                <a:spcPct val="100000"/>
              </a:lnSpc>
              <a:spcBef>
                <a:spcPct val="20000"/>
              </a:spcBef>
              <a:spcAft>
                <a:spcPts val="0"/>
              </a:spcAft>
              <a:buClr>
                <a:srgbClr val="C00000"/>
              </a:buClr>
              <a:buSzTx/>
              <a:buFont typeface="Arial" pitchFamily="34" charset="0"/>
              <a:buNone/>
              <a:tabLst/>
              <a:defRPr/>
            </a:pPr>
            <a:endParaRPr kumimoji="0" lang="lv-LV" sz="2600" b="0" i="0" u="none" strike="noStrike" kern="1200" cap="none" spc="0" normalizeH="0" baseline="0" noProof="0" dirty="0">
              <a:ln>
                <a:noFill/>
              </a:ln>
              <a:solidFill>
                <a:srgbClr val="002060"/>
              </a:solidFill>
              <a:effectLst/>
              <a:uLnTx/>
              <a:uFillTx/>
              <a:latin typeface="Calibri"/>
              <a:ea typeface="+mn-ea"/>
              <a:cs typeface="+mn-cs"/>
            </a:endParaRPr>
          </a:p>
          <a:p>
            <a:pPr marL="0" marR="0" lvl="0" indent="0" algn="just" defTabSz="914400" rtl="0" eaLnBrk="1" fontAlgn="auto" latinLnBrk="0" hangingPunct="1">
              <a:lnSpc>
                <a:spcPct val="100000"/>
              </a:lnSpc>
              <a:spcBef>
                <a:spcPct val="20000"/>
              </a:spcBef>
              <a:spcAft>
                <a:spcPts val="0"/>
              </a:spcAft>
              <a:buClr>
                <a:srgbClr val="C00000"/>
              </a:buClr>
              <a:buSzTx/>
              <a:buFont typeface="Arial" pitchFamily="34" charset="0"/>
              <a:buNone/>
              <a:tabLst/>
              <a:defRPr/>
            </a:pPr>
            <a:r>
              <a:rPr kumimoji="0" lang="lv-LV" sz="2600" b="0" i="0" u="none" strike="noStrike" kern="1200" cap="none" spc="0" normalizeH="0" baseline="0" noProof="0" dirty="0">
                <a:ln>
                  <a:noFill/>
                </a:ln>
                <a:solidFill>
                  <a:srgbClr val="33CC33"/>
                </a:solidFill>
                <a:effectLst/>
                <a:uLnTx/>
                <a:uFillTx/>
                <a:latin typeface="Calibri"/>
                <a:ea typeface="+mn-ea"/>
                <a:cs typeface="+mn-cs"/>
              </a:rPr>
              <a:t>28.1. </a:t>
            </a:r>
            <a:r>
              <a:rPr kumimoji="0" lang="lv-LV" sz="2600" b="0" i="0" u="none" strike="noStrike" kern="1200" cap="none" spc="0" normalizeH="0" baseline="0" noProof="0" dirty="0">
                <a:ln>
                  <a:noFill/>
                </a:ln>
                <a:solidFill>
                  <a:srgbClr val="002060"/>
                </a:solidFill>
                <a:effectLst/>
                <a:uLnTx/>
                <a:uFillTx/>
                <a:latin typeface="Calibri"/>
                <a:ea typeface="+mn-ea"/>
                <a:cs typeface="+mn-cs"/>
              </a:rPr>
              <a:t>par nepieciešamību īstenot darbības, kas nav paredzētas projekta iesniegumā, bet ir saistītas ar projekta īstenošanu, kā arī par apstākļiem, kuru dēļ projektu nav iespējams īstenot. </a:t>
            </a:r>
          </a:p>
          <a:p>
            <a:pPr marL="0" marR="0" lvl="0" indent="0" algn="just" defTabSz="914400" rtl="0" eaLnBrk="1" fontAlgn="auto" latinLnBrk="0" hangingPunct="1">
              <a:lnSpc>
                <a:spcPct val="100000"/>
              </a:lnSpc>
              <a:spcBef>
                <a:spcPct val="20000"/>
              </a:spcBef>
              <a:spcAft>
                <a:spcPts val="0"/>
              </a:spcAft>
              <a:buClr>
                <a:srgbClr val="C00000"/>
              </a:buClr>
              <a:buSzTx/>
              <a:buFont typeface="Arial" pitchFamily="34" charset="0"/>
              <a:buNone/>
              <a:tabLst/>
              <a:defRPr/>
            </a:pPr>
            <a:r>
              <a:rPr kumimoji="0" lang="lv-LV" sz="2600" b="0" i="0" u="none" strike="noStrike" kern="1200" cap="none" spc="0" normalizeH="0" baseline="0" noProof="0" dirty="0">
                <a:ln>
                  <a:noFill/>
                </a:ln>
                <a:solidFill>
                  <a:srgbClr val="002060"/>
                </a:solidFill>
                <a:effectLst/>
                <a:uLnTx/>
                <a:uFillTx/>
                <a:latin typeface="Calibri"/>
                <a:ea typeface="+mn-ea"/>
                <a:cs typeface="+mn-cs"/>
              </a:rPr>
              <a:t>Projektā neparedzētās darbības var uzsākt tikai pēc LAD saskaņojuma;</a:t>
            </a:r>
          </a:p>
          <a:p>
            <a:pPr marL="0" marR="0" lvl="0" indent="0" algn="just" defTabSz="914400" rtl="0" eaLnBrk="1" fontAlgn="auto" latinLnBrk="0" hangingPunct="1">
              <a:lnSpc>
                <a:spcPct val="100000"/>
              </a:lnSpc>
              <a:spcBef>
                <a:spcPct val="20000"/>
              </a:spcBef>
              <a:spcAft>
                <a:spcPts val="0"/>
              </a:spcAft>
              <a:buClr>
                <a:srgbClr val="C00000"/>
              </a:buClr>
              <a:buSzTx/>
              <a:buFont typeface="Arial" pitchFamily="34" charset="0"/>
              <a:buNone/>
              <a:tabLst/>
              <a:defRPr/>
            </a:pPr>
            <a:endParaRPr kumimoji="0" lang="lv-LV" sz="2600" b="0" i="0" u="none" strike="noStrike" kern="1200" cap="none" spc="0" normalizeH="0" baseline="0" noProof="0" dirty="0">
              <a:ln>
                <a:noFill/>
              </a:ln>
              <a:solidFill>
                <a:srgbClr val="002060"/>
              </a:solidFill>
              <a:effectLst/>
              <a:uLnTx/>
              <a:uFillTx/>
              <a:latin typeface="Calibri"/>
              <a:ea typeface="+mn-ea"/>
              <a:cs typeface="+mn-cs"/>
            </a:endParaRPr>
          </a:p>
          <a:p>
            <a:pPr marL="0" marR="0" lvl="0" indent="0" algn="just" defTabSz="914400" rtl="0" eaLnBrk="1" fontAlgn="auto" latinLnBrk="0" hangingPunct="1">
              <a:lnSpc>
                <a:spcPct val="100000"/>
              </a:lnSpc>
              <a:spcBef>
                <a:spcPct val="20000"/>
              </a:spcBef>
              <a:spcAft>
                <a:spcPts val="0"/>
              </a:spcAft>
              <a:buClr>
                <a:srgbClr val="C00000"/>
              </a:buClr>
              <a:buSzTx/>
              <a:buFont typeface="Arial" pitchFamily="34" charset="0"/>
              <a:buNone/>
              <a:tabLst/>
              <a:defRPr/>
            </a:pPr>
            <a:r>
              <a:rPr kumimoji="0" lang="lv-LV" sz="2600" b="0" i="0" u="none" strike="noStrike" kern="1200" cap="none" spc="0" normalizeH="0" baseline="0" noProof="0" dirty="0">
                <a:ln>
                  <a:noFill/>
                </a:ln>
                <a:solidFill>
                  <a:srgbClr val="33CC33"/>
                </a:solidFill>
                <a:effectLst/>
                <a:uLnTx/>
                <a:uFillTx/>
                <a:latin typeface="Calibri"/>
                <a:ea typeface="+mn-ea"/>
                <a:cs typeface="+mn-cs"/>
              </a:rPr>
              <a:t>28.2. </a:t>
            </a:r>
            <a:r>
              <a:rPr kumimoji="0" lang="lv-LV" sz="2600" b="0" i="0" u="none" strike="noStrike" kern="1200" cap="none" spc="0" normalizeH="0" baseline="0" noProof="0" dirty="0">
                <a:ln>
                  <a:noFill/>
                </a:ln>
                <a:solidFill>
                  <a:srgbClr val="002060"/>
                </a:solidFill>
                <a:effectLst/>
                <a:uLnTx/>
                <a:uFillTx/>
                <a:latin typeface="Calibri"/>
                <a:ea typeface="+mn-ea"/>
                <a:cs typeface="+mn-cs"/>
              </a:rPr>
              <a:t>ja ir mainījusies atbalsta saņēmēja atbilstība atbalsta saņemšanas nosacījumiem. </a:t>
            </a:r>
          </a:p>
          <a:p>
            <a:pPr>
              <a:buClr>
                <a:srgbClr val="C00000"/>
              </a:buClr>
              <a:buFont typeface="Wingdings" panose="05000000000000000000" pitchFamily="2" charset="2"/>
              <a:buChar char="Ø"/>
            </a:pPr>
            <a:endParaRPr lang="lv-LV" sz="2400" dirty="0">
              <a:solidFill>
                <a:srgbClr val="001489"/>
              </a:solidFill>
            </a:endParaRPr>
          </a:p>
        </p:txBody>
      </p:sp>
      <p:sp>
        <p:nvSpPr>
          <p:cNvPr id="8" name="TextBox 7">
            <a:extLst>
              <a:ext uri="{FF2B5EF4-FFF2-40B4-BE49-F238E27FC236}">
                <a16:creationId xmlns:a16="http://schemas.microsoft.com/office/drawing/2014/main" id="{8C8C293D-6B13-A1C4-1347-C456D88AA43F}"/>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25834406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0"/>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ATTIECINĀMĀS IZMAKSAS. </a:t>
            </a:r>
            <a:r>
              <a:rPr kumimoji="0" lang="lv-LV" sz="3200" b="1" i="0" u="none" strike="noStrike" kern="1200" cap="none" spc="0" normalizeH="0" baseline="0" noProof="0" dirty="0">
                <a:ln>
                  <a:noFill/>
                </a:ln>
                <a:solidFill>
                  <a:srgbClr val="008000"/>
                </a:solidFill>
                <a:effectLst/>
                <a:uLnTx/>
                <a:uFillTx/>
                <a:latin typeface="Calibri" panose="020F0502020204030204"/>
                <a:ea typeface="+mj-ea"/>
                <a:cs typeface="+mj-cs"/>
              </a:rPr>
              <a:t>B.8., B.10</a:t>
            </a:r>
            <a:endParaRPr lang="lv-LV" sz="3200" b="1" dirty="0">
              <a:solidFill>
                <a:srgbClr val="008000"/>
              </a:solidFill>
            </a:endParaRP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1196451" y="1325563"/>
            <a:ext cx="8189419" cy="5057482"/>
          </a:xfrm>
        </p:spPr>
        <p:txBody>
          <a:bodyPr>
            <a:noAutofit/>
          </a:bodyPr>
          <a:lstStyle/>
          <a:p>
            <a:pPr marL="0" indent="0">
              <a:buClr>
                <a:srgbClr val="C00000"/>
              </a:buClr>
              <a:buNone/>
            </a:pPr>
            <a:r>
              <a:rPr lang="lv-LV" sz="2400" dirty="0">
                <a:solidFill>
                  <a:srgbClr val="001489"/>
                </a:solidFill>
              </a:rPr>
              <a:t>Attiecināmās izmaksas.</a:t>
            </a:r>
          </a:p>
          <a:p>
            <a:pPr marL="0" indent="0">
              <a:buClr>
                <a:srgbClr val="C00000"/>
              </a:buClr>
              <a:buNone/>
            </a:pPr>
            <a:r>
              <a:rPr lang="lv-LV" sz="2400" dirty="0">
                <a:solidFill>
                  <a:srgbClr val="C00000"/>
                </a:solidFill>
              </a:rPr>
              <a:t>1. </a:t>
            </a:r>
            <a:r>
              <a:rPr lang="lv-LV" sz="2400" dirty="0">
                <a:solidFill>
                  <a:srgbClr val="001489"/>
                </a:solidFill>
              </a:rPr>
              <a:t>Jaunu pamatlīdzekļu un programmnodrošinājumu iegāde un uzstādīšana.</a:t>
            </a:r>
          </a:p>
          <a:p>
            <a:pPr marL="0" indent="0">
              <a:buClr>
                <a:srgbClr val="C00000"/>
              </a:buClr>
              <a:buNone/>
            </a:pPr>
            <a:r>
              <a:rPr lang="lv-LV" sz="2400" dirty="0">
                <a:solidFill>
                  <a:srgbClr val="C00000"/>
                </a:solidFill>
              </a:rPr>
              <a:t>2. </a:t>
            </a:r>
            <a:r>
              <a:rPr lang="lv-LV" sz="2400" dirty="0">
                <a:solidFill>
                  <a:srgbClr val="001489"/>
                </a:solidFill>
              </a:rPr>
              <a:t>Būvdarbi (paskaidrojuma raksts).</a:t>
            </a:r>
          </a:p>
          <a:p>
            <a:pPr marL="0" indent="0">
              <a:buClr>
                <a:srgbClr val="C00000"/>
              </a:buClr>
              <a:buNone/>
            </a:pPr>
            <a:r>
              <a:rPr lang="lv-LV" sz="2400" dirty="0">
                <a:solidFill>
                  <a:srgbClr val="C00000"/>
                </a:solidFill>
              </a:rPr>
              <a:t>3. </a:t>
            </a:r>
            <a:r>
              <a:rPr lang="lv-LV" sz="2400" dirty="0">
                <a:solidFill>
                  <a:srgbClr val="001489"/>
                </a:solidFill>
              </a:rPr>
              <a:t>Būvdarbi (būvprojekts).</a:t>
            </a:r>
          </a:p>
          <a:p>
            <a:pPr marL="0" indent="0">
              <a:buClr>
                <a:srgbClr val="C00000"/>
              </a:buClr>
              <a:buNone/>
            </a:pPr>
            <a:r>
              <a:rPr lang="lv-LV" sz="2400" dirty="0">
                <a:solidFill>
                  <a:srgbClr val="C00000"/>
                </a:solidFill>
              </a:rPr>
              <a:t>4. </a:t>
            </a:r>
            <a:r>
              <a:rPr lang="lv-LV" sz="2400" dirty="0">
                <a:solidFill>
                  <a:srgbClr val="001489"/>
                </a:solidFill>
              </a:rPr>
              <a:t>Darbinieku produktivitātes kāpināšanas izmaksas.</a:t>
            </a:r>
          </a:p>
          <a:p>
            <a:pPr marL="0" indent="0">
              <a:buClr>
                <a:srgbClr val="C00000"/>
              </a:buClr>
              <a:buNone/>
            </a:pPr>
            <a:r>
              <a:rPr lang="lv-LV" sz="2400" dirty="0">
                <a:solidFill>
                  <a:srgbClr val="C00000"/>
                </a:solidFill>
              </a:rPr>
              <a:t>5. </a:t>
            </a:r>
            <a:r>
              <a:rPr lang="lv-LV" sz="2400" dirty="0">
                <a:solidFill>
                  <a:srgbClr val="001489"/>
                </a:solidFill>
              </a:rPr>
              <a:t>Sabiedrisko attiecību izmaksas.</a:t>
            </a:r>
          </a:p>
          <a:p>
            <a:pPr marL="0" indent="0">
              <a:buClr>
                <a:srgbClr val="C00000"/>
              </a:buClr>
              <a:buNone/>
            </a:pPr>
            <a:r>
              <a:rPr lang="lv-LV" sz="2400" dirty="0">
                <a:solidFill>
                  <a:srgbClr val="C00000"/>
                </a:solidFill>
              </a:rPr>
              <a:t>6. </a:t>
            </a:r>
            <a:r>
              <a:rPr lang="lv-LV" sz="2400" dirty="0">
                <a:solidFill>
                  <a:srgbClr val="001489"/>
                </a:solidFill>
              </a:rPr>
              <a:t>Patentu, licenču, autortiesību un preču zīmju saņemšanas vai izmantošanas izmaksas.</a:t>
            </a:r>
          </a:p>
          <a:p>
            <a:pPr marL="0" indent="0">
              <a:buClr>
                <a:srgbClr val="C00000"/>
              </a:buClr>
              <a:buNone/>
            </a:pPr>
            <a:r>
              <a:rPr lang="lv-LV" sz="2400" dirty="0">
                <a:solidFill>
                  <a:srgbClr val="C00000"/>
                </a:solidFill>
              </a:rPr>
              <a:t>7. </a:t>
            </a:r>
            <a:r>
              <a:rPr lang="lv-LV" sz="2400" dirty="0">
                <a:solidFill>
                  <a:srgbClr val="001489"/>
                </a:solidFill>
              </a:rPr>
              <a:t>Projekta iesnieguma sagatavošanas izmaksas. </a:t>
            </a:r>
          </a:p>
          <a:p>
            <a:pPr marL="0" indent="0">
              <a:buClr>
                <a:srgbClr val="C00000"/>
              </a:buClr>
              <a:buNone/>
            </a:pPr>
            <a:r>
              <a:rPr lang="lv-LV" sz="2400" dirty="0">
                <a:solidFill>
                  <a:srgbClr val="C00000"/>
                </a:solidFill>
              </a:rPr>
              <a:t>8. </a:t>
            </a:r>
            <a:r>
              <a:rPr lang="lv-LV" sz="2400" dirty="0">
                <a:solidFill>
                  <a:srgbClr val="001489"/>
                </a:solidFill>
              </a:rPr>
              <a:t>Vispārējās izmaksas.</a:t>
            </a: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5" name="TextBox 4">
            <a:extLst>
              <a:ext uri="{FF2B5EF4-FFF2-40B4-BE49-F238E27FC236}">
                <a16:creationId xmlns:a16="http://schemas.microsoft.com/office/drawing/2014/main" id="{59EEB108-4AB2-2A37-A635-142D1E27CEF5}"/>
              </a:ext>
            </a:extLst>
          </p:cNvPr>
          <p:cNvSpPr txBox="1"/>
          <p:nvPr/>
        </p:nvSpPr>
        <p:spPr>
          <a:xfrm>
            <a:off x="9744121" y="1437949"/>
            <a:ext cx="1922753" cy="4524315"/>
          </a:xfrm>
          <a:prstGeom prst="rect">
            <a:avLst/>
          </a:prstGeom>
          <a:noFill/>
          <a:ln>
            <a:solidFill>
              <a:srgbClr val="C00000"/>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lv-LV" sz="2400" i="0" u="none" strike="noStrike" kern="0" cap="none" spc="0" normalizeH="0" baseline="0" noProof="0" dirty="0">
                <a:ln>
                  <a:noFill/>
                </a:ln>
                <a:solidFill>
                  <a:srgbClr val="001489"/>
                </a:solidFill>
                <a:effectLst/>
                <a:uLnTx/>
                <a:uFillTx/>
              </a:rPr>
              <a:t>Iesniedzot projektu, izmaksas ir izvērtētas, izpētītas un saprastas</a:t>
            </a:r>
            <a:r>
              <a:rPr lang="lv-LV" sz="2400" kern="0" dirty="0">
                <a:solidFill>
                  <a:srgbClr val="001489"/>
                </a:solidFill>
              </a:rPr>
              <a:t>.</a:t>
            </a:r>
            <a:r>
              <a:rPr kumimoji="0" lang="lv-LV" sz="2400" i="0" u="none" strike="noStrike" kern="0" cap="none" spc="0" normalizeH="0" baseline="0" noProof="0" dirty="0">
                <a:ln>
                  <a:noFill/>
                </a:ln>
                <a:solidFill>
                  <a:srgbClr val="001489"/>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r>
              <a:rPr lang="lv-LV" sz="2400" kern="0" dirty="0">
                <a:solidFill>
                  <a:srgbClr val="001489"/>
                </a:solidFill>
              </a:rPr>
              <a:t>Tās ir atbilstošas </a:t>
            </a:r>
            <a:r>
              <a:rPr lang="lv-LV" sz="2400" kern="0" dirty="0">
                <a:solidFill>
                  <a:srgbClr val="008000"/>
                </a:solidFill>
              </a:rPr>
              <a:t>p</a:t>
            </a:r>
            <a:r>
              <a:rPr kumimoji="0" lang="lv-LV" sz="2400" i="0" u="none" strike="noStrike" kern="0" cap="none" spc="0" normalizeH="0" baseline="0" noProof="0" dirty="0" err="1">
                <a:ln>
                  <a:noFill/>
                </a:ln>
                <a:solidFill>
                  <a:srgbClr val="008000"/>
                </a:solidFill>
                <a:effectLst/>
                <a:uLnTx/>
                <a:uFillTx/>
              </a:rPr>
              <a:t>rojekta</a:t>
            </a:r>
            <a:r>
              <a:rPr kumimoji="0" lang="lv-LV" sz="2400" i="0" u="none" strike="noStrike" kern="0" cap="none" spc="0" normalizeH="0" baseline="0" noProof="0" dirty="0">
                <a:ln>
                  <a:noFill/>
                </a:ln>
                <a:solidFill>
                  <a:srgbClr val="008000"/>
                </a:solidFill>
                <a:effectLst/>
                <a:uLnTx/>
                <a:uFillTx/>
              </a:rPr>
              <a:t> iesnieguma </a:t>
            </a:r>
            <a:r>
              <a:rPr kumimoji="0" lang="lv-LV" sz="2400" b="1" i="0" u="none" strike="noStrike" kern="0" cap="none" spc="0" normalizeH="0" baseline="0" noProof="0" dirty="0">
                <a:ln>
                  <a:noFill/>
                </a:ln>
                <a:solidFill>
                  <a:srgbClr val="008000"/>
                </a:solidFill>
                <a:effectLst/>
                <a:uLnTx/>
                <a:uFillTx/>
              </a:rPr>
              <a:t>B.8. </a:t>
            </a:r>
            <a:r>
              <a:rPr kumimoji="0" lang="lv-LV" sz="2400" i="0" u="none" strike="noStrike" kern="0" cap="none" spc="0" normalizeH="0" baseline="0" noProof="0" dirty="0">
                <a:ln>
                  <a:noFill/>
                </a:ln>
                <a:solidFill>
                  <a:srgbClr val="001489"/>
                </a:solidFill>
                <a:effectLst/>
                <a:uLnTx/>
                <a:uFillTx/>
              </a:rPr>
              <a:t>tabulas informācijai.</a:t>
            </a:r>
          </a:p>
        </p:txBody>
      </p:sp>
    </p:spTree>
    <p:extLst>
      <p:ext uri="{BB962C8B-B14F-4D97-AF65-F5344CB8AC3E}">
        <p14:creationId xmlns:p14="http://schemas.microsoft.com/office/powerpoint/2010/main" val="9014628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0"/>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ATTIECINĀMĀS IZMAKSAS. </a:t>
            </a:r>
            <a:r>
              <a:rPr kumimoji="0" lang="lv-LV" sz="3200" b="1" i="0" u="none" strike="noStrike" kern="1200" cap="none" spc="0" normalizeH="0" baseline="0" noProof="0" dirty="0">
                <a:ln>
                  <a:noFill/>
                </a:ln>
                <a:solidFill>
                  <a:schemeClr val="tx1">
                    <a:lumMod val="50000"/>
                    <a:lumOff val="50000"/>
                  </a:schemeClr>
                </a:solidFill>
                <a:effectLst/>
                <a:uLnTx/>
                <a:uFillTx/>
                <a:latin typeface="Calibri" panose="020F0502020204030204"/>
                <a:ea typeface="+mj-ea"/>
                <a:cs typeface="+mj-cs"/>
              </a:rPr>
              <a:t>Jauni pamatlīdzekļi</a:t>
            </a:r>
            <a:endParaRPr lang="lv-LV" sz="3200" b="1" dirty="0">
              <a:solidFill>
                <a:schemeClr val="tx1">
                  <a:lumMod val="50000"/>
                  <a:lumOff val="50000"/>
                </a:schemeClr>
              </a:solidFill>
            </a:endParaRP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1196451" y="1689548"/>
            <a:ext cx="9025236" cy="2526387"/>
          </a:xfrm>
        </p:spPr>
        <p:txBody>
          <a:bodyPr>
            <a:normAutofit lnSpcReduction="10000"/>
          </a:bodyPr>
          <a:lstStyle/>
          <a:p>
            <a:pPr marL="0" indent="0">
              <a:buClr>
                <a:srgbClr val="C00000"/>
              </a:buClr>
              <a:buNone/>
            </a:pPr>
            <a:r>
              <a:rPr lang="lv-LV" sz="2400" b="1" dirty="0">
                <a:solidFill>
                  <a:srgbClr val="008000"/>
                </a:solidFill>
              </a:rPr>
              <a:t>33.1. </a:t>
            </a:r>
            <a:r>
              <a:rPr lang="lv-LV" sz="2400" b="1" dirty="0">
                <a:solidFill>
                  <a:srgbClr val="001489"/>
                </a:solidFill>
              </a:rPr>
              <a:t>Jaunu pamatlīdzekļu </a:t>
            </a:r>
            <a:r>
              <a:rPr lang="lv-LV" sz="2400" dirty="0">
                <a:solidFill>
                  <a:srgbClr val="001489"/>
                </a:solidFill>
              </a:rPr>
              <a:t>un programmnodrošinājuma </a:t>
            </a:r>
            <a:r>
              <a:rPr lang="lv-LV" sz="2400" b="1" dirty="0">
                <a:solidFill>
                  <a:srgbClr val="001489"/>
                </a:solidFill>
              </a:rPr>
              <a:t>iegādes un uzstādīšanas </a:t>
            </a:r>
            <a:r>
              <a:rPr lang="lv-LV" sz="2400" dirty="0">
                <a:solidFill>
                  <a:srgbClr val="001489"/>
                </a:solidFill>
              </a:rPr>
              <a:t>izmaksas, tostarp:</a:t>
            </a:r>
          </a:p>
          <a:p>
            <a:pPr>
              <a:buClr>
                <a:srgbClr val="C00000"/>
              </a:buClr>
              <a:buFont typeface="Wingdings" panose="05000000000000000000" pitchFamily="2" charset="2"/>
              <a:buChar char="Ø"/>
            </a:pPr>
            <a:r>
              <a:rPr lang="lv-LV" sz="2400" b="1" dirty="0">
                <a:solidFill>
                  <a:srgbClr val="008000"/>
                </a:solidFill>
              </a:rPr>
              <a:t>33.1.1. </a:t>
            </a:r>
          </a:p>
          <a:p>
            <a:pPr>
              <a:buClr>
                <a:srgbClr val="C00000"/>
              </a:buClr>
              <a:buFont typeface="Wingdings" panose="05000000000000000000" pitchFamily="2" charset="2"/>
              <a:buChar char="Ø"/>
            </a:pPr>
            <a:r>
              <a:rPr lang="lv-LV" sz="2400" b="1" dirty="0">
                <a:solidFill>
                  <a:srgbClr val="008000"/>
                </a:solidFill>
              </a:rPr>
              <a:t>33.1.2. </a:t>
            </a:r>
          </a:p>
          <a:p>
            <a:pPr>
              <a:buClr>
                <a:srgbClr val="C00000"/>
              </a:buClr>
              <a:buFont typeface="Wingdings" panose="05000000000000000000" pitchFamily="2" charset="2"/>
              <a:buChar char="Ø"/>
            </a:pPr>
            <a:r>
              <a:rPr lang="lv-LV" sz="2400" b="1" dirty="0">
                <a:solidFill>
                  <a:srgbClr val="008000"/>
                </a:solidFill>
              </a:rPr>
              <a:t>Arī 33.4</a:t>
            </a:r>
          </a:p>
          <a:p>
            <a:pPr>
              <a:buClr>
                <a:srgbClr val="C00000"/>
              </a:buClr>
              <a:buFont typeface="Wingdings" panose="05000000000000000000" pitchFamily="2" charset="2"/>
              <a:buChar char="Ø"/>
            </a:pPr>
            <a:r>
              <a:rPr lang="lv-LV" sz="2400" b="1" dirty="0">
                <a:solidFill>
                  <a:srgbClr val="008000"/>
                </a:solidFill>
              </a:rPr>
              <a:t>34.</a:t>
            </a:r>
            <a:endParaRPr lang="lv-LV" sz="2300" dirty="0">
              <a:solidFill>
                <a:srgbClr val="001489"/>
              </a:solidFill>
            </a:endParaRPr>
          </a:p>
          <a:p>
            <a:pPr>
              <a:buClr>
                <a:srgbClr val="C00000"/>
              </a:buClr>
              <a:buFont typeface="Wingdings" panose="05000000000000000000" pitchFamily="2" charset="2"/>
              <a:buChar char="Ø"/>
            </a:pPr>
            <a:endParaRPr lang="lv-LV" sz="2400" dirty="0">
              <a:solidFill>
                <a:srgbClr val="001489"/>
              </a:solidFill>
            </a:endParaRP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5" name="TextBox 4">
            <a:extLst>
              <a:ext uri="{FF2B5EF4-FFF2-40B4-BE49-F238E27FC236}">
                <a16:creationId xmlns:a16="http://schemas.microsoft.com/office/drawing/2014/main" id="{59EEB108-4AB2-2A37-A635-142D1E27CEF5}"/>
              </a:ext>
            </a:extLst>
          </p:cNvPr>
          <p:cNvSpPr txBox="1"/>
          <p:nvPr/>
        </p:nvSpPr>
        <p:spPr>
          <a:xfrm>
            <a:off x="1055749" y="5054323"/>
            <a:ext cx="10629768" cy="1446550"/>
          </a:xfrm>
          <a:prstGeom prst="rect">
            <a:avLst/>
          </a:prstGeom>
          <a:noFill/>
          <a:ln>
            <a:solidFill>
              <a:srgbClr val="FFC000"/>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lv-LV" sz="2200" i="0" u="none" strike="noStrike" kern="0" cap="none" spc="0" normalizeH="0" baseline="0" noProof="0" dirty="0">
                <a:ln>
                  <a:noFill/>
                </a:ln>
                <a:solidFill>
                  <a:srgbClr val="001489"/>
                </a:solidFill>
                <a:effectLst/>
                <a:uLnTx/>
                <a:uFillTx/>
              </a:rPr>
              <a:t>Summā līdz 6000 EUR vai 2000 EUR MNF darbības teritorijā daudz vienkāršāks finansējums piesaistāms:</a:t>
            </a:r>
          </a:p>
          <a:p>
            <a:pPr marL="342900" marR="0" lvl="0" indent="-342900" defTabSz="914400" eaLnBrk="1" fontAlgn="auto" latinLnBrk="0" hangingPunct="1">
              <a:lnSpc>
                <a:spcPct val="100000"/>
              </a:lnSpc>
              <a:spcBef>
                <a:spcPts val="0"/>
              </a:spcBef>
              <a:spcAft>
                <a:spcPts val="0"/>
              </a:spcAft>
              <a:buClr>
                <a:srgbClr val="FFC000"/>
              </a:buClr>
              <a:buSzTx/>
              <a:buFont typeface="Wingdings" panose="05000000000000000000" pitchFamily="2" charset="2"/>
              <a:buChar char="v"/>
              <a:tabLst/>
              <a:defRPr/>
            </a:pPr>
            <a:r>
              <a:rPr kumimoji="0" lang="lv-LV" sz="2200" i="0" u="none" strike="noStrike" kern="0" cap="none" spc="0" normalizeH="0" baseline="0" noProof="0" dirty="0">
                <a:ln>
                  <a:noFill/>
                </a:ln>
                <a:solidFill>
                  <a:srgbClr val="001489"/>
                </a:solidFill>
                <a:effectLst/>
                <a:uLnTx/>
                <a:uFillTx/>
              </a:rPr>
              <a:t>Madonas novada pašvaldības atbalsta programmā «Madona var labāk», T. 28676640</a:t>
            </a:r>
          </a:p>
          <a:p>
            <a:pPr marL="342900" marR="0" lvl="0" indent="-342900" defTabSz="914400" eaLnBrk="1" fontAlgn="auto" latinLnBrk="0" hangingPunct="1">
              <a:lnSpc>
                <a:spcPct val="100000"/>
              </a:lnSpc>
              <a:spcBef>
                <a:spcPts val="0"/>
              </a:spcBef>
              <a:spcAft>
                <a:spcPts val="0"/>
              </a:spcAft>
              <a:buClr>
                <a:srgbClr val="FFC000"/>
              </a:buClr>
              <a:buSzTx/>
              <a:buFont typeface="Wingdings" panose="05000000000000000000" pitchFamily="2" charset="2"/>
              <a:buChar char="v"/>
              <a:tabLst/>
              <a:defRPr/>
            </a:pPr>
            <a:r>
              <a:rPr kumimoji="0" lang="lv-LV" sz="2200" i="0" u="none" strike="noStrike" kern="0" cap="none" spc="0" normalizeH="0" baseline="0" noProof="0" dirty="0">
                <a:ln>
                  <a:noFill/>
                </a:ln>
                <a:solidFill>
                  <a:srgbClr val="001489"/>
                </a:solidFill>
                <a:effectLst/>
                <a:uLnTx/>
                <a:uFillTx/>
              </a:rPr>
              <a:t>Varakļānu novada pašvaldības atbalsta programmā, T. 27 790 010</a:t>
            </a:r>
          </a:p>
        </p:txBody>
      </p:sp>
      <p:sp>
        <p:nvSpPr>
          <p:cNvPr id="6" name="TextBox 5">
            <a:extLst>
              <a:ext uri="{FF2B5EF4-FFF2-40B4-BE49-F238E27FC236}">
                <a16:creationId xmlns:a16="http://schemas.microsoft.com/office/drawing/2014/main" id="{48B23DAB-94C1-09AE-4087-B5A072847F8B}"/>
              </a:ext>
            </a:extLst>
          </p:cNvPr>
          <p:cNvSpPr txBox="1"/>
          <p:nvPr/>
        </p:nvSpPr>
        <p:spPr>
          <a:xfrm>
            <a:off x="5486400" y="2704285"/>
            <a:ext cx="6199117" cy="1938992"/>
          </a:xfrm>
          <a:prstGeom prst="rect">
            <a:avLst/>
          </a:prstGeom>
          <a:noFill/>
        </p:spPr>
        <p:txBody>
          <a:bodyPr wrap="square">
            <a:spAutoFit/>
          </a:bodyPr>
          <a:lstStyle/>
          <a:p>
            <a:pPr algn="just"/>
            <a:r>
              <a:rPr lang="lv-LV" sz="2400" b="1" dirty="0">
                <a:solidFill>
                  <a:srgbClr val="008000"/>
                </a:solidFill>
              </a:rPr>
              <a:t>40. </a:t>
            </a:r>
            <a:r>
              <a:rPr lang="lv-LV" sz="2400" b="1" dirty="0">
                <a:solidFill>
                  <a:srgbClr val="001489"/>
                </a:solidFill>
              </a:rPr>
              <a:t>Ja</a:t>
            </a:r>
            <a:r>
              <a:rPr lang="lv-LV" sz="2400" dirty="0">
                <a:solidFill>
                  <a:srgbClr val="001489"/>
                </a:solidFill>
              </a:rPr>
              <a:t> atbalsta pretendents </a:t>
            </a:r>
            <a:r>
              <a:rPr lang="lv-LV" sz="2400" b="1" dirty="0">
                <a:solidFill>
                  <a:srgbClr val="001489"/>
                </a:solidFill>
              </a:rPr>
              <a:t>neparedz publisko finansējumu iekārtu uzstādīšanai</a:t>
            </a:r>
            <a:r>
              <a:rPr lang="lv-LV" sz="2400" dirty="0">
                <a:solidFill>
                  <a:srgbClr val="001489"/>
                </a:solidFill>
              </a:rPr>
              <a:t>, publisko finansējumu par attiecīgajām iekārtām saņem tikai pēc to nodošanas ekspluatācijā un apliecinošu dokumentu iesniegšanas LAD.</a:t>
            </a:r>
          </a:p>
        </p:txBody>
      </p:sp>
      <p:sp>
        <p:nvSpPr>
          <p:cNvPr id="3" name="TextBox 2">
            <a:extLst>
              <a:ext uri="{FF2B5EF4-FFF2-40B4-BE49-F238E27FC236}">
                <a16:creationId xmlns:a16="http://schemas.microsoft.com/office/drawing/2014/main" id="{34747650-7E72-5E64-AEB9-9EDE42CD8619}"/>
              </a:ext>
            </a:extLst>
          </p:cNvPr>
          <p:cNvSpPr txBox="1"/>
          <p:nvPr/>
        </p:nvSpPr>
        <p:spPr>
          <a:xfrm>
            <a:off x="9928305" y="1151834"/>
            <a:ext cx="1757212" cy="584775"/>
          </a:xfrm>
          <a:prstGeom prst="rect">
            <a:avLst/>
          </a:prstGeom>
          <a:noFill/>
          <a:ln>
            <a:solidFill>
              <a:srgbClr val="C00000"/>
            </a:solidFill>
          </a:ln>
        </p:spPr>
        <p:txBody>
          <a:bodyPr wrap="none" rtlCol="0">
            <a:spAutoFit/>
          </a:bodyPr>
          <a:lstStyle/>
          <a:p>
            <a:r>
              <a:rPr lang="lv-LV" sz="3200" b="1" dirty="0">
                <a:solidFill>
                  <a:srgbClr val="008000"/>
                </a:solidFill>
              </a:rPr>
              <a:t>MKN 580</a:t>
            </a:r>
          </a:p>
        </p:txBody>
      </p:sp>
    </p:spTree>
    <p:extLst>
      <p:ext uri="{BB962C8B-B14F-4D97-AF65-F5344CB8AC3E}">
        <p14:creationId xmlns:p14="http://schemas.microsoft.com/office/powerpoint/2010/main" val="17597472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0"/>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Attiecināmās izmaksas. Jauni pamatlīdzekļi</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659562" y="1879273"/>
            <a:ext cx="11232104" cy="2526387"/>
          </a:xfrm>
        </p:spPr>
        <p:txBody>
          <a:bodyPr>
            <a:normAutofit/>
          </a:bodyPr>
          <a:lstStyle/>
          <a:p>
            <a:pPr marL="0" indent="0" algn="just">
              <a:buClr>
                <a:srgbClr val="C00000"/>
              </a:buClr>
              <a:buNone/>
            </a:pPr>
            <a:r>
              <a:rPr lang="lv-LV" sz="2400" b="1" dirty="0">
                <a:solidFill>
                  <a:srgbClr val="008000"/>
                </a:solidFill>
              </a:rPr>
              <a:t>33.1.2. </a:t>
            </a:r>
            <a:r>
              <a:rPr lang="lv-LV" sz="2400" dirty="0">
                <a:solidFill>
                  <a:srgbClr val="001489"/>
                </a:solidFill>
              </a:rPr>
              <a:t>vispārējas nozīmes un speciālo transportlīdzekļu iegādes izmaksas, kas pielāgoti specifisku darbu veikšanai, kam ir uzstādītas specifisko funkciju izpildei paredzētas iekārtas un kas ir mobila pakalpojuma sniegšanas vieta.</a:t>
            </a:r>
          </a:p>
          <a:p>
            <a:pPr marL="0" indent="0">
              <a:buClr>
                <a:srgbClr val="C00000"/>
              </a:buClr>
              <a:buNone/>
            </a:pPr>
            <a:r>
              <a:rPr lang="lv-LV" sz="2400" b="1" dirty="0">
                <a:solidFill>
                  <a:srgbClr val="008000"/>
                </a:solidFill>
              </a:rPr>
              <a:t>33.1.1. </a:t>
            </a:r>
            <a:r>
              <a:rPr lang="lv-LV" sz="2400" dirty="0">
                <a:solidFill>
                  <a:srgbClr val="001489"/>
                </a:solidFill>
              </a:rPr>
              <a:t>par mopēdiem skatīt nākamo slaidu.</a:t>
            </a:r>
          </a:p>
          <a:p>
            <a:pPr>
              <a:buClr>
                <a:srgbClr val="C00000"/>
              </a:buClr>
              <a:buFont typeface="Wingdings" panose="05000000000000000000" pitchFamily="2" charset="2"/>
              <a:buChar char="Ø"/>
            </a:pPr>
            <a:endParaRPr lang="lv-LV" sz="2300" dirty="0">
              <a:solidFill>
                <a:srgbClr val="001489"/>
              </a:solidFill>
            </a:endParaRPr>
          </a:p>
          <a:p>
            <a:pPr>
              <a:buClr>
                <a:srgbClr val="C00000"/>
              </a:buClr>
              <a:buFont typeface="Wingdings" panose="05000000000000000000" pitchFamily="2" charset="2"/>
              <a:buChar char="Ø"/>
            </a:pPr>
            <a:endParaRPr lang="lv-LV" sz="2400" dirty="0">
              <a:solidFill>
                <a:srgbClr val="001489"/>
              </a:solidFill>
            </a:endParaRP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5" name="TextBox 4">
            <a:extLst>
              <a:ext uri="{FF2B5EF4-FFF2-40B4-BE49-F238E27FC236}">
                <a16:creationId xmlns:a16="http://schemas.microsoft.com/office/drawing/2014/main" id="{59EEB108-4AB2-2A37-A635-142D1E27CEF5}"/>
              </a:ext>
            </a:extLst>
          </p:cNvPr>
          <p:cNvSpPr txBox="1"/>
          <p:nvPr/>
        </p:nvSpPr>
        <p:spPr>
          <a:xfrm>
            <a:off x="6552965" y="3326338"/>
            <a:ext cx="5150243" cy="1938992"/>
          </a:xfrm>
          <a:prstGeom prst="rect">
            <a:avLst/>
          </a:prstGeom>
          <a:noFill/>
          <a:ln>
            <a:solidFill>
              <a:schemeClr val="accent6">
                <a:lumMod val="75000"/>
              </a:schemeClr>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lv-LV" sz="2400" b="1" i="0" u="none" strike="noStrike" kern="0" cap="none" spc="0" normalizeH="0" baseline="0" noProof="0" dirty="0">
                <a:ln>
                  <a:noFill/>
                </a:ln>
                <a:solidFill>
                  <a:srgbClr val="001489"/>
                </a:solidFill>
                <a:effectLst/>
                <a:uLnTx/>
                <a:uFillTx/>
              </a:rPr>
              <a:t>Nav attiecināma </a:t>
            </a:r>
            <a:r>
              <a:rPr kumimoji="0" lang="lv-LV" sz="2400" b="0" i="0" u="none" strike="noStrike" kern="0" cap="none" spc="0" normalizeH="0" baseline="0" noProof="0" dirty="0">
                <a:ln>
                  <a:noFill/>
                </a:ln>
                <a:solidFill>
                  <a:srgbClr val="001489"/>
                </a:solidFill>
                <a:effectLst/>
                <a:uLnTx/>
                <a:uFillTx/>
              </a:rPr>
              <a:t>– citu transportlīdzekļu; pamatlīdzekļu, kas saistīti ar primāro lauksaimniecības produktu ražošanu, un traktoru iegāde </a:t>
            </a:r>
            <a:r>
              <a:rPr kumimoji="0" lang="lv-LV" sz="2400" b="1" i="0" u="none" strike="noStrike" kern="0" cap="none" spc="0" normalizeH="0" baseline="0" noProof="0" dirty="0">
                <a:ln>
                  <a:noFill/>
                </a:ln>
                <a:solidFill>
                  <a:srgbClr val="008000"/>
                </a:solidFill>
                <a:effectLst/>
                <a:uLnTx/>
                <a:uFillTx/>
              </a:rPr>
              <a:t>MKN 580 42.</a:t>
            </a:r>
          </a:p>
        </p:txBody>
      </p:sp>
      <p:sp>
        <p:nvSpPr>
          <p:cNvPr id="3" name="TextBox 2">
            <a:extLst>
              <a:ext uri="{FF2B5EF4-FFF2-40B4-BE49-F238E27FC236}">
                <a16:creationId xmlns:a16="http://schemas.microsoft.com/office/drawing/2014/main" id="{80F8CCB9-BB83-8985-2404-A74CBC097CEF}"/>
              </a:ext>
            </a:extLst>
          </p:cNvPr>
          <p:cNvSpPr txBox="1"/>
          <p:nvPr/>
        </p:nvSpPr>
        <p:spPr>
          <a:xfrm>
            <a:off x="488792" y="4669602"/>
            <a:ext cx="9704067" cy="1846659"/>
          </a:xfrm>
          <a:prstGeom prst="rect">
            <a:avLst/>
          </a:prstGeom>
          <a:noFill/>
        </p:spPr>
        <p:txBody>
          <a:bodyPr wrap="none" rtlCol="0">
            <a:spAutoFit/>
          </a:bodyPr>
          <a:lstStyle/>
          <a:p>
            <a:r>
              <a:rPr lang="lv-LV" sz="2400" dirty="0">
                <a:solidFill>
                  <a:srgbClr val="001489"/>
                </a:solidFill>
              </a:rPr>
              <a:t>Mobilā tehnika vai piekabes </a:t>
            </a:r>
          </a:p>
          <a:p>
            <a:r>
              <a:rPr lang="lv-LV" sz="2400" dirty="0">
                <a:solidFill>
                  <a:srgbClr val="001489"/>
                </a:solidFill>
              </a:rPr>
              <a:t>Projektā iegādāto vai aprīkoto mobilo tehniku, </a:t>
            </a:r>
          </a:p>
          <a:p>
            <a:r>
              <a:rPr lang="lv-LV" sz="2400" dirty="0">
                <a:solidFill>
                  <a:srgbClr val="001489"/>
                </a:solidFill>
              </a:rPr>
              <a:t>piekabi un pamatlīdzekli uzraudzības periodā var</a:t>
            </a:r>
          </a:p>
          <a:p>
            <a:r>
              <a:rPr lang="lv-LV" sz="2400" dirty="0">
                <a:solidFill>
                  <a:srgbClr val="001489"/>
                </a:solidFill>
              </a:rPr>
              <a:t>izmantot arī ārpus vietējās attīstības stratēģijas īstenošanas teritorijas; </a:t>
            </a:r>
            <a:r>
              <a:rPr lang="lv-LV" sz="2400" b="1" dirty="0">
                <a:solidFill>
                  <a:srgbClr val="008000"/>
                </a:solidFill>
              </a:rPr>
              <a:t>9.3.4.</a:t>
            </a:r>
          </a:p>
          <a:p>
            <a:endParaRPr lang="lv-LV" dirty="0"/>
          </a:p>
        </p:txBody>
      </p:sp>
    </p:spTree>
    <p:extLst>
      <p:ext uri="{BB962C8B-B14F-4D97-AF65-F5344CB8AC3E}">
        <p14:creationId xmlns:p14="http://schemas.microsoft.com/office/powerpoint/2010/main" val="36906830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0"/>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Attiecināmās izmaksas. Jauni pamatlīdzekļi</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1431637" y="1610926"/>
            <a:ext cx="9704614" cy="4351338"/>
          </a:xfrm>
        </p:spPr>
        <p:txBody>
          <a:bodyPr>
            <a:normAutofit/>
          </a:bodyPr>
          <a:lstStyle/>
          <a:p>
            <a:pPr marL="0" marR="0" lvl="0" indent="0" algn="just" defTabSz="914400" rtl="0" eaLnBrk="1" fontAlgn="auto" latinLnBrk="0" hangingPunct="1">
              <a:lnSpc>
                <a:spcPct val="100000"/>
              </a:lnSpc>
              <a:spcBef>
                <a:spcPct val="20000"/>
              </a:spcBef>
              <a:spcAft>
                <a:spcPts val="0"/>
              </a:spcAft>
              <a:buClr>
                <a:srgbClr val="33CC33"/>
              </a:buClr>
              <a:buSzTx/>
              <a:buFont typeface="Arial" pitchFamily="34" charset="0"/>
              <a:buNone/>
              <a:tabLst/>
              <a:defRPr/>
            </a:pPr>
            <a:r>
              <a:rPr kumimoji="0" lang="lv-LV" sz="2400" b="1" i="0" u="none" strike="noStrike" kern="1200" cap="none" spc="0" normalizeH="0" baseline="0" noProof="0" dirty="0">
                <a:ln>
                  <a:noFill/>
                </a:ln>
                <a:solidFill>
                  <a:srgbClr val="008000"/>
                </a:solidFill>
                <a:effectLst/>
                <a:uLnTx/>
                <a:uFillTx/>
                <a:latin typeface="Calibri"/>
                <a:ea typeface="+mn-ea"/>
                <a:cs typeface="+mn-cs"/>
              </a:rPr>
              <a:t>33.1.1. </a:t>
            </a:r>
            <a:r>
              <a:rPr kumimoji="0" lang="lv-LV" sz="2400" b="0" i="0" u="none" strike="noStrike" kern="1200" cap="none" spc="0" normalizeH="0" baseline="0" noProof="0" dirty="0">
                <a:ln>
                  <a:noFill/>
                </a:ln>
                <a:solidFill>
                  <a:srgbClr val="001489"/>
                </a:solidFill>
                <a:effectLst/>
                <a:uLnTx/>
                <a:uFillTx/>
                <a:latin typeface="Calibri"/>
                <a:ea typeface="+mn-ea"/>
                <a:cs typeface="+mn-cs"/>
              </a:rPr>
              <a:t>amfībiju, mopēdu, motociklu, ūdens motociklu, sniega motociklu, triciklu un kvadriciklu iegādes izmaksas, ja atbalsta pretendents ir tūrisma pakalpojuma sniedzējs, kas tūrisma pakalpojumus </a:t>
            </a:r>
            <a:r>
              <a:rPr kumimoji="0" lang="lv-LV" sz="2400" b="1" i="0" u="none" strike="noStrike" kern="1200" cap="none" spc="0" normalizeH="0" baseline="0" noProof="0" dirty="0">
                <a:ln>
                  <a:noFill/>
                </a:ln>
                <a:solidFill>
                  <a:srgbClr val="001489"/>
                </a:solidFill>
                <a:effectLst/>
                <a:uLnTx/>
                <a:uFillTx/>
                <a:latin typeface="Calibri"/>
                <a:ea typeface="+mn-ea"/>
                <a:cs typeface="+mn-cs"/>
              </a:rPr>
              <a:t>MNF darbības teritorijā </a:t>
            </a:r>
            <a:r>
              <a:rPr kumimoji="0" lang="lv-LV" sz="2400" b="0" i="0" u="none" strike="noStrike" kern="1200" cap="none" spc="0" normalizeH="0" baseline="0" noProof="0" dirty="0">
                <a:ln>
                  <a:noFill/>
                </a:ln>
                <a:solidFill>
                  <a:srgbClr val="001489"/>
                </a:solidFill>
                <a:effectLst/>
                <a:uLnTx/>
                <a:uFillTx/>
                <a:latin typeface="Calibri"/>
                <a:ea typeface="+mn-ea"/>
                <a:cs typeface="+mn-cs"/>
              </a:rPr>
              <a:t>sniedz vismaz 24 mēnešus pirms projekta iesnieguma iesniegšanas. </a:t>
            </a:r>
          </a:p>
          <a:p>
            <a:pPr marL="0" marR="0" lvl="0" indent="0" algn="just" defTabSz="914400" rtl="0" eaLnBrk="1" fontAlgn="auto" latinLnBrk="0" hangingPunct="1">
              <a:lnSpc>
                <a:spcPct val="100000"/>
              </a:lnSpc>
              <a:spcBef>
                <a:spcPct val="20000"/>
              </a:spcBef>
              <a:spcAft>
                <a:spcPts val="0"/>
              </a:spcAft>
              <a:buClr>
                <a:srgbClr val="33CC33"/>
              </a:buClr>
              <a:buSzTx/>
              <a:buFont typeface="Arial" pitchFamily="34" charset="0"/>
              <a:buNone/>
              <a:tabLst/>
              <a:defRPr/>
            </a:pPr>
            <a:r>
              <a:rPr kumimoji="0" lang="lv-LV" sz="2400" b="0" i="0" u="none" strike="noStrike" kern="1200" cap="none" spc="0" normalizeH="0" baseline="0" noProof="0" dirty="0">
                <a:ln>
                  <a:noFill/>
                </a:ln>
                <a:solidFill>
                  <a:srgbClr val="001489"/>
                </a:solidFill>
                <a:effectLst/>
                <a:uLnTx/>
                <a:uFillTx/>
                <a:latin typeface="Calibri"/>
                <a:ea typeface="+mn-ea"/>
                <a:cs typeface="+mn-cs"/>
              </a:rPr>
              <a:t>Par pretendentu ir informācija:</a:t>
            </a:r>
            <a:endParaRPr kumimoji="0" lang="lv-LV" sz="2400" b="0" i="0" u="none" strike="noStrike" kern="1200" cap="none" spc="0" normalizeH="0" baseline="0" noProof="0" dirty="0">
              <a:ln>
                <a:noFill/>
              </a:ln>
              <a:solidFill>
                <a:srgbClr val="002060"/>
              </a:solidFill>
              <a:effectLst/>
              <a:uLnTx/>
              <a:uFillTx/>
              <a:latin typeface="Calibri"/>
              <a:ea typeface="+mn-ea"/>
              <a:cs typeface="+mn-cs"/>
            </a:endParaRPr>
          </a:p>
          <a:p>
            <a:pPr marL="540000" marR="0" lvl="0" indent="-34290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ü"/>
              <a:tabLst/>
              <a:defRPr/>
            </a:pPr>
            <a:r>
              <a:rPr kumimoji="0" lang="lv-LV" sz="2400" b="0" i="0" u="none" strike="noStrike" kern="1200" cap="none" spc="0" normalizeH="0" baseline="0" noProof="0" dirty="0">
                <a:ln>
                  <a:noFill/>
                </a:ln>
                <a:solidFill>
                  <a:srgbClr val="001489"/>
                </a:solidFill>
                <a:effectLst/>
                <a:uLnTx/>
                <a:uFillTx/>
                <a:latin typeface="Calibri"/>
                <a:ea typeface="+mn-ea"/>
                <a:cs typeface="+mn-cs"/>
              </a:rPr>
              <a:t>Madonas novada 2023. gada tūrisma ceļvedī,</a:t>
            </a:r>
          </a:p>
          <a:p>
            <a:pPr marL="540000" marR="0" lvl="0" indent="-34290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ü"/>
              <a:tabLst/>
              <a:defRPr/>
            </a:pPr>
            <a:r>
              <a:rPr kumimoji="0" lang="lv-LV" sz="2400" b="0" i="0" u="none" strike="noStrike" kern="1200" cap="none" spc="0" normalizeH="0" baseline="0" noProof="0" dirty="0">
                <a:ln>
                  <a:noFill/>
                </a:ln>
                <a:solidFill>
                  <a:srgbClr val="001489"/>
                </a:solidFill>
                <a:effectLst/>
                <a:uLnTx/>
                <a:uFillTx/>
                <a:latin typeface="Calibri"/>
                <a:ea typeface="+mn-ea"/>
                <a:cs typeface="+mn-cs"/>
              </a:rPr>
              <a:t>Varakļānu novada 2023. gada tūrisma ceļvedī</a:t>
            </a:r>
          </a:p>
          <a:p>
            <a:pPr marL="0" marR="0" lvl="0" indent="0" algn="just" defTabSz="914400" rtl="0" eaLnBrk="1" fontAlgn="auto" latinLnBrk="0" hangingPunct="1">
              <a:lnSpc>
                <a:spcPct val="100000"/>
              </a:lnSpc>
              <a:spcBef>
                <a:spcPct val="20000"/>
              </a:spcBef>
              <a:spcAft>
                <a:spcPts val="0"/>
              </a:spcAft>
              <a:buClr>
                <a:srgbClr val="33CC33"/>
              </a:buClr>
              <a:buSzTx/>
              <a:buFont typeface="Arial" pitchFamily="34" charset="0"/>
              <a:buNone/>
              <a:tabLst/>
              <a:defRPr/>
            </a:pPr>
            <a:endParaRPr kumimoji="0" lang="lv-LV" sz="2400" b="0" i="0" u="none" strike="noStrike" kern="1200" cap="none" spc="0" normalizeH="0" baseline="0" noProof="0" dirty="0">
              <a:ln>
                <a:noFill/>
              </a:ln>
              <a:solidFill>
                <a:srgbClr val="002060"/>
              </a:solidFill>
              <a:effectLst/>
              <a:uLnTx/>
              <a:uFillTx/>
              <a:latin typeface="Calibri"/>
              <a:ea typeface="+mn-ea"/>
              <a:cs typeface="+mn-cs"/>
            </a:endParaRPr>
          </a:p>
          <a:p>
            <a:pPr marL="0" marR="0" lvl="0" indent="0" algn="just" defTabSz="914400" rtl="0" eaLnBrk="1" fontAlgn="auto" latinLnBrk="0" hangingPunct="1">
              <a:lnSpc>
                <a:spcPct val="100000"/>
              </a:lnSpc>
              <a:spcBef>
                <a:spcPct val="20000"/>
              </a:spcBef>
              <a:spcAft>
                <a:spcPts val="0"/>
              </a:spcAft>
              <a:buClr>
                <a:srgbClr val="33CC33"/>
              </a:buClr>
              <a:buSzTx/>
              <a:buFont typeface="Arial" pitchFamily="34" charset="0"/>
              <a:buNone/>
              <a:tabLst/>
              <a:defRPr/>
            </a:pPr>
            <a:r>
              <a:rPr kumimoji="0" lang="lv-LV" sz="2400" b="1" i="0" u="none" strike="noStrike" kern="1200" cap="none" spc="0" normalizeH="0" baseline="0" noProof="0" dirty="0">
                <a:ln>
                  <a:noFill/>
                </a:ln>
                <a:solidFill>
                  <a:srgbClr val="001489"/>
                </a:solidFill>
                <a:effectLst/>
                <a:uLnTx/>
                <a:uFillTx/>
                <a:latin typeface="Calibri"/>
                <a:ea typeface="+mn-ea"/>
                <a:cs typeface="+mn-cs"/>
              </a:rPr>
              <a:t>un</a:t>
            </a:r>
            <a:r>
              <a:rPr kumimoji="0" lang="lv-LV" sz="2400" b="0" i="0" u="none" strike="noStrike" kern="1200" cap="none" spc="0" normalizeH="0" baseline="0" noProof="0" dirty="0">
                <a:ln>
                  <a:noFill/>
                </a:ln>
                <a:solidFill>
                  <a:srgbClr val="001489"/>
                </a:solidFill>
                <a:effectLst/>
                <a:uLnTx/>
                <a:uFillTx/>
                <a:latin typeface="Calibri"/>
                <a:ea typeface="+mn-ea"/>
                <a:cs typeface="+mn-cs"/>
              </a:rPr>
              <a:t> ar minētajiem pamatlīdzekļiem rada jaunu tūrisma pakalpojumu.</a:t>
            </a:r>
          </a:p>
          <a:p>
            <a:pPr>
              <a:buClr>
                <a:srgbClr val="C00000"/>
              </a:buClr>
              <a:buFont typeface="Wingdings" panose="05000000000000000000" pitchFamily="2" charset="2"/>
              <a:buChar char="Ø"/>
            </a:pPr>
            <a:endParaRPr lang="lv-LV" sz="2400" dirty="0">
              <a:solidFill>
                <a:srgbClr val="001489"/>
              </a:solidFill>
            </a:endParaRP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34448670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Attiecināmās izmaksas</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838200" y="1293130"/>
            <a:ext cx="10515600" cy="4351338"/>
          </a:xfrm>
        </p:spPr>
        <p:txBody>
          <a:bodyPr>
            <a:normAutofit/>
          </a:bodyPr>
          <a:lstStyle/>
          <a:p>
            <a:pPr marL="0" marR="0" lvl="0" indent="0" algn="just" defTabSz="914400" rtl="0" eaLnBrk="1" fontAlgn="auto" latinLnBrk="0" hangingPunct="1">
              <a:lnSpc>
                <a:spcPct val="100000"/>
              </a:lnSpc>
              <a:spcBef>
                <a:spcPct val="20000"/>
              </a:spcBef>
              <a:spcAft>
                <a:spcPts val="0"/>
              </a:spcAft>
              <a:buClr>
                <a:srgbClr val="33CC33"/>
              </a:buClr>
              <a:buSzTx/>
              <a:buFont typeface="Arial" pitchFamily="34" charset="0"/>
              <a:buNone/>
              <a:tabLst/>
              <a:defRPr/>
            </a:pPr>
            <a:r>
              <a:rPr kumimoji="0" lang="lv-LV" sz="2400" b="1" i="0" u="none" strike="noStrike" kern="1200" cap="none" spc="0" normalizeH="0" baseline="0" noProof="0" dirty="0">
                <a:ln>
                  <a:noFill/>
                </a:ln>
                <a:solidFill>
                  <a:srgbClr val="008000"/>
                </a:solidFill>
                <a:effectLst/>
                <a:uLnTx/>
                <a:uFillTx/>
                <a:latin typeface="Calibri"/>
                <a:ea typeface="+mn-ea"/>
                <a:cs typeface="+mn-cs"/>
              </a:rPr>
              <a:t>33.4. </a:t>
            </a:r>
            <a:r>
              <a:rPr kumimoji="0" lang="lv-LV" sz="2400" b="0" i="0" u="none" strike="noStrike" kern="1200" cap="none" spc="0" normalizeH="0" baseline="0" noProof="0" dirty="0">
                <a:ln>
                  <a:noFill/>
                </a:ln>
                <a:solidFill>
                  <a:srgbClr val="001489"/>
                </a:solidFill>
                <a:effectLst/>
                <a:uLnTx/>
                <a:uFillTx/>
                <a:latin typeface="Calibri"/>
                <a:ea typeface="+mn-ea"/>
                <a:cs typeface="+mn-cs"/>
              </a:rPr>
              <a:t>Tehnikas, iekārtu un aprīkojuma izmaksas, kas paredzētas atjaunojamās vai </a:t>
            </a:r>
            <a:r>
              <a:rPr kumimoji="0" lang="lv-LV" sz="2400" b="0" i="0" u="none" strike="noStrike" kern="1200" cap="none" spc="0" normalizeH="0" baseline="0" noProof="0" dirty="0" err="1">
                <a:ln>
                  <a:noFill/>
                </a:ln>
                <a:solidFill>
                  <a:srgbClr val="001489"/>
                </a:solidFill>
                <a:effectLst/>
                <a:uLnTx/>
                <a:uFillTx/>
                <a:latin typeface="Calibri"/>
                <a:ea typeface="+mn-ea"/>
                <a:cs typeface="+mn-cs"/>
              </a:rPr>
              <a:t>atjaunīgās</a:t>
            </a:r>
            <a:r>
              <a:rPr kumimoji="0" lang="lv-LV" sz="2400" b="0" i="0" u="none" strike="noStrike" kern="1200" cap="none" spc="0" normalizeH="0" baseline="0" noProof="0" dirty="0">
                <a:ln>
                  <a:noFill/>
                </a:ln>
                <a:solidFill>
                  <a:srgbClr val="001489"/>
                </a:solidFill>
                <a:effectLst/>
                <a:uLnTx/>
                <a:uFillTx/>
                <a:latin typeface="Calibri"/>
                <a:ea typeface="+mn-ea"/>
                <a:cs typeface="+mn-cs"/>
              </a:rPr>
              <a:t> elektroenerģijas ražošanai atbalsta pretendenta pašpatēriņam (</a:t>
            </a:r>
            <a:r>
              <a:rPr kumimoji="0" lang="lv-LV" sz="2400" i="0" u="none" strike="noStrike" kern="1200" cap="none" spc="0" normalizeH="0" baseline="0" noProof="0" dirty="0">
                <a:ln>
                  <a:noFill/>
                </a:ln>
                <a:solidFill>
                  <a:srgbClr val="001489"/>
                </a:solidFill>
                <a:effectLst/>
                <a:uLnTx/>
                <a:uFillTx/>
                <a:latin typeface="Calibri"/>
                <a:ea typeface="+mn-ea"/>
                <a:cs typeface="+mn-cs"/>
              </a:rPr>
              <a:t>elektroenerģijas ražošana izmantošanai esošās un jaunās ražošanas būvēs, dzesēšanai, elektroapgādei</a:t>
            </a:r>
            <a:r>
              <a:rPr kumimoji="0" lang="lv-LV" sz="2400" b="0" i="0" u="none" strike="noStrike" kern="1200" cap="none" spc="0" normalizeH="0" baseline="0" noProof="0" dirty="0">
                <a:ln>
                  <a:noFill/>
                </a:ln>
                <a:solidFill>
                  <a:srgbClr val="001489"/>
                </a:solidFill>
                <a:effectLst/>
                <a:uLnTx/>
                <a:uFillTx/>
                <a:latin typeface="Calibri"/>
                <a:ea typeface="+mn-ea"/>
                <a:cs typeface="+mn-cs"/>
              </a:rPr>
              <a:t>), </a:t>
            </a:r>
          </a:p>
          <a:p>
            <a:pPr marL="342900" marR="0" lvl="0" indent="-34290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ü"/>
              <a:tabLst/>
              <a:defRPr/>
            </a:pPr>
            <a:r>
              <a:rPr kumimoji="0" lang="lv-LV" sz="2400" b="0" i="0" u="none" strike="noStrike" kern="1200" cap="none" spc="0" normalizeH="0" baseline="0" noProof="0" dirty="0">
                <a:ln>
                  <a:noFill/>
                </a:ln>
                <a:solidFill>
                  <a:srgbClr val="001489"/>
                </a:solidFill>
                <a:effectLst/>
                <a:uLnTx/>
                <a:uFillTx/>
                <a:latin typeface="Calibri"/>
                <a:ea typeface="+mn-ea"/>
                <a:cs typeface="+mn-cs"/>
              </a:rPr>
              <a:t>ja elektroenerģijas ražošanas jauda nepārsniedz pretendenta elektroenerģijas pašpatēriņu iepriekšējā kalendāra gadā vai ja atbalsta saņēmējs var pamatot plānoto elektroenerģijas patēriņa palielinājumu. </a:t>
            </a:r>
          </a:p>
          <a:p>
            <a:pPr marL="342900" marR="0" lvl="0" indent="-34290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ü"/>
              <a:tabLst/>
              <a:defRPr/>
            </a:pPr>
            <a:r>
              <a:rPr kumimoji="0" lang="lv-LV" sz="2400" b="0" i="0" u="none" strike="noStrike" kern="1200" cap="none" spc="0" normalizeH="0" baseline="0" noProof="0" dirty="0">
                <a:ln>
                  <a:noFill/>
                </a:ln>
                <a:solidFill>
                  <a:srgbClr val="001489"/>
                </a:solidFill>
                <a:effectLst/>
                <a:uLnTx/>
                <a:uFillTx/>
                <a:latin typeface="Calibri"/>
                <a:ea typeface="+mn-ea"/>
                <a:cs typeface="+mn-cs"/>
              </a:rPr>
              <a:t>Izmaksas ir attiecināmas, </a:t>
            </a:r>
            <a:r>
              <a:rPr kumimoji="0" lang="lv-LV" sz="2400" i="0" u="none" strike="noStrike" kern="1200" cap="none" spc="0" normalizeH="0" baseline="0" noProof="0" dirty="0">
                <a:ln>
                  <a:noFill/>
                </a:ln>
                <a:solidFill>
                  <a:srgbClr val="001489"/>
                </a:solidFill>
                <a:effectLst/>
                <a:uLnTx/>
                <a:uFillTx/>
                <a:latin typeface="Calibri"/>
                <a:ea typeface="+mn-ea"/>
                <a:cs typeface="+mn-cs"/>
              </a:rPr>
              <a:t>ja</a:t>
            </a:r>
            <a:r>
              <a:rPr kumimoji="0" lang="lv-LV" sz="2400" b="0" i="0" u="none" strike="noStrike" kern="1200" cap="none" spc="0" normalizeH="0" baseline="0" noProof="0" dirty="0">
                <a:ln>
                  <a:noFill/>
                </a:ln>
                <a:solidFill>
                  <a:srgbClr val="001489"/>
                </a:solidFill>
                <a:effectLst/>
                <a:uLnTx/>
                <a:uFillTx/>
                <a:latin typeface="Calibri"/>
                <a:ea typeface="+mn-ea"/>
                <a:cs typeface="+mn-cs"/>
              </a:rPr>
              <a:t> tā ir daļa no šo noteikumu </a:t>
            </a:r>
            <a:r>
              <a:rPr kumimoji="0" lang="lv-LV" sz="2400" b="1" i="0" u="none" strike="noStrike" kern="1200" cap="none" spc="0" normalizeH="0" baseline="0" noProof="0" dirty="0">
                <a:ln>
                  <a:noFill/>
                </a:ln>
                <a:solidFill>
                  <a:srgbClr val="008000"/>
                </a:solidFill>
                <a:effectLst/>
                <a:uLnTx/>
                <a:uFillTx/>
                <a:latin typeface="Calibri"/>
                <a:ea typeface="+mn-ea"/>
                <a:cs typeface="+mn-cs"/>
              </a:rPr>
              <a:t>33.1. </a:t>
            </a:r>
            <a:r>
              <a:rPr kumimoji="0" lang="lv-LV" sz="2400" b="0" i="0" u="none" strike="noStrike" kern="1200" cap="none" spc="0" normalizeH="0" baseline="0" noProof="0" dirty="0">
                <a:ln>
                  <a:noFill/>
                </a:ln>
                <a:solidFill>
                  <a:srgbClr val="002060"/>
                </a:solidFill>
                <a:effectLst/>
                <a:uLnTx/>
                <a:uFillTx/>
                <a:latin typeface="Calibri"/>
                <a:ea typeface="+mn-ea"/>
                <a:cs typeface="+mn-cs"/>
              </a:rPr>
              <a:t>vai</a:t>
            </a:r>
            <a:r>
              <a:rPr kumimoji="0" lang="lv-LV" sz="2400" b="0" i="0" u="none" strike="noStrike" kern="1200" cap="none" spc="0" normalizeH="0" baseline="0" noProof="0" dirty="0">
                <a:ln>
                  <a:noFill/>
                </a:ln>
                <a:solidFill>
                  <a:srgbClr val="33CC33"/>
                </a:solidFill>
                <a:effectLst/>
                <a:uLnTx/>
                <a:uFillTx/>
                <a:latin typeface="Calibri"/>
                <a:ea typeface="+mn-ea"/>
                <a:cs typeface="+mn-cs"/>
              </a:rPr>
              <a:t> </a:t>
            </a:r>
            <a:r>
              <a:rPr kumimoji="0" lang="lv-LV" sz="2400" b="1" i="0" u="none" strike="noStrike" kern="1200" cap="none" spc="0" normalizeH="0" baseline="0" noProof="0" dirty="0">
                <a:ln>
                  <a:noFill/>
                </a:ln>
                <a:solidFill>
                  <a:srgbClr val="008000"/>
                </a:solidFill>
                <a:effectLst/>
                <a:uLnTx/>
                <a:uFillTx/>
                <a:latin typeface="Calibri"/>
                <a:ea typeface="+mn-ea"/>
                <a:cs typeface="+mn-cs"/>
              </a:rPr>
              <a:t>33.2. </a:t>
            </a:r>
            <a:r>
              <a:rPr kumimoji="0" lang="lv-LV" sz="2400" b="0" i="0" u="none" strike="noStrike" kern="1200" cap="none" spc="0" normalizeH="0" baseline="0" noProof="0" dirty="0">
                <a:ln>
                  <a:noFill/>
                </a:ln>
                <a:solidFill>
                  <a:srgbClr val="008000"/>
                </a:solidFill>
                <a:effectLst/>
                <a:uLnTx/>
                <a:uFillTx/>
                <a:latin typeface="Calibri"/>
                <a:ea typeface="+mn-ea"/>
                <a:cs typeface="+mn-cs"/>
              </a:rPr>
              <a:t>apakšpunktā </a:t>
            </a:r>
            <a:r>
              <a:rPr kumimoji="0" lang="lv-LV" sz="2400" b="0" i="0" u="none" strike="noStrike" kern="1200" cap="none" spc="0" normalizeH="0" baseline="0" noProof="0" dirty="0">
                <a:ln>
                  <a:noFill/>
                </a:ln>
                <a:solidFill>
                  <a:srgbClr val="001489"/>
                </a:solidFill>
                <a:effectLst/>
                <a:uLnTx/>
                <a:uFillTx/>
                <a:latin typeface="Calibri"/>
                <a:ea typeface="+mn-ea"/>
                <a:cs typeface="+mn-cs"/>
              </a:rPr>
              <a:t>minētajām attiecināmajām izmaksām </a:t>
            </a:r>
          </a:p>
          <a:p>
            <a:pPr marL="342900" marR="0" lvl="0" indent="-34290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ü"/>
              <a:tabLst/>
              <a:defRPr/>
            </a:pPr>
            <a:r>
              <a:rPr kumimoji="0" lang="lv-LV" sz="2400" i="0" u="none" strike="noStrike" kern="1200" cap="none" spc="0" normalizeH="0" baseline="0" noProof="0" dirty="0">
                <a:ln>
                  <a:noFill/>
                </a:ln>
                <a:solidFill>
                  <a:srgbClr val="001489"/>
                </a:solidFill>
                <a:effectLst/>
                <a:uLnTx/>
                <a:uFillTx/>
                <a:latin typeface="Calibri"/>
                <a:ea typeface="+mn-ea"/>
                <a:cs typeface="+mn-cs"/>
              </a:rPr>
              <a:t>un </a:t>
            </a:r>
            <a:r>
              <a:rPr kumimoji="0" lang="lv-LV" sz="2400" b="0" i="0" u="none" strike="noStrike" kern="1200" cap="none" spc="0" normalizeH="0" baseline="0" noProof="0" dirty="0">
                <a:ln>
                  <a:noFill/>
                </a:ln>
                <a:solidFill>
                  <a:srgbClr val="001489"/>
                </a:solidFill>
                <a:effectLst/>
                <a:uLnTx/>
                <a:uFillTx/>
                <a:latin typeface="Calibri"/>
                <a:ea typeface="+mn-ea"/>
                <a:cs typeface="+mn-cs"/>
              </a:rPr>
              <a:t>šo ieguldījumu galvenais mērķis nav vērsts uz enerģijas ražošanu un tirdzniecību.</a:t>
            </a:r>
          </a:p>
          <a:p>
            <a:pPr>
              <a:buClr>
                <a:srgbClr val="C00000"/>
              </a:buClr>
              <a:buFont typeface="Wingdings" panose="05000000000000000000" pitchFamily="2" charset="2"/>
              <a:buChar char="Ø"/>
            </a:pPr>
            <a:endParaRPr lang="lv-LV" sz="2400" dirty="0">
              <a:solidFill>
                <a:srgbClr val="001489"/>
              </a:solidFill>
            </a:endParaRP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5" name="TextBox 4">
            <a:extLst>
              <a:ext uri="{FF2B5EF4-FFF2-40B4-BE49-F238E27FC236}">
                <a16:creationId xmlns:a16="http://schemas.microsoft.com/office/drawing/2014/main" id="{59EEB108-4AB2-2A37-A635-142D1E27CEF5}"/>
              </a:ext>
            </a:extLst>
          </p:cNvPr>
          <p:cNvSpPr txBox="1"/>
          <p:nvPr/>
        </p:nvSpPr>
        <p:spPr>
          <a:xfrm>
            <a:off x="6202325" y="5546765"/>
            <a:ext cx="5151475" cy="830997"/>
          </a:xfrm>
          <a:prstGeom prst="rect">
            <a:avLst/>
          </a:prstGeom>
          <a:noFill/>
          <a:ln>
            <a:solidFill>
              <a:srgbClr val="C00000"/>
            </a:solidFill>
          </a:ln>
        </p:spPr>
        <p:txBody>
          <a:bodyPr wrap="none" rtlCol="0">
            <a:spAutoFit/>
          </a:bodyPr>
          <a:lstStyle/>
          <a:p>
            <a:pPr algn="ctr"/>
            <a:r>
              <a:rPr lang="lv-LV" sz="2400" dirty="0">
                <a:solidFill>
                  <a:srgbClr val="001489"/>
                </a:solidFill>
              </a:rPr>
              <a:t>Izvērtē ar rīcības vērtēšanas kritērijiem, </a:t>
            </a:r>
          </a:p>
          <a:p>
            <a:pPr algn="ctr"/>
            <a:r>
              <a:rPr lang="lv-LV" sz="2400" dirty="0">
                <a:solidFill>
                  <a:srgbClr val="001489"/>
                </a:solidFill>
              </a:rPr>
              <a:t>kā</a:t>
            </a:r>
            <a:r>
              <a:rPr kumimoji="0" lang="lv-LV" sz="2400" b="0" i="0" u="none" strike="noStrike" kern="1200" cap="none" spc="0" normalizeH="0" baseline="0" noProof="0" dirty="0">
                <a:ln>
                  <a:noFill/>
                </a:ln>
                <a:solidFill>
                  <a:srgbClr val="001489"/>
                </a:solidFill>
                <a:effectLst/>
                <a:uLnTx/>
                <a:uFillTx/>
                <a:latin typeface="Calibri" panose="020F0502020204030204"/>
                <a:ea typeface="+mn-ea"/>
                <a:cs typeface="+mn-cs"/>
              </a:rPr>
              <a:t> attīsta pakalpojumus vai ražošanu.</a:t>
            </a:r>
            <a:endParaRPr lang="lv-LV" sz="2400" dirty="0">
              <a:solidFill>
                <a:srgbClr val="001489"/>
              </a:solidFill>
            </a:endParaRPr>
          </a:p>
        </p:txBody>
      </p:sp>
    </p:spTree>
    <p:extLst>
      <p:ext uri="{BB962C8B-B14F-4D97-AF65-F5344CB8AC3E}">
        <p14:creationId xmlns:p14="http://schemas.microsoft.com/office/powerpoint/2010/main" val="2056907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Attiecināmās izmaksas. </a:t>
            </a:r>
            <a:r>
              <a:rPr kumimoji="0" lang="lv-LV" sz="3200" b="1" i="0" u="none" strike="noStrike" kern="1200" cap="none" spc="0" normalizeH="0" baseline="0" noProof="0" dirty="0">
                <a:ln>
                  <a:noFill/>
                </a:ln>
                <a:solidFill>
                  <a:srgbClr val="008000"/>
                </a:solidFill>
                <a:effectLst/>
                <a:uLnTx/>
                <a:uFillTx/>
                <a:latin typeface="Calibri" panose="020F0502020204030204"/>
                <a:ea typeface="+mj-ea"/>
                <a:cs typeface="+mj-cs"/>
              </a:rPr>
              <a:t>MKN 580, 34.</a:t>
            </a:r>
            <a:endParaRPr lang="lv-LV" sz="3200" b="1" dirty="0">
              <a:solidFill>
                <a:srgbClr val="008000"/>
              </a:solidFill>
            </a:endParaRP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7" name="Satura vietturis 6">
            <a:extLst>
              <a:ext uri="{FF2B5EF4-FFF2-40B4-BE49-F238E27FC236}">
                <a16:creationId xmlns:a16="http://schemas.microsoft.com/office/drawing/2014/main" id="{ABEE3BF0-E801-D929-F810-B4943C90A54C}"/>
              </a:ext>
            </a:extLst>
          </p:cNvPr>
          <p:cNvSpPr>
            <a:spLocks noGrp="1"/>
          </p:cNvSpPr>
          <p:nvPr>
            <p:ph idx="1"/>
          </p:nvPr>
        </p:nvSpPr>
        <p:spPr>
          <a:xfrm>
            <a:off x="1208314" y="1864406"/>
            <a:ext cx="10145486" cy="4975339"/>
          </a:xfrm>
        </p:spPr>
        <p:txBody>
          <a:bodyPr>
            <a:normAutofit/>
          </a:bodyPr>
          <a:lstStyle/>
          <a:p>
            <a:pPr marL="0" indent="0" algn="just">
              <a:buNone/>
            </a:pPr>
            <a:r>
              <a:rPr lang="lv-LV" sz="2400" dirty="0">
                <a:solidFill>
                  <a:srgbClr val="001489"/>
                </a:solidFill>
              </a:rPr>
              <a:t>Šo noteikumu </a:t>
            </a:r>
            <a:r>
              <a:rPr lang="lv-LV" sz="2400" b="1" dirty="0">
                <a:solidFill>
                  <a:srgbClr val="008000"/>
                </a:solidFill>
              </a:rPr>
              <a:t>10.2. </a:t>
            </a:r>
            <a:r>
              <a:rPr lang="lv-LV" sz="2400" dirty="0">
                <a:solidFill>
                  <a:srgbClr val="001489"/>
                </a:solidFill>
              </a:rPr>
              <a:t>apakšpunktā (produkcijas realizēšanai paredzētas vides radīšana) minētajā darbībā attiecināma ir arī </a:t>
            </a:r>
            <a:r>
              <a:rPr lang="lv-LV" sz="2400" b="1" dirty="0">
                <a:solidFill>
                  <a:srgbClr val="001489"/>
                </a:solidFill>
              </a:rPr>
              <a:t>internetveikala</a:t>
            </a:r>
            <a:r>
              <a:rPr lang="lv-LV" sz="2400" dirty="0">
                <a:solidFill>
                  <a:srgbClr val="001489"/>
                </a:solidFill>
              </a:rPr>
              <a:t> un </a:t>
            </a:r>
            <a:r>
              <a:rPr lang="lv-LV" sz="2400" b="1" dirty="0">
                <a:solidFill>
                  <a:srgbClr val="001489"/>
                </a:solidFill>
              </a:rPr>
              <a:t>tirdzniecības platformas </a:t>
            </a:r>
            <a:r>
              <a:rPr lang="lv-LV" sz="2400" dirty="0">
                <a:solidFill>
                  <a:srgbClr val="001489"/>
                </a:solidFill>
              </a:rPr>
              <a:t>izveide. </a:t>
            </a:r>
          </a:p>
          <a:p>
            <a:pPr algn="just">
              <a:buClr>
                <a:srgbClr val="C00000"/>
              </a:buClr>
              <a:buFont typeface="Wingdings" panose="05000000000000000000" pitchFamily="2" charset="2"/>
              <a:buChar char="ü"/>
            </a:pPr>
            <a:r>
              <a:rPr lang="lv-LV" sz="2400" dirty="0">
                <a:solidFill>
                  <a:srgbClr val="001489"/>
                </a:solidFill>
              </a:rPr>
              <a:t>Projektu ievieš </a:t>
            </a:r>
            <a:r>
              <a:rPr lang="lv-LV" sz="2400" b="1" dirty="0">
                <a:solidFill>
                  <a:srgbClr val="008000"/>
                </a:solidFill>
              </a:rPr>
              <a:t>11.2.1</a:t>
            </a:r>
            <a:r>
              <a:rPr lang="lv-LV" sz="2400" dirty="0">
                <a:solidFill>
                  <a:srgbClr val="001489"/>
                </a:solidFill>
              </a:rPr>
              <a:t> atbalsta pretendenti – juridiskā persona vai fiziskā persona, </a:t>
            </a:r>
            <a:r>
              <a:rPr lang="lv-LV" sz="2400" b="1" dirty="0">
                <a:solidFill>
                  <a:srgbClr val="001489"/>
                </a:solidFill>
              </a:rPr>
              <a:t>kura veic saimniecisko darbību </a:t>
            </a:r>
            <a:r>
              <a:rPr lang="lv-LV" sz="2400" dirty="0">
                <a:solidFill>
                  <a:srgbClr val="001489"/>
                </a:solidFill>
              </a:rPr>
              <a:t>un kuras apgrozījums nepārsniedz 150 000 EUR pēdējā noslēgtajā gadā pirms projekta iesniegšanas. </a:t>
            </a:r>
          </a:p>
          <a:p>
            <a:pPr marL="0" indent="0" algn="just">
              <a:buClr>
                <a:srgbClr val="C00000"/>
              </a:buClr>
              <a:buNone/>
            </a:pPr>
            <a:endParaRPr lang="lv-LV" sz="2400" dirty="0">
              <a:solidFill>
                <a:srgbClr val="001489"/>
              </a:solidFill>
            </a:endParaRPr>
          </a:p>
          <a:p>
            <a:pPr marL="0" indent="0" algn="just">
              <a:buClr>
                <a:srgbClr val="C00000"/>
              </a:buClr>
              <a:buNone/>
            </a:pPr>
            <a:endParaRPr lang="lv-LV" sz="2400" dirty="0">
              <a:solidFill>
                <a:srgbClr val="001489"/>
              </a:solidFill>
            </a:endParaRPr>
          </a:p>
          <a:p>
            <a:pPr marL="0" indent="0" algn="just">
              <a:buClr>
                <a:srgbClr val="C00000"/>
              </a:buClr>
              <a:buNone/>
            </a:pPr>
            <a:r>
              <a:rPr lang="lv-LV" sz="2400" b="1" dirty="0">
                <a:solidFill>
                  <a:srgbClr val="008000"/>
                </a:solidFill>
              </a:rPr>
              <a:t>40. </a:t>
            </a:r>
            <a:r>
              <a:rPr lang="lv-LV" sz="2400" dirty="0">
                <a:solidFill>
                  <a:srgbClr val="001489"/>
                </a:solidFill>
              </a:rPr>
              <a:t>Ja atbalsta pretendents </a:t>
            </a:r>
            <a:r>
              <a:rPr lang="lv-LV" sz="2400" b="1" dirty="0">
                <a:solidFill>
                  <a:srgbClr val="001489"/>
                </a:solidFill>
              </a:rPr>
              <a:t>neparedz</a:t>
            </a:r>
            <a:r>
              <a:rPr lang="lv-LV" sz="2400" dirty="0">
                <a:solidFill>
                  <a:srgbClr val="001489"/>
                </a:solidFill>
              </a:rPr>
              <a:t> publisko finansējumu</a:t>
            </a:r>
            <a:r>
              <a:rPr lang="lv-LV" sz="2400" b="1" dirty="0">
                <a:solidFill>
                  <a:srgbClr val="001489"/>
                </a:solidFill>
              </a:rPr>
              <a:t> iekārtu uzstādīšanai</a:t>
            </a:r>
            <a:r>
              <a:rPr lang="lv-LV" sz="2400" dirty="0">
                <a:solidFill>
                  <a:srgbClr val="001489"/>
                </a:solidFill>
              </a:rPr>
              <a:t>, </a:t>
            </a:r>
          </a:p>
          <a:p>
            <a:pPr algn="just">
              <a:buClr>
                <a:srgbClr val="C00000"/>
              </a:buClr>
              <a:buFont typeface="Wingdings" panose="05000000000000000000" pitchFamily="2" charset="2"/>
              <a:buChar char="Ø"/>
            </a:pPr>
            <a:r>
              <a:rPr lang="lv-LV" sz="2400" dirty="0">
                <a:solidFill>
                  <a:srgbClr val="001489"/>
                </a:solidFill>
              </a:rPr>
              <a:t>publisko finansējumu par attiecīgajām iekārtām saņem tikai pēc to nodošanas ekspluatācijā un apliecinošu dokumentu iesniegšanas LAD.</a:t>
            </a:r>
          </a:p>
          <a:p>
            <a:pPr marL="0" indent="0">
              <a:buClr>
                <a:srgbClr val="C00000"/>
              </a:buClr>
              <a:buNone/>
            </a:pPr>
            <a:endParaRPr lang="lv-LV" dirty="0">
              <a:solidFill>
                <a:srgbClr val="001489"/>
              </a:solidFill>
            </a:endParaRPr>
          </a:p>
          <a:p>
            <a:endParaRPr lang="lv-LV" dirty="0"/>
          </a:p>
        </p:txBody>
      </p:sp>
    </p:spTree>
    <p:extLst>
      <p:ext uri="{BB962C8B-B14F-4D97-AF65-F5344CB8AC3E}">
        <p14:creationId xmlns:p14="http://schemas.microsoft.com/office/powerpoint/2010/main" val="28906165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Attiecināmās izmaksas. Būvniecība </a:t>
            </a:r>
            <a:r>
              <a:rPr kumimoji="0" lang="lv-LV" sz="3200" b="1" i="0" u="none" strike="noStrike" kern="1200" cap="none" spc="0" normalizeH="0" baseline="0" noProof="0" dirty="0">
                <a:ln>
                  <a:noFill/>
                </a:ln>
                <a:solidFill>
                  <a:srgbClr val="008000"/>
                </a:solidFill>
                <a:effectLst/>
                <a:uLnTx/>
                <a:uFillTx/>
                <a:latin typeface="Calibri" panose="020F0502020204030204"/>
                <a:ea typeface="+mj-ea"/>
                <a:cs typeface="+mj-cs"/>
              </a:rPr>
              <a:t>33.2.</a:t>
            </a:r>
            <a:endParaRPr lang="lv-LV" sz="3200" b="1" dirty="0">
              <a:solidFill>
                <a:srgbClr val="008000"/>
              </a:solidFill>
            </a:endParaRP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621673" y="1909811"/>
            <a:ext cx="10831716" cy="4635843"/>
          </a:xfrm>
        </p:spPr>
        <p:txBody>
          <a:bodyPr>
            <a:normAutofit/>
          </a:bodyPr>
          <a:lstStyle/>
          <a:p>
            <a:pPr>
              <a:buClr>
                <a:srgbClr val="C00000"/>
              </a:buClr>
              <a:buFont typeface="Wingdings" panose="05000000000000000000" pitchFamily="2" charset="2"/>
              <a:buChar char="Ø"/>
            </a:pPr>
            <a:r>
              <a:rPr lang="lv-LV" sz="2400" dirty="0">
                <a:solidFill>
                  <a:srgbClr val="001489"/>
                </a:solidFill>
              </a:rPr>
              <a:t>Jaunas būvniecības, </a:t>
            </a:r>
          </a:p>
          <a:p>
            <a:pPr>
              <a:buClr>
                <a:srgbClr val="C00000"/>
              </a:buClr>
              <a:buFont typeface="Wingdings" panose="05000000000000000000" pitchFamily="2" charset="2"/>
              <a:buChar char="Ø"/>
            </a:pPr>
            <a:r>
              <a:rPr lang="lv-LV" sz="2400" dirty="0">
                <a:solidFill>
                  <a:srgbClr val="001489"/>
                </a:solidFill>
              </a:rPr>
              <a:t>būves pārbūves, </a:t>
            </a:r>
          </a:p>
          <a:p>
            <a:pPr>
              <a:buClr>
                <a:srgbClr val="C00000"/>
              </a:buClr>
              <a:buFont typeface="Wingdings" panose="05000000000000000000" pitchFamily="2" charset="2"/>
              <a:buChar char="Ø"/>
            </a:pPr>
            <a:r>
              <a:rPr lang="lv-LV" sz="2400" dirty="0">
                <a:solidFill>
                  <a:srgbClr val="001489"/>
                </a:solidFill>
              </a:rPr>
              <a:t>būves ierīkošanas, </a:t>
            </a:r>
          </a:p>
          <a:p>
            <a:pPr>
              <a:buClr>
                <a:srgbClr val="C00000"/>
              </a:buClr>
              <a:buFont typeface="Wingdings" panose="05000000000000000000" pitchFamily="2" charset="2"/>
              <a:buChar char="Ø"/>
            </a:pPr>
            <a:r>
              <a:rPr lang="lv-LV" sz="2400" dirty="0">
                <a:solidFill>
                  <a:srgbClr val="001489"/>
                </a:solidFill>
              </a:rPr>
              <a:t>būves novietošanas izmaksas,</a:t>
            </a:r>
          </a:p>
          <a:p>
            <a:pPr>
              <a:buClr>
                <a:srgbClr val="C00000"/>
              </a:buClr>
              <a:buFont typeface="Wingdings" panose="05000000000000000000" pitchFamily="2" charset="2"/>
              <a:buChar char="Ø"/>
            </a:pPr>
            <a:r>
              <a:rPr lang="lv-LV" sz="2400" dirty="0">
                <a:solidFill>
                  <a:srgbClr val="001489"/>
                </a:solidFill>
              </a:rPr>
              <a:t>būves atjaunošanas izmaksas, </a:t>
            </a:r>
          </a:p>
          <a:p>
            <a:pPr lvl="1" algn="just">
              <a:buClr>
                <a:srgbClr val="C00000"/>
              </a:buClr>
              <a:buFont typeface="Wingdings" panose="05000000000000000000" pitchFamily="2" charset="2"/>
              <a:buChar char="v"/>
            </a:pPr>
            <a:r>
              <a:rPr lang="lv-LV" dirty="0">
                <a:solidFill>
                  <a:srgbClr val="001489"/>
                </a:solidFill>
              </a:rPr>
              <a:t>ja nepieciešams tehniski vai funkcionāli uzlabot valsts aizsargājamo kultūras pieminekļu sarakstā iekļautu būvi, kas ir tūrisma pakalpojuma sniegšanas vieta, </a:t>
            </a:r>
          </a:p>
          <a:p>
            <a:pPr lvl="1" algn="just">
              <a:buClr>
                <a:srgbClr val="C00000"/>
              </a:buClr>
              <a:buFont typeface="Wingdings" panose="05000000000000000000" pitchFamily="2" charset="2"/>
              <a:buChar char="v"/>
            </a:pPr>
            <a:r>
              <a:rPr lang="lv-LV" dirty="0">
                <a:solidFill>
                  <a:srgbClr val="001489"/>
                </a:solidFill>
              </a:rPr>
              <a:t>vai ražošanas būvi, </a:t>
            </a:r>
          </a:p>
          <a:p>
            <a:pPr algn="just">
              <a:buClr>
                <a:srgbClr val="C00000"/>
              </a:buClr>
              <a:buFont typeface="Wingdings" panose="05000000000000000000" pitchFamily="2" charset="2"/>
              <a:buChar char="Ø"/>
            </a:pPr>
            <a:r>
              <a:rPr lang="lv-LV" sz="2400" dirty="0">
                <a:solidFill>
                  <a:srgbClr val="001489"/>
                </a:solidFill>
              </a:rPr>
              <a:t>būves restaurācijas izmaksas. </a:t>
            </a:r>
          </a:p>
          <a:p>
            <a:pPr marL="0" indent="0" algn="just">
              <a:buClr>
                <a:srgbClr val="C00000"/>
              </a:buClr>
              <a:buNone/>
            </a:pPr>
            <a:r>
              <a:rPr lang="lv-LV" sz="2400" dirty="0">
                <a:solidFill>
                  <a:srgbClr val="001489"/>
                </a:solidFill>
              </a:rPr>
              <a:t>Izmaksas ir attiecināmas, pamatojoties uz līgumiem ar trešajām personām, kas ir atbildīgas par darbu izpildi.</a:t>
            </a: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4" name="TextBox 3">
            <a:extLst>
              <a:ext uri="{FF2B5EF4-FFF2-40B4-BE49-F238E27FC236}">
                <a16:creationId xmlns:a16="http://schemas.microsoft.com/office/drawing/2014/main" id="{607CB3C6-0DCE-6515-ABB5-B60E083602F9}"/>
              </a:ext>
            </a:extLst>
          </p:cNvPr>
          <p:cNvSpPr txBox="1"/>
          <p:nvPr/>
        </p:nvSpPr>
        <p:spPr>
          <a:xfrm>
            <a:off x="5694363" y="1342567"/>
            <a:ext cx="5441888" cy="2462213"/>
          </a:xfrm>
          <a:prstGeom prst="rect">
            <a:avLst/>
          </a:prstGeom>
          <a:noFill/>
          <a:ln>
            <a:solidFill>
              <a:srgbClr val="C00000"/>
            </a:solidFill>
          </a:ln>
        </p:spPr>
        <p:txBody>
          <a:bodyPr wrap="square" rtlCol="0">
            <a:spAutoFit/>
          </a:bodyPr>
          <a:lstStyle/>
          <a:p>
            <a:pPr algn="just"/>
            <a:r>
              <a:rPr lang="lv-LV" sz="2200" b="1" dirty="0">
                <a:solidFill>
                  <a:srgbClr val="008000"/>
                </a:solidFill>
              </a:rPr>
              <a:t>41. </a:t>
            </a:r>
            <a:r>
              <a:rPr lang="lv-LV" sz="2200" dirty="0">
                <a:solidFill>
                  <a:srgbClr val="001489"/>
                </a:solidFill>
              </a:rPr>
              <a:t>Ja projekta finansējums ir paredzēts tikai būvniecības izmaksām, atbalsta saņēmējs pēdējo maksājuma pieprasījumu LAD iesniedz pēc ēku un telpu aprīkošanas, iekārtu un aprīkojuma uzstādīšanas, kad ir iespējama telpu un teritorijas funkcionāla izmantošana, ražošana un pakalpojumu sniegšana.</a:t>
            </a:r>
          </a:p>
        </p:txBody>
      </p:sp>
    </p:spTree>
    <p:extLst>
      <p:ext uri="{BB962C8B-B14F-4D97-AF65-F5344CB8AC3E}">
        <p14:creationId xmlns:p14="http://schemas.microsoft.com/office/powerpoint/2010/main" val="276198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463909"/>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Attiecināmās izmaksas. Būvmateriālu iegāde </a:t>
            </a:r>
            <a:r>
              <a:rPr kumimoji="0" lang="lv-LV" sz="3200" b="1" i="0" u="none" strike="noStrike" kern="1200" cap="none" spc="0" normalizeH="0" baseline="0" noProof="0" dirty="0">
                <a:ln>
                  <a:noFill/>
                </a:ln>
                <a:solidFill>
                  <a:srgbClr val="008000"/>
                </a:solidFill>
                <a:effectLst/>
                <a:uLnTx/>
                <a:uFillTx/>
                <a:latin typeface="Calibri" panose="020F0502020204030204"/>
                <a:ea typeface="+mj-ea"/>
                <a:cs typeface="+mj-cs"/>
              </a:rPr>
              <a:t>33.3</a:t>
            </a:r>
            <a:endParaRPr lang="lv-LV" sz="3200" b="1" dirty="0">
              <a:solidFill>
                <a:srgbClr val="008000"/>
              </a:solidFill>
            </a:endParaRP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1404256" y="2026424"/>
            <a:ext cx="9949543" cy="4351338"/>
          </a:xfrm>
        </p:spPr>
        <p:txBody>
          <a:bodyPr>
            <a:normAutofit/>
          </a:bodyPr>
          <a:lstStyle/>
          <a:p>
            <a:pPr marL="0" indent="0" algn="just">
              <a:buClr>
                <a:srgbClr val="C00000"/>
              </a:buClr>
              <a:buNone/>
            </a:pPr>
            <a:r>
              <a:rPr lang="lv-LV" sz="2400" b="1" dirty="0">
                <a:solidFill>
                  <a:srgbClr val="001489"/>
                </a:solidFill>
              </a:rPr>
              <a:t>Būvmateriālu iegādes </a:t>
            </a:r>
            <a:r>
              <a:rPr lang="lv-LV" sz="2400" dirty="0">
                <a:solidFill>
                  <a:srgbClr val="001489"/>
                </a:solidFill>
              </a:rPr>
              <a:t>izmaksas šo noteikumu </a:t>
            </a:r>
            <a:r>
              <a:rPr lang="lv-LV" sz="2400" b="1" dirty="0">
                <a:solidFill>
                  <a:srgbClr val="008000"/>
                </a:solidFill>
              </a:rPr>
              <a:t>33.2. </a:t>
            </a:r>
            <a:r>
              <a:rPr lang="lv-LV" sz="2400" dirty="0">
                <a:solidFill>
                  <a:srgbClr val="001489"/>
                </a:solidFill>
              </a:rPr>
              <a:t>apakšpunktā minētajiem būvniecības darbiem, </a:t>
            </a:r>
          </a:p>
          <a:p>
            <a:pPr algn="just">
              <a:buClr>
                <a:srgbClr val="C00000"/>
              </a:buClr>
              <a:buFont typeface="Wingdings" panose="05000000000000000000" pitchFamily="2" charset="2"/>
              <a:buChar char="Ø"/>
            </a:pPr>
            <a:r>
              <a:rPr lang="lv-LV" sz="2400" dirty="0">
                <a:solidFill>
                  <a:srgbClr val="001489"/>
                </a:solidFill>
              </a:rPr>
              <a:t>pamatojoties uz būvprojektu ar būvatļaujā izdarītu atzīmi par projektēšanas nosacījumu izpildi, ja būvvalde pretendentam izsniegusi paskaidrojuma rakstu, </a:t>
            </a:r>
          </a:p>
          <a:p>
            <a:pPr>
              <a:buClr>
                <a:srgbClr val="C00000"/>
              </a:buClr>
              <a:buFont typeface="Wingdings" panose="05000000000000000000" pitchFamily="2" charset="2"/>
              <a:buChar char="Ø"/>
            </a:pPr>
            <a:endParaRPr lang="lv-LV" sz="2400" dirty="0">
              <a:solidFill>
                <a:srgbClr val="001489"/>
              </a:solidFill>
            </a:endParaRPr>
          </a:p>
          <a:p>
            <a:pPr>
              <a:buClr>
                <a:srgbClr val="C00000"/>
              </a:buClr>
              <a:buFont typeface="Wingdings" panose="05000000000000000000" pitchFamily="2" charset="2"/>
              <a:buChar char="Ø"/>
            </a:pPr>
            <a:endParaRPr lang="lv-LV" sz="2400" dirty="0">
              <a:solidFill>
                <a:srgbClr val="001489"/>
              </a:solidFill>
            </a:endParaRPr>
          </a:p>
          <a:p>
            <a:pPr>
              <a:buClr>
                <a:srgbClr val="C00000"/>
              </a:buClr>
              <a:buFont typeface="Wingdings" panose="05000000000000000000" pitchFamily="2" charset="2"/>
              <a:buChar char="Ø"/>
            </a:pPr>
            <a:endParaRPr lang="lv-LV" sz="2400" dirty="0">
              <a:solidFill>
                <a:srgbClr val="001489"/>
              </a:solidFill>
            </a:endParaRPr>
          </a:p>
          <a:p>
            <a:pPr>
              <a:buClr>
                <a:srgbClr val="C00000"/>
              </a:buClr>
              <a:buFont typeface="Wingdings" panose="05000000000000000000" pitchFamily="2" charset="2"/>
              <a:buChar char="Ø"/>
            </a:pPr>
            <a:r>
              <a:rPr lang="lv-LV" sz="2400" dirty="0">
                <a:solidFill>
                  <a:srgbClr val="001489"/>
                </a:solidFill>
              </a:rPr>
              <a:t>un </a:t>
            </a:r>
            <a:r>
              <a:rPr lang="lv-LV" sz="2400" dirty="0" err="1">
                <a:solidFill>
                  <a:srgbClr val="001489"/>
                </a:solidFill>
              </a:rPr>
              <a:t>būvspeciālista</a:t>
            </a:r>
            <a:r>
              <a:rPr lang="lv-LV" sz="2400" dirty="0">
                <a:solidFill>
                  <a:srgbClr val="001489"/>
                </a:solidFill>
              </a:rPr>
              <a:t> sastādītu tāmi, </a:t>
            </a:r>
          </a:p>
          <a:p>
            <a:pPr>
              <a:buClr>
                <a:srgbClr val="C00000"/>
              </a:buClr>
              <a:buFont typeface="Wingdings" panose="05000000000000000000" pitchFamily="2" charset="2"/>
              <a:buChar char="Ø"/>
            </a:pPr>
            <a:r>
              <a:rPr lang="lv-LV" sz="2400" dirty="0">
                <a:solidFill>
                  <a:srgbClr val="001489"/>
                </a:solidFill>
              </a:rPr>
              <a:t>skici.</a:t>
            </a:r>
          </a:p>
          <a:p>
            <a:pPr>
              <a:buClr>
                <a:srgbClr val="C00000"/>
              </a:buClr>
              <a:buFont typeface="Wingdings" panose="05000000000000000000" pitchFamily="2" charset="2"/>
              <a:buChar char="Ø"/>
            </a:pPr>
            <a:endParaRPr lang="lv-LV" sz="2400" dirty="0">
              <a:solidFill>
                <a:srgbClr val="001489"/>
              </a:solidFill>
            </a:endParaRP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5" name="TextBox 4">
            <a:extLst>
              <a:ext uri="{FF2B5EF4-FFF2-40B4-BE49-F238E27FC236}">
                <a16:creationId xmlns:a16="http://schemas.microsoft.com/office/drawing/2014/main" id="{59EEB108-4AB2-2A37-A635-142D1E27CEF5}"/>
              </a:ext>
            </a:extLst>
          </p:cNvPr>
          <p:cNvSpPr txBox="1"/>
          <p:nvPr/>
        </p:nvSpPr>
        <p:spPr>
          <a:xfrm>
            <a:off x="6591001" y="3977105"/>
            <a:ext cx="4607394" cy="1200329"/>
          </a:xfrm>
          <a:prstGeom prst="rect">
            <a:avLst/>
          </a:prstGeom>
          <a:noFill/>
          <a:ln>
            <a:solidFill>
              <a:srgbClr val="C00000"/>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lv-LV" sz="2400" kern="0" dirty="0">
                <a:solidFill>
                  <a:srgbClr val="FF0000"/>
                </a:solidFill>
              </a:rPr>
              <a:t>U</a:t>
            </a:r>
            <a:r>
              <a:rPr kumimoji="0" lang="lv-LV" sz="2400" i="0" u="none" strike="noStrike" kern="0" cap="none" spc="0" normalizeH="0" baseline="0" noProof="0" dirty="0">
                <a:ln>
                  <a:noFill/>
                </a:ln>
                <a:solidFill>
                  <a:srgbClr val="FF0000"/>
                </a:solidFill>
                <a:effectLst/>
                <a:uLnTx/>
                <a:uFillTx/>
              </a:rPr>
              <a:t>z LEADER projekta iesniegšanas brīdi ir būvniecības dokumenti.</a:t>
            </a:r>
          </a:p>
          <a:p>
            <a:pPr marL="0" marR="0" lvl="0" indent="0" defTabSz="914400" eaLnBrk="1" fontAlgn="auto" latinLnBrk="0" hangingPunct="1">
              <a:lnSpc>
                <a:spcPct val="100000"/>
              </a:lnSpc>
              <a:spcBef>
                <a:spcPts val="0"/>
              </a:spcBef>
              <a:spcAft>
                <a:spcPts val="0"/>
              </a:spcAft>
              <a:buClrTx/>
              <a:buSzTx/>
              <a:buFontTx/>
              <a:buNone/>
              <a:tabLst/>
              <a:defRPr/>
            </a:pPr>
            <a:r>
              <a:rPr lang="lv-LV" sz="2400" kern="0" dirty="0">
                <a:solidFill>
                  <a:srgbClr val="FF0000"/>
                </a:solidFill>
              </a:rPr>
              <a:t>Vēl jāveic cenu aptauja.</a:t>
            </a:r>
            <a:endParaRPr kumimoji="0" lang="lv-LV" sz="2400" i="0" u="none" strike="noStrike" kern="0" cap="none" spc="0" normalizeH="0" baseline="0" noProof="0" dirty="0">
              <a:ln>
                <a:noFill/>
              </a:ln>
              <a:solidFill>
                <a:srgbClr val="FF0000"/>
              </a:solidFill>
              <a:effectLst/>
              <a:uLnTx/>
              <a:uFillTx/>
            </a:endParaRPr>
          </a:p>
        </p:txBody>
      </p:sp>
    </p:spTree>
    <p:extLst>
      <p:ext uri="{BB962C8B-B14F-4D97-AF65-F5344CB8AC3E}">
        <p14:creationId xmlns:p14="http://schemas.microsoft.com/office/powerpoint/2010/main" val="7478678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Attiecināmās izmaksas </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1034143" y="1510276"/>
            <a:ext cx="10515600" cy="5184437"/>
          </a:xfrm>
        </p:spPr>
        <p:txBody>
          <a:bodyPr>
            <a:normAutofit/>
          </a:bodyPr>
          <a:lstStyle/>
          <a:p>
            <a:pPr algn="just">
              <a:buClr>
                <a:srgbClr val="C00000"/>
              </a:buClr>
              <a:buFont typeface="Wingdings" panose="05000000000000000000" pitchFamily="2" charset="2"/>
              <a:buChar char="Ø"/>
            </a:pPr>
            <a:r>
              <a:rPr lang="lv-LV" sz="2400" b="1" dirty="0">
                <a:solidFill>
                  <a:srgbClr val="008000"/>
                </a:solidFill>
              </a:rPr>
              <a:t>33.5. </a:t>
            </a:r>
            <a:r>
              <a:rPr lang="lv-LV" sz="2400" dirty="0">
                <a:solidFill>
                  <a:srgbClr val="001489"/>
                </a:solidFill>
              </a:rPr>
              <a:t>Ar sabiedriskajām attiecībām saistītās izmaksas, kas nepieciešamas atbalsta pretendenta produktu vai pakalpojumu atpazīstamības tēla veidošanai, tostarp dalības maksa izstādēs un vietējo ražotāju tirgū.</a:t>
            </a:r>
          </a:p>
          <a:p>
            <a:pPr>
              <a:buClr>
                <a:srgbClr val="C00000"/>
              </a:buClr>
              <a:buFont typeface="Wingdings" panose="05000000000000000000" pitchFamily="2" charset="2"/>
              <a:buChar char="Ø"/>
            </a:pPr>
            <a:endParaRPr lang="lv-LV" sz="2400" dirty="0">
              <a:solidFill>
                <a:srgbClr val="001489"/>
              </a:solidFill>
            </a:endParaRPr>
          </a:p>
          <a:p>
            <a:pPr>
              <a:buClr>
                <a:srgbClr val="C00000"/>
              </a:buClr>
              <a:buFont typeface="Wingdings" panose="05000000000000000000" pitchFamily="2" charset="2"/>
              <a:buChar char="Ø"/>
            </a:pPr>
            <a:endParaRPr lang="lv-LV" sz="2400" dirty="0">
              <a:solidFill>
                <a:srgbClr val="001489"/>
              </a:solidFill>
            </a:endParaRPr>
          </a:p>
          <a:p>
            <a:pPr>
              <a:buClr>
                <a:srgbClr val="C00000"/>
              </a:buClr>
              <a:buFont typeface="Wingdings" panose="05000000000000000000" pitchFamily="2" charset="2"/>
              <a:buChar char="Ø"/>
            </a:pPr>
            <a:endParaRPr lang="lv-LV" sz="2400" dirty="0">
              <a:solidFill>
                <a:srgbClr val="001489"/>
              </a:solidFill>
            </a:endParaRPr>
          </a:p>
          <a:p>
            <a:pPr>
              <a:buClr>
                <a:srgbClr val="C00000"/>
              </a:buClr>
              <a:buFont typeface="Wingdings" panose="05000000000000000000" pitchFamily="2" charset="2"/>
              <a:buChar char="Ø"/>
            </a:pPr>
            <a:endParaRPr lang="lv-LV" sz="2400" dirty="0">
              <a:solidFill>
                <a:srgbClr val="001489"/>
              </a:solidFill>
            </a:endParaRP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lang="lv-LV" sz="2400" b="1" dirty="0">
                <a:solidFill>
                  <a:srgbClr val="008000"/>
                </a:solidFill>
              </a:rPr>
              <a:t>33.6. </a:t>
            </a:r>
            <a:r>
              <a:rPr kumimoji="0" lang="lv-LV" sz="2400" b="1" i="0" u="none" strike="noStrike" kern="1200" cap="none" spc="0" normalizeH="0" baseline="0" noProof="0" dirty="0">
                <a:ln>
                  <a:noFill/>
                </a:ln>
                <a:solidFill>
                  <a:srgbClr val="001489"/>
                </a:solidFill>
                <a:effectLst/>
                <a:uLnTx/>
                <a:uFillTx/>
                <a:latin typeface="Calibri"/>
                <a:ea typeface="+mn-ea"/>
                <a:cs typeface="+mn-cs"/>
              </a:rPr>
              <a:t>Patentu, licenču, autortiesību un preču zīmju </a:t>
            </a:r>
            <a:r>
              <a:rPr kumimoji="0" lang="lv-LV" sz="2400" b="0" i="0" u="none" strike="noStrike" kern="1200" cap="none" spc="0" normalizeH="0" baseline="0" noProof="0" dirty="0">
                <a:ln>
                  <a:noFill/>
                </a:ln>
                <a:solidFill>
                  <a:srgbClr val="001489"/>
                </a:solidFill>
                <a:effectLst/>
                <a:uLnTx/>
                <a:uFillTx/>
                <a:latin typeface="Calibri"/>
                <a:ea typeface="+mn-ea"/>
                <a:cs typeface="+mn-cs"/>
              </a:rPr>
              <a:t>saņemšanas vai izmantošanas izmaksas, kas ir tieši saistītas ar projekta sagatavošanu vai īstenošanu un nepārsniedz </a:t>
            </a:r>
            <a:r>
              <a:rPr kumimoji="0" lang="lv-LV" sz="2400" b="1" i="0" u="none" strike="noStrike" kern="1200" cap="none" spc="0" normalizeH="0" baseline="0" noProof="0" dirty="0">
                <a:ln>
                  <a:noFill/>
                </a:ln>
                <a:solidFill>
                  <a:srgbClr val="001489"/>
                </a:solidFill>
                <a:effectLst/>
                <a:uLnTx/>
                <a:uFillTx/>
                <a:latin typeface="Calibri"/>
                <a:ea typeface="+mn-ea"/>
                <a:cs typeface="+mn-cs"/>
              </a:rPr>
              <a:t>10% no</a:t>
            </a:r>
            <a:r>
              <a:rPr kumimoji="0" lang="lv-LV" sz="2400" b="0" i="0" u="none" strike="noStrike" kern="1200" cap="none" spc="0" normalizeH="0" baseline="0" noProof="0" dirty="0">
                <a:ln>
                  <a:noFill/>
                </a:ln>
                <a:solidFill>
                  <a:srgbClr val="001489"/>
                </a:solidFill>
                <a:effectLst/>
                <a:uLnTx/>
                <a:uFillTx/>
                <a:latin typeface="Calibri"/>
                <a:ea typeface="+mn-ea"/>
                <a:cs typeface="+mn-cs"/>
              </a:rPr>
              <a:t> šo noteikumu </a:t>
            </a:r>
            <a:r>
              <a:rPr kumimoji="0" lang="lv-LV" sz="2400" b="1" i="0" u="none" strike="noStrike" kern="1200" cap="none" spc="0" normalizeH="0" baseline="0" noProof="0" dirty="0">
                <a:ln>
                  <a:noFill/>
                </a:ln>
                <a:solidFill>
                  <a:srgbClr val="008000"/>
                </a:solidFill>
                <a:effectLst/>
                <a:uLnTx/>
                <a:uFillTx/>
                <a:latin typeface="Calibri"/>
                <a:ea typeface="+mn-ea"/>
                <a:cs typeface="+mn-cs"/>
              </a:rPr>
              <a:t>33.1., 33.2., 33.3., 33.4. </a:t>
            </a:r>
            <a:r>
              <a:rPr kumimoji="0" lang="lv-LV" sz="2400" b="0" i="0" u="none" strike="noStrike" kern="1200" cap="none" spc="0" normalizeH="0" baseline="0" noProof="0" dirty="0">
                <a:ln>
                  <a:noFill/>
                </a:ln>
                <a:solidFill>
                  <a:srgbClr val="002060"/>
                </a:solidFill>
                <a:effectLst/>
                <a:uLnTx/>
                <a:uFillTx/>
                <a:latin typeface="Calibri"/>
                <a:ea typeface="+mn-ea"/>
                <a:cs typeface="+mn-cs"/>
              </a:rPr>
              <a:t>un </a:t>
            </a:r>
            <a:r>
              <a:rPr kumimoji="0" lang="lv-LV" sz="2400" b="1" i="0" u="none" strike="noStrike" kern="1200" cap="none" spc="0" normalizeH="0" baseline="0" noProof="0" dirty="0">
                <a:ln>
                  <a:noFill/>
                </a:ln>
                <a:solidFill>
                  <a:srgbClr val="008000"/>
                </a:solidFill>
                <a:effectLst/>
                <a:uLnTx/>
                <a:uFillTx/>
                <a:latin typeface="Calibri"/>
                <a:ea typeface="+mn-ea"/>
                <a:cs typeface="+mn-cs"/>
              </a:rPr>
              <a:t>33.5. </a:t>
            </a:r>
            <a:r>
              <a:rPr kumimoji="0" lang="lv-LV" sz="2400" b="0" i="0" u="none" strike="noStrike" kern="1200" cap="none" spc="0" normalizeH="0" baseline="0" noProof="0" dirty="0">
                <a:ln>
                  <a:noFill/>
                </a:ln>
                <a:solidFill>
                  <a:srgbClr val="001489"/>
                </a:solidFill>
                <a:effectLst/>
                <a:uLnTx/>
                <a:uFillTx/>
                <a:latin typeface="Calibri"/>
                <a:ea typeface="+mn-ea"/>
                <a:cs typeface="+mn-cs"/>
              </a:rPr>
              <a:t>apakšpunktā minēto attiecināmo izmaksu </a:t>
            </a:r>
            <a:r>
              <a:rPr kumimoji="0" lang="lv-LV" sz="2400" b="1" i="0" u="none" strike="noStrike" kern="1200" cap="none" spc="0" normalizeH="0" baseline="0" noProof="0" dirty="0">
                <a:ln>
                  <a:noFill/>
                </a:ln>
                <a:solidFill>
                  <a:srgbClr val="001489"/>
                </a:solidFill>
                <a:effectLst/>
                <a:uLnTx/>
                <a:uFillTx/>
                <a:latin typeface="Calibri"/>
                <a:ea typeface="+mn-ea"/>
                <a:cs typeface="+mn-cs"/>
              </a:rPr>
              <a:t>kopsummas</a:t>
            </a:r>
            <a:r>
              <a:rPr kumimoji="0" lang="lv-LV" sz="2400" b="0" i="0" u="none" strike="noStrike" kern="1200" cap="none" spc="0" normalizeH="0" baseline="0" noProof="0" dirty="0">
                <a:ln>
                  <a:noFill/>
                </a:ln>
                <a:solidFill>
                  <a:srgbClr val="001489"/>
                </a:solidFill>
                <a:effectLst/>
                <a:uLnTx/>
                <a:uFillTx/>
                <a:latin typeface="Calibri"/>
                <a:ea typeface="+mn-ea"/>
                <a:cs typeface="+mn-cs"/>
              </a:rPr>
              <a:t>.</a:t>
            </a:r>
          </a:p>
          <a:p>
            <a:pPr>
              <a:buClr>
                <a:srgbClr val="C00000"/>
              </a:buClr>
              <a:buFont typeface="Wingdings" panose="05000000000000000000" pitchFamily="2" charset="2"/>
              <a:buChar char="Ø"/>
            </a:pPr>
            <a:endParaRPr lang="lv-LV" sz="2400" dirty="0">
              <a:solidFill>
                <a:srgbClr val="001489"/>
              </a:solidFill>
            </a:endParaRPr>
          </a:p>
          <a:p>
            <a:pPr>
              <a:buClr>
                <a:srgbClr val="C00000"/>
              </a:buClr>
              <a:buFont typeface="Wingdings" panose="05000000000000000000" pitchFamily="2" charset="2"/>
              <a:buChar char="Ø"/>
            </a:pPr>
            <a:endParaRPr lang="lv-LV" sz="2400" dirty="0">
              <a:solidFill>
                <a:srgbClr val="001489"/>
              </a:solidFill>
            </a:endParaRP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5" name="TextBox 4">
            <a:extLst>
              <a:ext uri="{FF2B5EF4-FFF2-40B4-BE49-F238E27FC236}">
                <a16:creationId xmlns:a16="http://schemas.microsoft.com/office/drawing/2014/main" id="{59EEB108-4AB2-2A37-A635-142D1E27CEF5}"/>
              </a:ext>
            </a:extLst>
          </p:cNvPr>
          <p:cNvSpPr txBox="1"/>
          <p:nvPr/>
        </p:nvSpPr>
        <p:spPr>
          <a:xfrm>
            <a:off x="4082258" y="3013501"/>
            <a:ext cx="7271542" cy="830997"/>
          </a:xfrm>
          <a:prstGeom prst="rect">
            <a:avLst/>
          </a:prstGeom>
          <a:noFill/>
          <a:ln>
            <a:solidFill>
              <a:srgbClr val="FFC000"/>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lv-LV" sz="2400" i="0" u="none" strike="noStrike" kern="0" cap="none" spc="0" normalizeH="0" baseline="0" noProof="0" dirty="0">
                <a:ln>
                  <a:noFill/>
                </a:ln>
                <a:solidFill>
                  <a:srgbClr val="001489"/>
                </a:solidFill>
                <a:effectLst/>
                <a:uLnTx/>
                <a:uFillTx/>
              </a:rPr>
              <a:t>MNF darbības teritorijā daudz vienkāršāks finansējums </a:t>
            </a:r>
          </a:p>
          <a:p>
            <a:pPr marL="0" marR="0" lvl="0" indent="0" defTabSz="914400" eaLnBrk="1" fontAlgn="auto" latinLnBrk="0" hangingPunct="1">
              <a:lnSpc>
                <a:spcPct val="100000"/>
              </a:lnSpc>
              <a:spcBef>
                <a:spcPts val="0"/>
              </a:spcBef>
              <a:spcAft>
                <a:spcPts val="0"/>
              </a:spcAft>
              <a:buClrTx/>
              <a:buSzTx/>
              <a:buFontTx/>
              <a:buNone/>
              <a:tabLst/>
              <a:defRPr/>
            </a:pPr>
            <a:r>
              <a:rPr kumimoji="0" lang="lv-LV" sz="2400" i="0" u="none" strike="noStrike" kern="0" cap="none" spc="0" normalizeH="0" baseline="0" noProof="0" dirty="0">
                <a:ln>
                  <a:noFill/>
                </a:ln>
                <a:solidFill>
                  <a:srgbClr val="001489"/>
                </a:solidFill>
                <a:effectLst/>
                <a:uLnTx/>
                <a:uFillTx/>
              </a:rPr>
              <a:t>piesaistāms «Madona var labāk», T. 28676640</a:t>
            </a:r>
          </a:p>
        </p:txBody>
      </p:sp>
    </p:spTree>
    <p:extLst>
      <p:ext uri="{BB962C8B-B14F-4D97-AF65-F5344CB8AC3E}">
        <p14:creationId xmlns:p14="http://schemas.microsoft.com/office/powerpoint/2010/main" val="29350709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Attiecināmās izmaksas </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1518082" y="1610926"/>
            <a:ext cx="9835717" cy="4351338"/>
          </a:xfrm>
        </p:spPr>
        <p:txBody>
          <a:bodyPr>
            <a:normAutofit/>
          </a:bodyPr>
          <a:lstStyle/>
          <a:p>
            <a:pPr>
              <a:buClr>
                <a:srgbClr val="C00000"/>
              </a:buClr>
              <a:buFont typeface="Wingdings" panose="05000000000000000000" pitchFamily="2" charset="2"/>
              <a:buChar char="Ø"/>
            </a:pPr>
            <a:r>
              <a:rPr lang="lv-LV" sz="2400" b="1" dirty="0">
                <a:solidFill>
                  <a:srgbClr val="008000"/>
                </a:solidFill>
              </a:rPr>
              <a:t>33.7.</a:t>
            </a:r>
            <a:r>
              <a:rPr lang="lv-LV" sz="2400" dirty="0">
                <a:solidFill>
                  <a:srgbClr val="001489"/>
                </a:solidFill>
              </a:rPr>
              <a:t> Maksa par darbinieku dalību mācībās, </a:t>
            </a:r>
          </a:p>
          <a:p>
            <a:pPr algn="just">
              <a:buClr>
                <a:srgbClr val="C00000"/>
              </a:buClr>
              <a:buFont typeface="Wingdings" panose="05000000000000000000" pitchFamily="2" charset="2"/>
              <a:buChar char="Ø"/>
            </a:pPr>
            <a:r>
              <a:rPr lang="lv-LV" sz="2400" dirty="0">
                <a:solidFill>
                  <a:srgbClr val="001489"/>
                </a:solidFill>
              </a:rPr>
              <a:t>kurās apgūst Izglītības kvalitātes valsts dienestā licencētu vai akreditētu izglītības programmu un par kuru sekmīgu apguvi tiek saņemts sertifikāts, </a:t>
            </a:r>
          </a:p>
          <a:p>
            <a:pPr algn="just">
              <a:buClr>
                <a:srgbClr val="C00000"/>
              </a:buClr>
              <a:buFont typeface="Wingdings" panose="05000000000000000000" pitchFamily="2" charset="2"/>
              <a:buChar char="Ø"/>
            </a:pPr>
            <a:r>
              <a:rPr lang="lv-LV" sz="2400" dirty="0">
                <a:solidFill>
                  <a:srgbClr val="001489"/>
                </a:solidFill>
              </a:rPr>
              <a:t>vai maksa par transportlīdzekļa vadītāja apmācību, ja tiek iegūta atbilstošās kategorijas transportlīdzekļa vadītāja apliecība.</a:t>
            </a:r>
          </a:p>
          <a:p>
            <a:pPr algn="just">
              <a:buClr>
                <a:srgbClr val="C00000"/>
              </a:buClr>
              <a:buFont typeface="Wingdings" panose="05000000000000000000" pitchFamily="2" charset="2"/>
              <a:buChar char="Ø"/>
            </a:pPr>
            <a:endParaRPr lang="lv-LV" sz="2400" dirty="0">
              <a:solidFill>
                <a:srgbClr val="001489"/>
              </a:solidFill>
            </a:endParaRPr>
          </a:p>
          <a:p>
            <a:pPr algn="just">
              <a:buClr>
                <a:srgbClr val="C00000"/>
              </a:buClr>
              <a:buFont typeface="Wingdings" panose="05000000000000000000" pitchFamily="2" charset="2"/>
              <a:buChar char="Ø"/>
            </a:pPr>
            <a:r>
              <a:rPr lang="lv-LV" sz="2400" b="1" dirty="0">
                <a:solidFill>
                  <a:srgbClr val="008000"/>
                </a:solidFill>
              </a:rPr>
              <a:t>33.8. </a:t>
            </a:r>
            <a:r>
              <a:rPr lang="lv-LV" sz="2400" dirty="0">
                <a:solidFill>
                  <a:srgbClr val="001489"/>
                </a:solidFill>
              </a:rPr>
              <a:t>Komandējuma izmaksas atbilstoši normatīvajiem aktiem par kārtību, kādā atlīdzināmi ar komandējumiem saistītie izdevumi, ja tās ir tieši saistītas ar projekta īstenošanu un </a:t>
            </a:r>
            <a:r>
              <a:rPr lang="lv-LV" sz="2400" b="1" dirty="0">
                <a:solidFill>
                  <a:srgbClr val="001489"/>
                </a:solidFill>
              </a:rPr>
              <a:t>nepārsniedz 2% no </a:t>
            </a:r>
            <a:r>
              <a:rPr lang="lv-LV" sz="2400" dirty="0">
                <a:solidFill>
                  <a:srgbClr val="001489"/>
                </a:solidFill>
              </a:rPr>
              <a:t>šo noteikumu </a:t>
            </a:r>
            <a:r>
              <a:rPr lang="lv-LV" sz="2400" b="1" dirty="0">
                <a:solidFill>
                  <a:srgbClr val="008000"/>
                </a:solidFill>
              </a:rPr>
              <a:t>33.7</a:t>
            </a:r>
            <a:r>
              <a:rPr lang="lv-LV" sz="2400" dirty="0">
                <a:solidFill>
                  <a:srgbClr val="001489"/>
                </a:solidFill>
              </a:rPr>
              <a:t>. apakšpunktā minētajām izmaksām.</a:t>
            </a:r>
          </a:p>
          <a:p>
            <a:pPr>
              <a:buClr>
                <a:srgbClr val="C00000"/>
              </a:buClr>
              <a:buFont typeface="Wingdings" panose="05000000000000000000" pitchFamily="2" charset="2"/>
              <a:buChar char="Ø"/>
            </a:pPr>
            <a:endParaRPr lang="lv-LV" sz="2400" dirty="0">
              <a:solidFill>
                <a:srgbClr val="001489"/>
              </a:solidFill>
            </a:endParaRP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9041713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Attiecināmās izmaksas </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838200" y="1293130"/>
            <a:ext cx="10515600" cy="5287284"/>
          </a:xfrm>
        </p:spPr>
        <p:txBody>
          <a:bodyPr>
            <a:normAutofit/>
          </a:bodyPr>
          <a:lstStyle/>
          <a:p>
            <a:pPr marL="0" indent="0" algn="just">
              <a:buClr>
                <a:srgbClr val="C00000"/>
              </a:buClr>
              <a:buNone/>
            </a:pPr>
            <a:r>
              <a:rPr lang="lv-LV" sz="2400" b="1" dirty="0">
                <a:solidFill>
                  <a:srgbClr val="008000"/>
                </a:solidFill>
              </a:rPr>
              <a:t>33.9. </a:t>
            </a:r>
            <a:r>
              <a:rPr lang="lv-LV" sz="2400" dirty="0">
                <a:solidFill>
                  <a:srgbClr val="001489"/>
                </a:solidFill>
              </a:rPr>
              <a:t>Projekta iesnieguma </a:t>
            </a:r>
            <a:r>
              <a:rPr lang="lv-LV" sz="2400" b="1" dirty="0">
                <a:solidFill>
                  <a:srgbClr val="001489"/>
                </a:solidFill>
              </a:rPr>
              <a:t>sagatavošanas izmaksas </a:t>
            </a:r>
            <a:r>
              <a:rPr lang="lv-LV" sz="2400" dirty="0">
                <a:solidFill>
                  <a:srgbClr val="001489"/>
                </a:solidFill>
              </a:rPr>
              <a:t>un </a:t>
            </a:r>
            <a:r>
              <a:rPr lang="lv-LV" sz="2400" b="1" dirty="0">
                <a:solidFill>
                  <a:srgbClr val="001489"/>
                </a:solidFill>
              </a:rPr>
              <a:t>vispārējās izmaksas, </a:t>
            </a:r>
            <a:r>
              <a:rPr lang="lv-LV" sz="2400" dirty="0">
                <a:solidFill>
                  <a:srgbClr val="001489"/>
                </a:solidFill>
              </a:rPr>
              <a:t>t.sk. arhitektu, inženieru un konsultantu honorāri, ekspertīzes, būvuzraudzības un autoruzraudzības pakalpojumu, juridisko pakalpojumu, tehniski ekonomiskā pamatojuma, patentu un licenču saņemšanas un energoefektivitātes audita sagatavošanas izmaksas, kā arī maksa par nomas līguma reģistrāciju zemesgrāmatā), kas ir tieši saistītas ar projekta sagatavošanu vai īstenošanu. </a:t>
            </a:r>
          </a:p>
          <a:p>
            <a:pPr>
              <a:buClr>
                <a:srgbClr val="C00000"/>
              </a:buClr>
              <a:buFont typeface="Wingdings" panose="05000000000000000000" pitchFamily="2" charset="2"/>
              <a:buChar char="Ø"/>
            </a:pPr>
            <a:endParaRPr lang="lv-LV" sz="2400" dirty="0">
              <a:solidFill>
                <a:srgbClr val="001489"/>
              </a:solidFill>
            </a:endParaRPr>
          </a:p>
          <a:p>
            <a:pPr>
              <a:buClr>
                <a:srgbClr val="C00000"/>
              </a:buClr>
              <a:buFont typeface="Wingdings" panose="05000000000000000000" pitchFamily="2" charset="2"/>
              <a:buChar char="Ø"/>
            </a:pPr>
            <a:r>
              <a:rPr lang="lv-LV" sz="2400" dirty="0">
                <a:solidFill>
                  <a:srgbClr val="001489"/>
                </a:solidFill>
              </a:rPr>
              <a:t>Piemēro </a:t>
            </a:r>
            <a:r>
              <a:rPr lang="lv-LV" sz="2400" b="1" dirty="0">
                <a:solidFill>
                  <a:srgbClr val="008000"/>
                </a:solidFill>
              </a:rPr>
              <a:t>ZM </a:t>
            </a:r>
            <a:r>
              <a:rPr lang="lv-LV" sz="2400" dirty="0">
                <a:solidFill>
                  <a:srgbClr val="001489"/>
                </a:solidFill>
              </a:rPr>
              <a:t>apstiprināto </a:t>
            </a:r>
            <a:r>
              <a:rPr lang="lv-LV" sz="2400" b="1" dirty="0">
                <a:solidFill>
                  <a:srgbClr val="008000"/>
                </a:solidFill>
              </a:rPr>
              <a:t>vienotās likmes aprēķina metodiku</a:t>
            </a:r>
            <a:r>
              <a:rPr lang="lv-LV" sz="2400" dirty="0">
                <a:solidFill>
                  <a:srgbClr val="001489"/>
                </a:solidFill>
              </a:rPr>
              <a:t>.</a:t>
            </a:r>
          </a:p>
          <a:p>
            <a:pPr>
              <a:buClr>
                <a:srgbClr val="C00000"/>
              </a:buClr>
              <a:buFont typeface="Wingdings" panose="05000000000000000000" pitchFamily="2" charset="2"/>
              <a:buChar char="Ø"/>
            </a:pPr>
            <a:endParaRPr lang="lv-LV" sz="2400" dirty="0">
              <a:solidFill>
                <a:srgbClr val="001489"/>
              </a:solidFill>
            </a:endParaRPr>
          </a:p>
          <a:p>
            <a:pPr>
              <a:buClr>
                <a:srgbClr val="C00000"/>
              </a:buClr>
              <a:buFont typeface="Wingdings" panose="05000000000000000000" pitchFamily="2" charset="2"/>
              <a:buChar char="Ø"/>
            </a:pPr>
            <a:r>
              <a:rPr lang="lv-LV" sz="2400" dirty="0">
                <a:solidFill>
                  <a:srgbClr val="001489"/>
                </a:solidFill>
              </a:rPr>
              <a:t>Var iekļaut maksājumu pieprasījumā, kad projekta darbība ir pabeigta – rezultātu var pierādīt dabā un ar dokumentiem!</a:t>
            </a:r>
          </a:p>
          <a:p>
            <a:pPr algn="just">
              <a:buClr>
                <a:srgbClr val="C00000"/>
              </a:buClr>
              <a:buFont typeface="Wingdings" panose="05000000000000000000" pitchFamily="2" charset="2"/>
              <a:buChar char="Ø"/>
            </a:pPr>
            <a:r>
              <a:rPr lang="lv-LV" sz="2400" dirty="0">
                <a:solidFill>
                  <a:srgbClr val="001489"/>
                </a:solidFill>
              </a:rPr>
              <a:t>Izmaksas var būt radušās pirms projekta iesnieguma iesniegšanas (KLP SP apstiprināts 11.11.2022.).</a:t>
            </a:r>
          </a:p>
          <a:p>
            <a:pPr>
              <a:buClr>
                <a:srgbClr val="C00000"/>
              </a:buClr>
              <a:buFont typeface="Wingdings" panose="05000000000000000000" pitchFamily="2" charset="2"/>
              <a:buChar char="Ø"/>
            </a:pPr>
            <a:endParaRPr lang="lv-LV" sz="2400" dirty="0">
              <a:solidFill>
                <a:srgbClr val="001489"/>
              </a:solidFill>
            </a:endParaRP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39842633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3048000" y="59419"/>
            <a:ext cx="9144000" cy="6858000"/>
          </a:xfrm>
          <a:prstGeom prst="rect">
            <a:avLst/>
          </a:prstGeom>
        </p:spPr>
      </p:pic>
      <p:sp>
        <p:nvSpPr>
          <p:cNvPr id="3" name="Title 2"/>
          <p:cNvSpPr>
            <a:spLocks noGrp="1"/>
          </p:cNvSpPr>
          <p:nvPr>
            <p:ph type="title"/>
          </p:nvPr>
        </p:nvSpPr>
        <p:spPr>
          <a:xfrm>
            <a:off x="996043" y="97213"/>
            <a:ext cx="10303327" cy="914400"/>
          </a:xfrm>
        </p:spPr>
        <p:txBody>
          <a:bodyPr>
            <a:noAutofit/>
          </a:bodyPr>
          <a:lstStyle/>
          <a:p>
            <a:r>
              <a:rPr lang="lv-LV" sz="3200" b="1" dirty="0">
                <a:solidFill>
                  <a:schemeClr val="tx1">
                    <a:lumMod val="50000"/>
                    <a:lumOff val="50000"/>
                  </a:schemeClr>
                </a:solidFill>
              </a:rPr>
              <a:t>ZM apstiprinātā vienotās likmes aprēķina metodika </a:t>
            </a:r>
            <a:r>
              <a:rPr lang="lv-LV" sz="3200" b="1" dirty="0">
                <a:solidFill>
                  <a:srgbClr val="008000"/>
                </a:solidFill>
              </a:rPr>
              <a:t>LA19.1</a:t>
            </a:r>
            <a:r>
              <a:rPr lang="lv-LV" sz="3200" b="1" dirty="0">
                <a:solidFill>
                  <a:schemeClr val="tx1">
                    <a:lumMod val="50000"/>
                    <a:lumOff val="50000"/>
                  </a:schemeClr>
                </a:solidFill>
              </a:rPr>
              <a:t> </a:t>
            </a:r>
            <a:endParaRPr lang="lv-LV" sz="3200" b="1" dirty="0">
              <a:solidFill>
                <a:srgbClr val="33CC33"/>
              </a:solidFill>
            </a:endParaRPr>
          </a:p>
        </p:txBody>
      </p:sp>
      <p:graphicFrame>
        <p:nvGraphicFramePr>
          <p:cNvPr id="6" name="Satura vietturis 5">
            <a:extLst>
              <a:ext uri="{FF2B5EF4-FFF2-40B4-BE49-F238E27FC236}">
                <a16:creationId xmlns:a16="http://schemas.microsoft.com/office/drawing/2014/main" id="{BC064FDB-35BD-154C-53FF-D6E0020BF80E}"/>
              </a:ext>
            </a:extLst>
          </p:cNvPr>
          <p:cNvGraphicFramePr>
            <a:graphicFrameLocks noGrp="1"/>
          </p:cNvGraphicFramePr>
          <p:nvPr>
            <p:ph idx="1"/>
            <p:extLst>
              <p:ext uri="{D42A27DB-BD31-4B8C-83A1-F6EECF244321}">
                <p14:modId xmlns:p14="http://schemas.microsoft.com/office/powerpoint/2010/main" val="2528815451"/>
              </p:ext>
            </p:extLst>
          </p:nvPr>
        </p:nvGraphicFramePr>
        <p:xfrm>
          <a:off x="609599" y="1049407"/>
          <a:ext cx="10689771" cy="2041829"/>
        </p:xfrm>
        <a:graphic>
          <a:graphicData uri="http://schemas.openxmlformats.org/drawingml/2006/table">
            <a:tbl>
              <a:tblPr firstRow="1" bandRow="1">
                <a:tableStyleId>{5C22544A-7EE6-4342-B048-85BDC9FD1C3A}</a:tableStyleId>
              </a:tblPr>
              <a:tblGrid>
                <a:gridCol w="2443376">
                  <a:extLst>
                    <a:ext uri="{9D8B030D-6E8A-4147-A177-3AD203B41FA5}">
                      <a16:colId xmlns:a16="http://schemas.microsoft.com/office/drawing/2014/main" val="2665050172"/>
                    </a:ext>
                  </a:extLst>
                </a:gridCol>
                <a:gridCol w="1323495">
                  <a:extLst>
                    <a:ext uri="{9D8B030D-6E8A-4147-A177-3AD203B41FA5}">
                      <a16:colId xmlns:a16="http://schemas.microsoft.com/office/drawing/2014/main" val="3268226462"/>
                    </a:ext>
                  </a:extLst>
                </a:gridCol>
                <a:gridCol w="1832532">
                  <a:extLst>
                    <a:ext uri="{9D8B030D-6E8A-4147-A177-3AD203B41FA5}">
                      <a16:colId xmlns:a16="http://schemas.microsoft.com/office/drawing/2014/main" val="3659675905"/>
                    </a:ext>
                  </a:extLst>
                </a:gridCol>
                <a:gridCol w="1293999">
                  <a:extLst>
                    <a:ext uri="{9D8B030D-6E8A-4147-A177-3AD203B41FA5}">
                      <a16:colId xmlns:a16="http://schemas.microsoft.com/office/drawing/2014/main" val="3072242972"/>
                    </a:ext>
                  </a:extLst>
                </a:gridCol>
                <a:gridCol w="1862028">
                  <a:extLst>
                    <a:ext uri="{9D8B030D-6E8A-4147-A177-3AD203B41FA5}">
                      <a16:colId xmlns:a16="http://schemas.microsoft.com/office/drawing/2014/main" val="2909477788"/>
                    </a:ext>
                  </a:extLst>
                </a:gridCol>
                <a:gridCol w="1934341">
                  <a:extLst>
                    <a:ext uri="{9D8B030D-6E8A-4147-A177-3AD203B41FA5}">
                      <a16:colId xmlns:a16="http://schemas.microsoft.com/office/drawing/2014/main" val="3980040555"/>
                    </a:ext>
                  </a:extLst>
                </a:gridCol>
              </a:tblGrid>
              <a:tr h="609600">
                <a:tc rowSpan="2">
                  <a:txBody>
                    <a:bodyPr/>
                    <a:lstStyle/>
                    <a:p>
                      <a:r>
                        <a:rPr lang="lv-LV" dirty="0"/>
                        <a:t>LEADER p</a:t>
                      </a:r>
                      <a:r>
                        <a:rPr lang="sv-SE" dirty="0"/>
                        <a:t>rojekta attiecināmo izmaksu apjoms, EUR</a:t>
                      </a:r>
                      <a:endParaRPr lang="lv-LV" dirty="0"/>
                    </a:p>
                  </a:txBody>
                  <a:tcPr anchor="b"/>
                </a:tc>
                <a:tc gridSpan="2">
                  <a:txBody>
                    <a:bodyPr/>
                    <a:lstStyle/>
                    <a:p>
                      <a:r>
                        <a:rPr lang="lv-LV" dirty="0"/>
                        <a:t>Sagatavošanas  izmaksas</a:t>
                      </a:r>
                    </a:p>
                  </a:txBody>
                  <a:tcPr anchor="ctr"/>
                </a:tc>
                <a:tc hMerge="1">
                  <a:txBody>
                    <a:bodyPr/>
                    <a:lstStyle/>
                    <a:p>
                      <a:endParaRPr lang="lv-LV"/>
                    </a:p>
                  </a:txBody>
                  <a:tcPr/>
                </a:tc>
                <a:tc gridSpan="2">
                  <a:txBody>
                    <a:bodyPr/>
                    <a:lstStyle/>
                    <a:p>
                      <a:r>
                        <a:rPr lang="lv-LV" dirty="0"/>
                        <a:t>Vispārējas izmaksas</a:t>
                      </a:r>
                    </a:p>
                  </a:txBody>
                  <a:tcPr anchor="ctr"/>
                </a:tc>
                <a:tc hMerge="1">
                  <a:txBody>
                    <a:bodyPr/>
                    <a:lstStyle/>
                    <a:p>
                      <a:endParaRPr lang="lv-LV" dirty="0"/>
                    </a:p>
                  </a:txBody>
                  <a:tcPr/>
                </a:tc>
                <a:tc rowSpan="2">
                  <a:txBody>
                    <a:bodyPr/>
                    <a:lstStyle/>
                    <a:p>
                      <a:r>
                        <a:rPr lang="lv-LV" dirty="0"/>
                        <a:t>Sagatavošanas</a:t>
                      </a:r>
                    </a:p>
                    <a:p>
                      <a:r>
                        <a:rPr lang="lv-LV" dirty="0"/>
                        <a:t>un vispārējas</a:t>
                      </a:r>
                    </a:p>
                    <a:p>
                      <a:r>
                        <a:rPr lang="lv-LV" dirty="0"/>
                        <a:t>maksimālās</a:t>
                      </a:r>
                    </a:p>
                    <a:p>
                      <a:r>
                        <a:rPr lang="lv-LV" dirty="0"/>
                        <a:t>vienotās likmes</a:t>
                      </a:r>
                    </a:p>
                    <a:p>
                      <a:r>
                        <a:rPr lang="lv-LV" dirty="0"/>
                        <a:t>summa, EUR</a:t>
                      </a:r>
                    </a:p>
                  </a:txBody>
                  <a:tcPr anchor="b"/>
                </a:tc>
                <a:extLst>
                  <a:ext uri="{0D108BD9-81ED-4DB2-BD59-A6C34878D82A}">
                    <a16:rowId xmlns:a16="http://schemas.microsoft.com/office/drawing/2014/main" val="4183851322"/>
                  </a:ext>
                </a:extLst>
              </a:tr>
              <a:tr h="975029">
                <a:tc vMerge="1">
                  <a:txBody>
                    <a:bodyPr/>
                    <a:lstStyle/>
                    <a:p>
                      <a:endParaRPr lang="lv-LV" dirty="0"/>
                    </a:p>
                  </a:txBody>
                  <a:tcPr/>
                </a:tc>
                <a:tc>
                  <a:txBody>
                    <a:bodyPr/>
                    <a:lstStyle/>
                    <a:p>
                      <a:r>
                        <a:rPr lang="lv-LV" dirty="0">
                          <a:solidFill>
                            <a:srgbClr val="002060"/>
                          </a:solidFill>
                        </a:rPr>
                        <a:t>Vienotā</a:t>
                      </a:r>
                    </a:p>
                    <a:p>
                      <a:r>
                        <a:rPr lang="lv-LV" dirty="0">
                          <a:solidFill>
                            <a:srgbClr val="002060"/>
                          </a:solidFill>
                        </a:rPr>
                        <a:t>likme </a:t>
                      </a:r>
                      <a:r>
                        <a:rPr lang="lv-LV" b="1" dirty="0">
                          <a:solidFill>
                            <a:srgbClr val="002060"/>
                          </a:solidFill>
                        </a:rPr>
                        <a:t>%</a:t>
                      </a:r>
                    </a:p>
                  </a:txBody>
                  <a:tcPr anchor="b"/>
                </a:tc>
                <a:tc>
                  <a:txBody>
                    <a:bodyPr/>
                    <a:lstStyle/>
                    <a:p>
                      <a:r>
                        <a:rPr lang="lv-LV" dirty="0">
                          <a:solidFill>
                            <a:srgbClr val="002060"/>
                          </a:solidFill>
                        </a:rPr>
                        <a:t>Maksim. vienotās</a:t>
                      </a:r>
                    </a:p>
                    <a:p>
                      <a:r>
                        <a:rPr lang="lv-LV" dirty="0">
                          <a:solidFill>
                            <a:srgbClr val="002060"/>
                          </a:solidFill>
                        </a:rPr>
                        <a:t>likmes summa,</a:t>
                      </a:r>
                    </a:p>
                    <a:p>
                      <a:r>
                        <a:rPr lang="lv-LV" b="1" dirty="0">
                          <a:solidFill>
                            <a:srgbClr val="002060"/>
                          </a:solidFill>
                        </a:rPr>
                        <a:t>EUR</a:t>
                      </a:r>
                    </a:p>
                  </a:txBody>
                  <a:tcPr anchor="b"/>
                </a:tc>
                <a:tc>
                  <a:txBody>
                    <a:bodyPr/>
                    <a:lstStyle/>
                    <a:p>
                      <a:r>
                        <a:rPr lang="lv-LV" dirty="0">
                          <a:solidFill>
                            <a:srgbClr val="002060"/>
                          </a:solidFill>
                        </a:rPr>
                        <a:t>Vienotā</a:t>
                      </a:r>
                    </a:p>
                    <a:p>
                      <a:r>
                        <a:rPr lang="lv-LV" dirty="0">
                          <a:solidFill>
                            <a:srgbClr val="002060"/>
                          </a:solidFill>
                        </a:rPr>
                        <a:t>likme </a:t>
                      </a:r>
                      <a:r>
                        <a:rPr lang="lv-LV" b="1" dirty="0">
                          <a:solidFill>
                            <a:srgbClr val="002060"/>
                          </a:solidFill>
                        </a:rPr>
                        <a:t>%</a:t>
                      </a:r>
                    </a:p>
                  </a:txBody>
                  <a:tcPr anchor="b"/>
                </a:tc>
                <a:tc>
                  <a:txBody>
                    <a:bodyPr/>
                    <a:lstStyle/>
                    <a:p>
                      <a:r>
                        <a:rPr lang="lv-LV" dirty="0">
                          <a:solidFill>
                            <a:srgbClr val="002060"/>
                          </a:solidFill>
                        </a:rPr>
                        <a:t>Maksim. vienotās</a:t>
                      </a:r>
                    </a:p>
                    <a:p>
                      <a:r>
                        <a:rPr lang="lv-LV" dirty="0">
                          <a:solidFill>
                            <a:srgbClr val="002060"/>
                          </a:solidFill>
                        </a:rPr>
                        <a:t>likmes summa,</a:t>
                      </a:r>
                    </a:p>
                    <a:p>
                      <a:r>
                        <a:rPr lang="lv-LV" b="1" dirty="0">
                          <a:solidFill>
                            <a:srgbClr val="002060"/>
                          </a:solidFill>
                        </a:rPr>
                        <a:t>EUR</a:t>
                      </a:r>
                    </a:p>
                  </a:txBody>
                  <a:tcPr anchor="b"/>
                </a:tc>
                <a:tc vMerge="1">
                  <a:txBody>
                    <a:bodyPr/>
                    <a:lstStyle/>
                    <a:p>
                      <a:endParaRPr lang="lv-LV" dirty="0"/>
                    </a:p>
                  </a:txBody>
                  <a:tcPr/>
                </a:tc>
                <a:extLst>
                  <a:ext uri="{0D108BD9-81ED-4DB2-BD59-A6C34878D82A}">
                    <a16:rowId xmlns:a16="http://schemas.microsoft.com/office/drawing/2014/main" val="3488785661"/>
                  </a:ext>
                </a:extLst>
              </a:tr>
              <a:tr h="442129">
                <a:tc>
                  <a:txBody>
                    <a:bodyPr/>
                    <a:lstStyle/>
                    <a:p>
                      <a:r>
                        <a:rPr lang="lv-LV" sz="2400" dirty="0">
                          <a:solidFill>
                            <a:srgbClr val="002060"/>
                          </a:solidFill>
                        </a:rPr>
                        <a:t>Līdz 200 000</a:t>
                      </a:r>
                    </a:p>
                  </a:txBody>
                  <a:tcPr/>
                </a:tc>
                <a:tc>
                  <a:txBody>
                    <a:bodyPr/>
                    <a:lstStyle/>
                    <a:p>
                      <a:r>
                        <a:rPr lang="lv-LV" sz="2400" dirty="0">
                          <a:solidFill>
                            <a:srgbClr val="002060"/>
                          </a:solidFill>
                        </a:rPr>
                        <a:t>1.8</a:t>
                      </a:r>
                    </a:p>
                  </a:txBody>
                  <a:tcPr/>
                </a:tc>
                <a:tc>
                  <a:txBody>
                    <a:bodyPr/>
                    <a:lstStyle/>
                    <a:p>
                      <a:r>
                        <a:rPr lang="lv-LV" sz="2400" dirty="0">
                          <a:solidFill>
                            <a:srgbClr val="002060"/>
                          </a:solidFill>
                        </a:rPr>
                        <a:t>2900</a:t>
                      </a:r>
                    </a:p>
                  </a:txBody>
                  <a:tcPr/>
                </a:tc>
                <a:tc>
                  <a:txBody>
                    <a:bodyPr/>
                    <a:lstStyle/>
                    <a:p>
                      <a:r>
                        <a:rPr lang="lv-LV" sz="2400" dirty="0">
                          <a:solidFill>
                            <a:srgbClr val="002060"/>
                          </a:solidFill>
                        </a:rPr>
                        <a:t>3</a:t>
                      </a:r>
                    </a:p>
                  </a:txBody>
                  <a:tcPr/>
                </a:tc>
                <a:tc>
                  <a:txBody>
                    <a:bodyPr/>
                    <a:lstStyle/>
                    <a:p>
                      <a:r>
                        <a:rPr lang="lv-LV" sz="2400" dirty="0">
                          <a:solidFill>
                            <a:srgbClr val="002060"/>
                          </a:solidFill>
                        </a:rPr>
                        <a:t>6750</a:t>
                      </a:r>
                    </a:p>
                  </a:txBody>
                  <a:tcPr/>
                </a:tc>
                <a:tc>
                  <a:txBody>
                    <a:bodyPr/>
                    <a:lstStyle/>
                    <a:p>
                      <a:r>
                        <a:rPr lang="lv-LV" sz="2400" dirty="0">
                          <a:solidFill>
                            <a:srgbClr val="002060"/>
                          </a:solidFill>
                        </a:rPr>
                        <a:t>9500</a:t>
                      </a:r>
                    </a:p>
                  </a:txBody>
                  <a:tcPr/>
                </a:tc>
                <a:extLst>
                  <a:ext uri="{0D108BD9-81ED-4DB2-BD59-A6C34878D82A}">
                    <a16:rowId xmlns:a16="http://schemas.microsoft.com/office/drawing/2014/main" val="4179930676"/>
                  </a:ext>
                </a:extLst>
              </a:tr>
            </a:tbl>
          </a:graphicData>
        </a:graphic>
      </p:graphicFrame>
      <p:sp>
        <p:nvSpPr>
          <p:cNvPr id="8" name="Slide Number Placeholder 7"/>
          <p:cNvSpPr>
            <a:spLocks noGrp="1"/>
          </p:cNvSpPr>
          <p:nvPr>
            <p:ph type="sldNum" sz="quarter" idx="12"/>
          </p:nvPr>
        </p:nvSpPr>
        <p:spPr/>
        <p:txBody>
          <a:bodyPr/>
          <a:lstStyle/>
          <a:p>
            <a:fld id="{B6F15528-21DE-4FAA-801E-634DDDAF4B2B}" type="slidenum">
              <a:rPr lang="en-US">
                <a:solidFill>
                  <a:prstClr val="black">
                    <a:tint val="75000"/>
                  </a:prstClr>
                </a:solidFill>
                <a:latin typeface="Calibri"/>
              </a:rPr>
              <a:pPr/>
              <a:t>40</a:t>
            </a:fld>
            <a:endParaRPr lang="en-US" dirty="0">
              <a:solidFill>
                <a:prstClr val="black">
                  <a:tint val="75000"/>
                </a:prstClr>
              </a:solidFill>
              <a:latin typeface="Calibri"/>
            </a:endParaRPr>
          </a:p>
        </p:txBody>
      </p:sp>
      <p:sp>
        <p:nvSpPr>
          <p:cNvPr id="7" name="TextBox 6">
            <a:extLst>
              <a:ext uri="{FF2B5EF4-FFF2-40B4-BE49-F238E27FC236}">
                <a16:creationId xmlns:a16="http://schemas.microsoft.com/office/drawing/2014/main" id="{38D85D67-EF1A-0824-F698-63FD2A92D1DA}"/>
              </a:ext>
            </a:extLst>
          </p:cNvPr>
          <p:cNvSpPr txBox="1"/>
          <p:nvPr/>
        </p:nvSpPr>
        <p:spPr>
          <a:xfrm>
            <a:off x="552449" y="3305156"/>
            <a:ext cx="11029951" cy="3416320"/>
          </a:xfrm>
          <a:prstGeom prst="rect">
            <a:avLst/>
          </a:prstGeom>
          <a:noFill/>
        </p:spPr>
        <p:txBody>
          <a:bodyPr wrap="square" rtlCol="0">
            <a:spAutoFit/>
          </a:bodyPr>
          <a:lstStyle/>
          <a:p>
            <a:pPr algn="just"/>
            <a:r>
              <a:rPr lang="lv-LV" sz="2400" dirty="0">
                <a:solidFill>
                  <a:srgbClr val="001489"/>
                </a:solidFill>
                <a:latin typeface="Calibri"/>
              </a:rPr>
              <a:t>Konstants lielums – izrēķina un ieraksta (piem., izmaksu summa*3/100=</a:t>
            </a:r>
            <a:r>
              <a:rPr lang="lv-LV" sz="2400" b="1" dirty="0">
                <a:solidFill>
                  <a:srgbClr val="001489"/>
                </a:solidFill>
                <a:latin typeface="Calibri"/>
              </a:rPr>
              <a:t>Y</a:t>
            </a:r>
            <a:r>
              <a:rPr lang="lv-LV" sz="2400" dirty="0">
                <a:solidFill>
                  <a:srgbClr val="001489"/>
                </a:solidFill>
                <a:latin typeface="Calibri"/>
              </a:rPr>
              <a:t>)</a:t>
            </a:r>
          </a:p>
          <a:p>
            <a:pPr algn="just"/>
            <a:r>
              <a:rPr lang="lv-LV" sz="2400" dirty="0">
                <a:solidFill>
                  <a:srgbClr val="001489"/>
                </a:solidFill>
                <a:latin typeface="Calibri"/>
              </a:rPr>
              <a:t>Nedrīkst pārsniegt jūsu projekta attiecināmās izmaksas (būvniecība + Y=100 000)</a:t>
            </a:r>
          </a:p>
          <a:p>
            <a:endParaRPr lang="lv-LV" sz="2400" dirty="0">
              <a:solidFill>
                <a:srgbClr val="001489"/>
              </a:solidFill>
              <a:latin typeface="Calibri"/>
            </a:endParaRPr>
          </a:p>
          <a:p>
            <a:pPr marL="342900" indent="-342900" algn="just">
              <a:buClr>
                <a:srgbClr val="C00000"/>
              </a:buClr>
              <a:buFont typeface="Wingdings" panose="05000000000000000000" pitchFamily="2" charset="2"/>
              <a:buChar char="ü"/>
            </a:pPr>
            <a:r>
              <a:rPr lang="lv-LV" sz="2400" b="1" dirty="0">
                <a:solidFill>
                  <a:srgbClr val="001489"/>
                </a:solidFill>
                <a:latin typeface="Calibri"/>
              </a:rPr>
              <a:t>Sagatavošanas</a:t>
            </a:r>
            <a:r>
              <a:rPr lang="lv-LV" sz="2400" dirty="0">
                <a:solidFill>
                  <a:srgbClr val="001489"/>
                </a:solidFill>
                <a:latin typeface="Calibri"/>
              </a:rPr>
              <a:t> attiecināmām izmaksām vienotā likme ir 1,8%, </a:t>
            </a:r>
            <a:r>
              <a:rPr lang="lv-LV" sz="2400" b="1" dirty="0">
                <a:solidFill>
                  <a:srgbClr val="001489"/>
                </a:solidFill>
                <a:latin typeface="Calibri"/>
              </a:rPr>
              <a:t>bet</a:t>
            </a:r>
            <a:r>
              <a:rPr lang="lv-LV" sz="2400" dirty="0">
                <a:solidFill>
                  <a:srgbClr val="001489"/>
                </a:solidFill>
                <a:latin typeface="Calibri"/>
              </a:rPr>
              <a:t> nepārsniedzot maksimālo vienotās likmes summu 2 900 EUR. </a:t>
            </a:r>
          </a:p>
          <a:p>
            <a:pPr marL="342900" indent="-342900" algn="just">
              <a:buClr>
                <a:srgbClr val="C00000"/>
              </a:buClr>
              <a:buFont typeface="Wingdings" panose="05000000000000000000" pitchFamily="2" charset="2"/>
              <a:buChar char="ü"/>
            </a:pPr>
            <a:r>
              <a:rPr lang="lv-LV" sz="2400" b="1" dirty="0">
                <a:solidFill>
                  <a:srgbClr val="001489"/>
                </a:solidFill>
                <a:latin typeface="Calibri"/>
              </a:rPr>
              <a:t>Vispārējām izmaksām</a:t>
            </a:r>
            <a:r>
              <a:rPr lang="lv-LV" sz="2400" dirty="0">
                <a:solidFill>
                  <a:srgbClr val="001489"/>
                </a:solidFill>
                <a:latin typeface="Calibri"/>
              </a:rPr>
              <a:t> vienotā likme ir 3%, bet nepārsniedzot maksimālo likmes summu 6 750 EUR. Vispārējās izmaksas ir attiecināmas, ja projekta ietvaros ir būvniecība un tās īstenošanai </a:t>
            </a:r>
            <a:r>
              <a:rPr lang="lv-LV" sz="2400" b="1" dirty="0">
                <a:solidFill>
                  <a:srgbClr val="001489"/>
                </a:solidFill>
                <a:latin typeface="Calibri"/>
              </a:rPr>
              <a:t>nepieciešams būvprojekts</a:t>
            </a:r>
            <a:r>
              <a:rPr lang="lv-LV" sz="2400" dirty="0">
                <a:solidFill>
                  <a:srgbClr val="001489"/>
                </a:solidFill>
                <a:latin typeface="Calibri"/>
              </a:rPr>
              <a:t>.</a:t>
            </a:r>
          </a:p>
          <a:p>
            <a:pPr marL="342900" indent="-342900" algn="just">
              <a:buClr>
                <a:srgbClr val="C00000"/>
              </a:buClr>
              <a:buFont typeface="Wingdings" panose="05000000000000000000" pitchFamily="2" charset="2"/>
              <a:buChar char="ü"/>
            </a:pPr>
            <a:r>
              <a:rPr lang="lv-LV" sz="2400" dirty="0">
                <a:solidFill>
                  <a:srgbClr val="001489"/>
                </a:solidFill>
                <a:latin typeface="Calibri"/>
              </a:rPr>
              <a:t>Var summēt. </a:t>
            </a:r>
          </a:p>
        </p:txBody>
      </p:sp>
    </p:spTree>
    <p:extLst>
      <p:ext uri="{BB962C8B-B14F-4D97-AF65-F5344CB8AC3E}">
        <p14:creationId xmlns:p14="http://schemas.microsoft.com/office/powerpoint/2010/main" val="37497111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lang="lv-LV" sz="3200" b="1" dirty="0" err="1">
                <a:solidFill>
                  <a:srgbClr val="E7E6E6">
                    <a:lumMod val="50000"/>
                  </a:srgbClr>
                </a:solidFill>
                <a:latin typeface="Calibri" panose="020F0502020204030204"/>
              </a:rPr>
              <a:t>NEa</a:t>
            </a:r>
            <a:r>
              <a:rPr kumimoji="0" lang="lv-LV" sz="3200" b="1" i="0" u="none" strike="noStrike" kern="1200" cap="none" spc="0" normalizeH="0" baseline="0" noProof="0" dirty="0" err="1">
                <a:ln>
                  <a:noFill/>
                </a:ln>
                <a:solidFill>
                  <a:srgbClr val="E7E6E6">
                    <a:lumMod val="50000"/>
                  </a:srgbClr>
                </a:solidFill>
                <a:effectLst/>
                <a:uLnTx/>
                <a:uFillTx/>
                <a:latin typeface="Calibri" panose="020F0502020204030204"/>
                <a:ea typeface="+mj-ea"/>
                <a:cs typeface="+mj-cs"/>
              </a:rPr>
              <a:t>ttiecināmās</a:t>
            </a: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 izmaksas. </a:t>
            </a:r>
            <a:r>
              <a:rPr kumimoji="0" lang="lv-LV" sz="3200" b="1" i="0" u="none" strike="noStrike" kern="1200" cap="none" spc="0" normalizeH="0" baseline="0" noProof="0" dirty="0">
                <a:ln>
                  <a:noFill/>
                </a:ln>
                <a:solidFill>
                  <a:srgbClr val="008000"/>
                </a:solidFill>
                <a:effectLst/>
                <a:uLnTx/>
                <a:uFillTx/>
                <a:latin typeface="Calibri" panose="020F0502020204030204"/>
                <a:ea typeface="+mj-ea"/>
                <a:cs typeface="+mj-cs"/>
              </a:rPr>
              <a:t>42</a:t>
            </a:r>
            <a:endParaRPr lang="lv-LV" sz="3200" b="1" dirty="0">
              <a:solidFill>
                <a:srgbClr val="008000"/>
              </a:solidFill>
            </a:endParaRP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983896" y="1343818"/>
            <a:ext cx="10152355" cy="4907015"/>
          </a:xfrm>
        </p:spPr>
        <p:txBody>
          <a:bodyPr>
            <a:normAutofit fontScale="92500"/>
          </a:bodyPr>
          <a:lstStyle/>
          <a:p>
            <a:pPr marL="0" indent="0" algn="just">
              <a:buClr>
                <a:srgbClr val="C00000"/>
              </a:buClr>
              <a:buNone/>
            </a:pPr>
            <a:r>
              <a:rPr lang="lv-LV" sz="2400" b="1" dirty="0">
                <a:solidFill>
                  <a:srgbClr val="008000"/>
                </a:solidFill>
              </a:rPr>
              <a:t>42.12. </a:t>
            </a:r>
            <a:r>
              <a:rPr lang="lv-LV" sz="2400" dirty="0">
                <a:solidFill>
                  <a:srgbClr val="001489"/>
                </a:solidFill>
              </a:rPr>
              <a:t>transportlīdzekļu iegādes izdevumi, </a:t>
            </a:r>
          </a:p>
          <a:p>
            <a:pPr marL="0" indent="0" algn="just">
              <a:buClr>
                <a:srgbClr val="C00000"/>
              </a:buClr>
              <a:buNone/>
            </a:pPr>
            <a:r>
              <a:rPr lang="lv-LV" sz="2400" dirty="0">
                <a:solidFill>
                  <a:srgbClr val="001489"/>
                </a:solidFill>
              </a:rPr>
              <a:t>izņemot šo noteikumu </a:t>
            </a:r>
            <a:r>
              <a:rPr lang="lv-LV" sz="2400" b="1" dirty="0">
                <a:solidFill>
                  <a:srgbClr val="008000"/>
                </a:solidFill>
              </a:rPr>
              <a:t>33.1.1., 33.1.2.</a:t>
            </a:r>
            <a:r>
              <a:rPr lang="lv-LV" sz="2400" dirty="0">
                <a:solidFill>
                  <a:srgbClr val="008000"/>
                </a:solidFill>
              </a:rPr>
              <a:t> </a:t>
            </a:r>
            <a:r>
              <a:rPr lang="lv-LV" sz="2400" dirty="0">
                <a:solidFill>
                  <a:srgbClr val="001489"/>
                </a:solidFill>
              </a:rPr>
              <a:t>apakšpunktā minēto gadījumu;</a:t>
            </a:r>
          </a:p>
          <a:p>
            <a:pPr marL="0" indent="0" algn="just">
              <a:buClr>
                <a:srgbClr val="C00000"/>
              </a:buClr>
              <a:buNone/>
            </a:pPr>
            <a:r>
              <a:rPr lang="lv-LV" sz="2400" b="1" dirty="0">
                <a:solidFill>
                  <a:srgbClr val="008000"/>
                </a:solidFill>
              </a:rPr>
              <a:t>42.14. </a:t>
            </a:r>
            <a:r>
              <a:rPr lang="lv-LV" sz="2400" dirty="0">
                <a:solidFill>
                  <a:srgbClr val="001489"/>
                </a:solidFill>
              </a:rPr>
              <a:t>tādu pamatlīdzekļu iegādes izmaksas, </a:t>
            </a:r>
          </a:p>
          <a:p>
            <a:pPr lvl="1" algn="just">
              <a:buClr>
                <a:srgbClr val="C00000"/>
              </a:buClr>
              <a:buFont typeface="Wingdings" panose="05000000000000000000" pitchFamily="2" charset="2"/>
              <a:buChar char="Ø"/>
            </a:pPr>
            <a:r>
              <a:rPr lang="lv-LV" dirty="0">
                <a:solidFill>
                  <a:srgbClr val="001489"/>
                </a:solidFill>
              </a:rPr>
              <a:t>kuri ir saistīti ar lauksaimniecības produktu primāro ražošanu, </a:t>
            </a:r>
          </a:p>
          <a:p>
            <a:pPr lvl="1" algn="just">
              <a:buClr>
                <a:srgbClr val="C00000"/>
              </a:buClr>
              <a:buFont typeface="Wingdings" panose="05000000000000000000" pitchFamily="2" charset="2"/>
              <a:buChar char="Ø"/>
            </a:pPr>
            <a:r>
              <a:rPr lang="lv-LV" dirty="0">
                <a:solidFill>
                  <a:srgbClr val="001489"/>
                </a:solidFill>
              </a:rPr>
              <a:t>un</a:t>
            </a:r>
            <a:r>
              <a:rPr lang="lv-LV" b="1" dirty="0">
                <a:solidFill>
                  <a:srgbClr val="001489"/>
                </a:solidFill>
              </a:rPr>
              <a:t> traktoru</a:t>
            </a:r>
            <a:r>
              <a:rPr lang="lv-LV" dirty="0">
                <a:solidFill>
                  <a:srgbClr val="001489"/>
                </a:solidFill>
              </a:rPr>
              <a:t> iegādes izmaksas;</a:t>
            </a:r>
          </a:p>
          <a:p>
            <a:pPr marL="0" lvl="1" indent="0" algn="just">
              <a:spcBef>
                <a:spcPts val="1000"/>
              </a:spcBef>
              <a:buClr>
                <a:srgbClr val="C00000"/>
              </a:buClr>
              <a:buNone/>
            </a:pPr>
            <a:r>
              <a:rPr lang="lv-LV" b="1" dirty="0">
                <a:solidFill>
                  <a:srgbClr val="008000"/>
                </a:solidFill>
              </a:rPr>
              <a:t>42.16. </a:t>
            </a:r>
            <a:r>
              <a:rPr lang="lv-LV" dirty="0">
                <a:solidFill>
                  <a:srgbClr val="001489"/>
                </a:solidFill>
              </a:rPr>
              <a:t>izmaksas, kas radušās pirms projekta iesnieguma iesniegšanas, izņemot šo noteikumu </a:t>
            </a:r>
            <a:r>
              <a:rPr lang="lv-LV" b="1" dirty="0">
                <a:solidFill>
                  <a:srgbClr val="008000"/>
                </a:solidFill>
              </a:rPr>
              <a:t>33.9.</a:t>
            </a:r>
            <a:r>
              <a:rPr lang="lv-LV" dirty="0">
                <a:solidFill>
                  <a:srgbClr val="001489"/>
                </a:solidFill>
              </a:rPr>
              <a:t>apakšpunktā minētās projekta sagatavošanas un vispārējās izmaksas;</a:t>
            </a:r>
          </a:p>
          <a:p>
            <a:pPr marL="0" lvl="1" indent="0" algn="just">
              <a:spcBef>
                <a:spcPts val="1000"/>
              </a:spcBef>
              <a:buClr>
                <a:srgbClr val="C00000"/>
              </a:buClr>
              <a:buNone/>
            </a:pPr>
            <a:r>
              <a:rPr lang="lv-LV" b="1" dirty="0">
                <a:solidFill>
                  <a:srgbClr val="008000"/>
                </a:solidFill>
              </a:rPr>
              <a:t>42.17. </a:t>
            </a:r>
            <a:r>
              <a:rPr lang="lv-LV" dirty="0">
                <a:solidFill>
                  <a:srgbClr val="001489"/>
                </a:solidFill>
              </a:rPr>
              <a:t>dzīvnieku un viengadīgu augu iegādes izmaksas;</a:t>
            </a:r>
          </a:p>
          <a:p>
            <a:pPr marL="0" lvl="1" indent="0" algn="just">
              <a:spcBef>
                <a:spcPts val="1000"/>
              </a:spcBef>
              <a:buClr>
                <a:srgbClr val="C00000"/>
              </a:buClr>
              <a:buNone/>
            </a:pPr>
            <a:r>
              <a:rPr lang="lv-LV" b="1" dirty="0">
                <a:solidFill>
                  <a:srgbClr val="008000"/>
                </a:solidFill>
              </a:rPr>
              <a:t>42.18. </a:t>
            </a:r>
            <a:r>
              <a:rPr lang="lv-LV" dirty="0">
                <a:solidFill>
                  <a:srgbClr val="001489"/>
                </a:solidFill>
              </a:rPr>
              <a:t>hidrotehnisko būvju izveides izmaksas;</a:t>
            </a:r>
          </a:p>
          <a:p>
            <a:pPr marL="0" lvl="1" indent="0" algn="just">
              <a:spcBef>
                <a:spcPts val="1000"/>
              </a:spcBef>
              <a:buClr>
                <a:srgbClr val="C00000"/>
              </a:buClr>
              <a:buNone/>
            </a:pPr>
            <a:r>
              <a:rPr lang="lv-LV" b="1" dirty="0">
                <a:solidFill>
                  <a:srgbClr val="008000"/>
                </a:solidFill>
              </a:rPr>
              <a:t>42.19. </a:t>
            </a:r>
            <a:r>
              <a:rPr lang="lv-LV" dirty="0">
                <a:solidFill>
                  <a:srgbClr val="001489"/>
                </a:solidFill>
              </a:rPr>
              <a:t>mazvērtīgā inventāra iegādes izmaksas, izņemot projektu </a:t>
            </a:r>
            <a:r>
              <a:rPr lang="lv-LV" b="1" dirty="0">
                <a:solidFill>
                  <a:srgbClr val="001489"/>
                </a:solidFill>
              </a:rPr>
              <a:t>«Lauku biļete». </a:t>
            </a:r>
          </a:p>
          <a:p>
            <a:pPr marL="800100" lvl="2" indent="-342900" algn="just">
              <a:spcBef>
                <a:spcPts val="1000"/>
              </a:spcBef>
              <a:buClr>
                <a:srgbClr val="C00000"/>
              </a:buClr>
              <a:buFont typeface="Wingdings" panose="05000000000000000000" pitchFamily="2" charset="2"/>
              <a:buChar char="Ø"/>
            </a:pPr>
            <a:r>
              <a:rPr lang="lv-LV" sz="2400" b="1" dirty="0">
                <a:solidFill>
                  <a:srgbClr val="008000"/>
                </a:solidFill>
              </a:rPr>
              <a:t>2.8. </a:t>
            </a:r>
            <a:r>
              <a:rPr lang="lv-LV" sz="2400" dirty="0">
                <a:solidFill>
                  <a:srgbClr val="001489"/>
                </a:solidFill>
              </a:rPr>
              <a:t>mazvērtīgais inventārs - inventārs</a:t>
            </a:r>
            <a:r>
              <a:rPr lang="lv-LV" sz="2400" b="1" dirty="0">
                <a:solidFill>
                  <a:srgbClr val="008000"/>
                </a:solidFill>
              </a:rPr>
              <a:t> </a:t>
            </a:r>
            <a:r>
              <a:rPr lang="lv-LV" sz="2400" dirty="0">
                <a:solidFill>
                  <a:srgbClr val="001489"/>
                </a:solidFill>
              </a:rPr>
              <a:t>kura kalpošanas laiks nav ilgāks par pieciem gadiem.</a:t>
            </a:r>
            <a:endParaRPr lang="lv-LV" dirty="0">
              <a:solidFill>
                <a:srgbClr val="001489"/>
              </a:solidFill>
            </a:endParaRPr>
          </a:p>
          <a:p>
            <a:pPr marL="0" indent="0">
              <a:buClr>
                <a:srgbClr val="C00000"/>
              </a:buClr>
              <a:buNone/>
            </a:pPr>
            <a:endParaRPr lang="lv-LV" sz="2400" dirty="0">
              <a:solidFill>
                <a:srgbClr val="001489"/>
              </a:solidFill>
            </a:endParaRP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3735534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04938-B8C2-A255-A178-1E9803A29155}"/>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4D63E3AE-61AB-E886-62EE-14274AA457E3}"/>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lang="lv-LV" sz="3200" b="1" dirty="0" err="1">
                <a:solidFill>
                  <a:srgbClr val="E7E6E6">
                    <a:lumMod val="50000"/>
                  </a:srgbClr>
                </a:solidFill>
                <a:latin typeface="Calibri" panose="020F0502020204030204"/>
              </a:rPr>
              <a:t>NEa</a:t>
            </a:r>
            <a:r>
              <a:rPr kumimoji="0" lang="lv-LV" sz="3200" b="1" i="0" u="none" strike="noStrike" kern="1200" cap="none" spc="0" normalizeH="0" baseline="0" noProof="0" dirty="0" err="1">
                <a:ln>
                  <a:noFill/>
                </a:ln>
                <a:solidFill>
                  <a:srgbClr val="E7E6E6">
                    <a:lumMod val="50000"/>
                  </a:srgbClr>
                </a:solidFill>
                <a:effectLst/>
                <a:uLnTx/>
                <a:uFillTx/>
                <a:latin typeface="Calibri" panose="020F0502020204030204"/>
                <a:ea typeface="+mj-ea"/>
                <a:cs typeface="+mj-cs"/>
              </a:rPr>
              <a:t>ttiecināmās</a:t>
            </a: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 izmaksas. </a:t>
            </a:r>
            <a:r>
              <a:rPr kumimoji="0" lang="lv-LV" sz="3200" b="1" i="0" u="none" strike="noStrike" kern="1200" cap="none" spc="0" normalizeH="0" baseline="0" noProof="0" dirty="0">
                <a:ln>
                  <a:noFill/>
                </a:ln>
                <a:solidFill>
                  <a:srgbClr val="008000"/>
                </a:solidFill>
                <a:effectLst/>
                <a:uLnTx/>
                <a:uFillTx/>
                <a:latin typeface="Calibri" panose="020F0502020204030204"/>
                <a:ea typeface="+mj-ea"/>
                <a:cs typeface="+mj-cs"/>
              </a:rPr>
              <a:t>43</a:t>
            </a:r>
            <a:endParaRPr lang="lv-LV" sz="3200" b="1" dirty="0">
              <a:solidFill>
                <a:srgbClr val="008000"/>
              </a:solidFill>
            </a:endParaRPr>
          </a:p>
        </p:txBody>
      </p:sp>
      <p:sp>
        <p:nvSpPr>
          <p:cNvPr id="9" name="Satura vietturis 8">
            <a:extLst>
              <a:ext uri="{FF2B5EF4-FFF2-40B4-BE49-F238E27FC236}">
                <a16:creationId xmlns:a16="http://schemas.microsoft.com/office/drawing/2014/main" id="{5852BC42-9E29-C169-7EA6-C877CD5F4456}"/>
              </a:ext>
            </a:extLst>
          </p:cNvPr>
          <p:cNvSpPr>
            <a:spLocks noGrp="1"/>
          </p:cNvSpPr>
          <p:nvPr>
            <p:ph idx="1"/>
          </p:nvPr>
        </p:nvSpPr>
        <p:spPr>
          <a:xfrm>
            <a:off x="838200" y="1343818"/>
            <a:ext cx="10298051" cy="5136881"/>
          </a:xfrm>
        </p:spPr>
        <p:txBody>
          <a:bodyPr>
            <a:normAutofit lnSpcReduction="10000"/>
          </a:bodyPr>
          <a:lstStyle/>
          <a:p>
            <a:pPr marL="0" indent="0" algn="just">
              <a:buClr>
                <a:srgbClr val="C00000"/>
              </a:buClr>
              <a:buNone/>
            </a:pPr>
            <a:r>
              <a:rPr lang="lv-LV" sz="2400" dirty="0">
                <a:solidFill>
                  <a:srgbClr val="001489"/>
                </a:solidFill>
              </a:rPr>
              <a:t>Par neattiecināmajām izmaksām uzskata</a:t>
            </a:r>
          </a:p>
          <a:p>
            <a:pPr algn="just">
              <a:buClr>
                <a:srgbClr val="C00000"/>
              </a:buClr>
              <a:buFont typeface="Wingdings" panose="05000000000000000000" pitchFamily="2" charset="2"/>
              <a:buChar char="Ø"/>
            </a:pPr>
            <a:r>
              <a:rPr lang="lv-LV" sz="2400" dirty="0">
                <a:solidFill>
                  <a:srgbClr val="001489"/>
                </a:solidFill>
              </a:rPr>
              <a:t>izmaksas, kas pēc LAD novērtējuma pārsniedz vidējās tirgus izmaksas, </a:t>
            </a:r>
          </a:p>
          <a:p>
            <a:pPr algn="just">
              <a:buClr>
                <a:srgbClr val="C00000"/>
              </a:buClr>
              <a:buFont typeface="Wingdings" panose="05000000000000000000" pitchFamily="2" charset="2"/>
              <a:buChar char="Ø"/>
            </a:pPr>
            <a:r>
              <a:rPr lang="lv-LV" sz="2400" dirty="0">
                <a:solidFill>
                  <a:srgbClr val="001489"/>
                </a:solidFill>
              </a:rPr>
              <a:t>kā arī aktivitāšu īstenošanas un mērķu sasniegšanas laika grafika noteiktajā termiņā nepabeigto darbu izmaksas</a:t>
            </a:r>
          </a:p>
          <a:p>
            <a:pPr marL="0" indent="0" algn="just">
              <a:buClr>
                <a:srgbClr val="C00000"/>
              </a:buClr>
              <a:buNone/>
            </a:pPr>
            <a:endParaRPr lang="lv-LV" sz="2400" dirty="0">
              <a:solidFill>
                <a:srgbClr val="001489"/>
              </a:solidFill>
            </a:endParaRPr>
          </a:p>
          <a:p>
            <a:pPr marL="914400" lvl="2" indent="0" algn="just">
              <a:buClr>
                <a:srgbClr val="C00000"/>
              </a:buClr>
              <a:buNone/>
            </a:pPr>
            <a:r>
              <a:rPr lang="lv-LV" sz="2400" b="1" dirty="0">
                <a:solidFill>
                  <a:srgbClr val="008000"/>
                </a:solidFill>
              </a:rPr>
              <a:t>MKN 113 28. </a:t>
            </a:r>
            <a:r>
              <a:rPr lang="lv-LV" sz="2400" dirty="0">
                <a:solidFill>
                  <a:srgbClr val="001489"/>
                </a:solidFill>
              </a:rPr>
              <a:t>Atbalsta saņēmējs projekta īstenošanas gaitā nekavējoties informē LAD:</a:t>
            </a:r>
          </a:p>
          <a:p>
            <a:pPr marL="0" indent="0" algn="just">
              <a:buClr>
                <a:srgbClr val="C00000"/>
              </a:buClr>
              <a:buNone/>
            </a:pPr>
            <a:r>
              <a:rPr lang="lv-LV" sz="2400" b="1" dirty="0">
                <a:solidFill>
                  <a:srgbClr val="008000"/>
                </a:solidFill>
              </a:rPr>
              <a:t>28.1. </a:t>
            </a:r>
            <a:r>
              <a:rPr lang="lv-LV" sz="2400" dirty="0">
                <a:solidFill>
                  <a:srgbClr val="001489"/>
                </a:solidFill>
              </a:rPr>
              <a:t>par nepieciešamību īstenot darbības, kas nav paredzētas projekta iesniegumā, bet ir saistītas ar projekta īstenošanu, kā arī par apstākļiem, kuru dēļ projektu nav iespējams īstenot. </a:t>
            </a:r>
          </a:p>
          <a:p>
            <a:pPr algn="just">
              <a:buClr>
                <a:srgbClr val="C00000"/>
              </a:buClr>
              <a:buFont typeface="Wingdings" panose="05000000000000000000" pitchFamily="2" charset="2"/>
              <a:buChar char="Ø"/>
            </a:pPr>
            <a:r>
              <a:rPr lang="lv-LV" sz="2400" dirty="0">
                <a:solidFill>
                  <a:srgbClr val="001489"/>
                </a:solidFill>
              </a:rPr>
              <a:t>Projektā neparedzētās darbības var uzsākt tikai pēc LAD saskaņojuma;</a:t>
            </a:r>
          </a:p>
          <a:p>
            <a:pPr marL="0" indent="0" algn="just">
              <a:buClr>
                <a:srgbClr val="C00000"/>
              </a:buClr>
              <a:buNone/>
            </a:pPr>
            <a:r>
              <a:rPr lang="lv-LV" sz="2400" b="1" dirty="0">
                <a:solidFill>
                  <a:srgbClr val="008000"/>
                </a:solidFill>
              </a:rPr>
              <a:t>28.2. </a:t>
            </a:r>
            <a:r>
              <a:rPr lang="lv-LV" sz="2400" dirty="0">
                <a:solidFill>
                  <a:srgbClr val="001489"/>
                </a:solidFill>
              </a:rPr>
              <a:t>ja ir mainījusies atbalsta saņēmēja atbilstība atbalsta saņemšanas nosacījumiem.</a:t>
            </a:r>
          </a:p>
        </p:txBody>
      </p:sp>
      <p:sp>
        <p:nvSpPr>
          <p:cNvPr id="8" name="TextBox 7">
            <a:extLst>
              <a:ext uri="{FF2B5EF4-FFF2-40B4-BE49-F238E27FC236}">
                <a16:creationId xmlns:a16="http://schemas.microsoft.com/office/drawing/2014/main" id="{8A229E06-B1FD-3A87-13AA-D21205235612}"/>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8939520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Projekta veids – «Lauku biļete» </a:t>
            </a:r>
            <a:b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br>
            <a:r>
              <a:rPr kumimoji="0" lang="lv-LV" sz="3200" b="1" i="0" u="none" strike="noStrike" kern="1200" cap="none" spc="0" normalizeH="0" baseline="0" noProof="0" dirty="0">
                <a:ln>
                  <a:noFill/>
                </a:ln>
                <a:solidFill>
                  <a:srgbClr val="008000"/>
                </a:solidFill>
                <a:effectLst/>
                <a:uLnTx/>
                <a:uFillTx/>
                <a:latin typeface="Calibri" panose="020F0502020204030204"/>
                <a:ea typeface="+mj-ea"/>
                <a:cs typeface="+mj-cs"/>
              </a:rPr>
              <a:t>MKN 580,14. un ZM metodika</a:t>
            </a:r>
            <a:endParaRPr lang="lv-LV" sz="3200" b="1" dirty="0">
              <a:solidFill>
                <a:srgbClr val="008000"/>
              </a:solidFill>
            </a:endParaRP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1409700" y="1601445"/>
            <a:ext cx="9944100" cy="5085105"/>
          </a:xfrm>
        </p:spPr>
        <p:txBody>
          <a:bodyPr>
            <a:normAutofit fontScale="92500" lnSpcReduction="20000"/>
          </a:bodyPr>
          <a:lstStyle/>
          <a:p>
            <a:pPr marL="0" indent="0">
              <a:buClr>
                <a:srgbClr val="C00000"/>
              </a:buClr>
              <a:buNone/>
            </a:pPr>
            <a:r>
              <a:rPr lang="lv-LV" dirty="0">
                <a:solidFill>
                  <a:srgbClr val="001489"/>
                </a:solidFill>
              </a:rPr>
              <a:t>Uzņēmējdarbības uzsākšana </a:t>
            </a:r>
          </a:p>
          <a:p>
            <a:pPr lvl="1" algn="just">
              <a:buClr>
                <a:srgbClr val="C00000"/>
              </a:buClr>
              <a:buFont typeface="Wingdings" panose="05000000000000000000" pitchFamily="2" charset="2"/>
              <a:buChar char="ü"/>
            </a:pPr>
            <a:r>
              <a:rPr lang="lv-LV" sz="2800" dirty="0">
                <a:solidFill>
                  <a:srgbClr val="001489"/>
                </a:solidFill>
              </a:rPr>
              <a:t>jaunu produktu un pakalpojumu radīšanai </a:t>
            </a:r>
          </a:p>
          <a:p>
            <a:pPr lvl="1" algn="just">
              <a:buClr>
                <a:srgbClr val="C00000"/>
              </a:buClr>
              <a:buFont typeface="Wingdings" panose="05000000000000000000" pitchFamily="2" charset="2"/>
              <a:buChar char="ü"/>
            </a:pPr>
            <a:r>
              <a:rPr lang="lv-LV" sz="2800" dirty="0">
                <a:solidFill>
                  <a:srgbClr val="001489"/>
                </a:solidFill>
              </a:rPr>
              <a:t>lauku teritorijā (MNF darbības teritorijā, izņemot Madonas pilsētu), </a:t>
            </a:r>
          </a:p>
          <a:p>
            <a:pPr marL="0" indent="0" algn="just">
              <a:buClr>
                <a:srgbClr val="C00000"/>
              </a:buClr>
              <a:buNone/>
            </a:pPr>
            <a:endParaRPr lang="lv-LV" dirty="0">
              <a:solidFill>
                <a:srgbClr val="001489"/>
              </a:solidFill>
            </a:endParaRPr>
          </a:p>
          <a:p>
            <a:pPr algn="just">
              <a:buClr>
                <a:srgbClr val="C00000"/>
              </a:buClr>
              <a:buFont typeface="Wingdings" panose="05000000000000000000" pitchFamily="2" charset="2"/>
              <a:buChar char="Ø"/>
            </a:pPr>
            <a:r>
              <a:rPr lang="lv-LV" dirty="0">
                <a:solidFill>
                  <a:srgbClr val="001489"/>
                </a:solidFill>
              </a:rPr>
              <a:t>Projekta kopējā attiecināmo izmaksu summa līdz 15 000 EUR. </a:t>
            </a:r>
          </a:p>
          <a:p>
            <a:pPr algn="just">
              <a:buClr>
                <a:srgbClr val="C00000"/>
              </a:buClr>
              <a:buFont typeface="Wingdings" panose="05000000000000000000" pitchFamily="2" charset="2"/>
              <a:buChar char="Ø"/>
            </a:pPr>
            <a:r>
              <a:rPr lang="lv-LV" dirty="0">
                <a:solidFill>
                  <a:srgbClr val="001489"/>
                </a:solidFill>
              </a:rPr>
              <a:t>Atbalsta intensitāte tiek noteikta, ievērojot </a:t>
            </a:r>
            <a:r>
              <a:rPr lang="lv-LV" dirty="0">
                <a:solidFill>
                  <a:srgbClr val="008000"/>
                </a:solidFill>
              </a:rPr>
              <a:t>MKN 580 </a:t>
            </a:r>
            <a:r>
              <a:rPr lang="lv-LV" dirty="0">
                <a:solidFill>
                  <a:srgbClr val="001489"/>
                </a:solidFill>
              </a:rPr>
              <a:t>un </a:t>
            </a:r>
            <a:r>
              <a:rPr lang="lv-LV" dirty="0">
                <a:solidFill>
                  <a:srgbClr val="008000"/>
                </a:solidFill>
              </a:rPr>
              <a:t>SVVA stratēģiju </a:t>
            </a:r>
            <a:r>
              <a:rPr lang="lv-LV" dirty="0">
                <a:solidFill>
                  <a:srgbClr val="001489"/>
                </a:solidFill>
              </a:rPr>
              <a:t>(</a:t>
            </a:r>
            <a:r>
              <a:rPr lang="lv-LV" b="1" dirty="0">
                <a:solidFill>
                  <a:srgbClr val="008000"/>
                </a:solidFill>
              </a:rPr>
              <a:t>6.kārtas sludinājums</a:t>
            </a:r>
            <a:r>
              <a:rPr lang="lv-LV" dirty="0">
                <a:solidFill>
                  <a:srgbClr val="001489"/>
                </a:solidFill>
              </a:rPr>
              <a:t>, rīcību apraksts).</a:t>
            </a:r>
          </a:p>
          <a:p>
            <a:pPr marL="0" indent="0" algn="just">
              <a:buClr>
                <a:srgbClr val="C00000"/>
              </a:buClr>
              <a:buNone/>
            </a:pPr>
            <a:endParaRPr lang="lv-LV" dirty="0">
              <a:solidFill>
                <a:srgbClr val="001489"/>
              </a:solidFill>
            </a:endParaRPr>
          </a:p>
          <a:p>
            <a:pPr marL="0" indent="0" algn="just">
              <a:buClr>
                <a:srgbClr val="C00000"/>
              </a:buClr>
              <a:buNone/>
            </a:pPr>
            <a:r>
              <a:rPr lang="lv-LV" dirty="0">
                <a:solidFill>
                  <a:srgbClr val="001489"/>
                </a:solidFill>
              </a:rPr>
              <a:t>Atbalsta pretendents ir:</a:t>
            </a:r>
          </a:p>
          <a:p>
            <a:pPr algn="just">
              <a:buClr>
                <a:srgbClr val="C00000"/>
              </a:buClr>
              <a:buFont typeface="Wingdings" panose="05000000000000000000" pitchFamily="2" charset="2"/>
              <a:buChar char="Ø"/>
            </a:pPr>
            <a:r>
              <a:rPr lang="lv-LV" dirty="0">
                <a:solidFill>
                  <a:srgbClr val="001489"/>
                </a:solidFill>
              </a:rPr>
              <a:t>juridiska vai fiziska persona, kura ir reģistrēta vai pārņemta ne agrāk kā 18 mēnešus pirms projekta iesnieguma iesniegšanas, </a:t>
            </a:r>
          </a:p>
          <a:p>
            <a:pPr algn="just">
              <a:buClr>
                <a:srgbClr val="C00000"/>
              </a:buClr>
              <a:buFont typeface="Wingdings" panose="05000000000000000000" pitchFamily="2" charset="2"/>
              <a:buChar char="Ø"/>
            </a:pPr>
            <a:r>
              <a:rPr lang="lv-LV" dirty="0">
                <a:solidFill>
                  <a:srgbClr val="001489"/>
                </a:solidFill>
              </a:rPr>
              <a:t>vai plāno uzsākt saimniecisko darbību </a:t>
            </a:r>
          </a:p>
          <a:p>
            <a:pPr marL="0" indent="0" algn="just">
              <a:buClr>
                <a:srgbClr val="C00000"/>
              </a:buClr>
              <a:buNone/>
            </a:pPr>
            <a:r>
              <a:rPr lang="lv-LV" dirty="0">
                <a:solidFill>
                  <a:srgbClr val="001489"/>
                </a:solidFill>
              </a:rPr>
              <a:t>un kas atbilst nosacījumiem saskaņā ar </a:t>
            </a:r>
            <a:r>
              <a:rPr lang="lv-LV" dirty="0">
                <a:solidFill>
                  <a:srgbClr val="008000"/>
                </a:solidFill>
              </a:rPr>
              <a:t>MKN 580</a:t>
            </a:r>
            <a:r>
              <a:rPr lang="lv-LV" dirty="0">
                <a:solidFill>
                  <a:srgbClr val="001489"/>
                </a:solidFill>
              </a:rPr>
              <a:t>.</a:t>
            </a:r>
          </a:p>
          <a:p>
            <a:pPr>
              <a:buClr>
                <a:srgbClr val="C00000"/>
              </a:buClr>
              <a:buFont typeface="Wingdings" panose="05000000000000000000" pitchFamily="2" charset="2"/>
              <a:buChar char="q"/>
            </a:pPr>
            <a:endParaRPr lang="lv-LV" dirty="0">
              <a:solidFill>
                <a:srgbClr val="C00000"/>
              </a:solidFill>
            </a:endParaRPr>
          </a:p>
          <a:p>
            <a:pPr>
              <a:buClr>
                <a:srgbClr val="C00000"/>
              </a:buClr>
              <a:buFont typeface="Wingdings" panose="05000000000000000000" pitchFamily="2" charset="2"/>
              <a:buChar char="Ø"/>
            </a:pPr>
            <a:endParaRPr lang="lv-LV" sz="2400" dirty="0">
              <a:solidFill>
                <a:srgbClr val="001489"/>
              </a:solidFill>
            </a:endParaRPr>
          </a:p>
        </p:txBody>
      </p:sp>
      <p:sp>
        <p:nvSpPr>
          <p:cNvPr id="8" name="TextBox 7">
            <a:extLst>
              <a:ext uri="{FF2B5EF4-FFF2-40B4-BE49-F238E27FC236}">
                <a16:creationId xmlns:a16="http://schemas.microsoft.com/office/drawing/2014/main" id="{2344EF4A-26DA-5502-BF3F-A7186BB3DF66}"/>
              </a:ext>
            </a:extLst>
          </p:cNvPr>
          <p:cNvSpPr txBox="1"/>
          <p:nvPr/>
        </p:nvSpPr>
        <p:spPr>
          <a:xfrm>
            <a:off x="10902535" y="5564870"/>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12492231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Attiecināmās izmaksas. «Lauku biļete»</a:t>
            </a:r>
            <a:endParaRPr lang="lv-LV" sz="3200" b="1" dirty="0">
              <a:solidFill>
                <a:srgbClr val="008000"/>
              </a:solidFill>
            </a:endParaRP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838200" y="1459960"/>
            <a:ext cx="10515600" cy="4016829"/>
          </a:xfrm>
        </p:spPr>
        <p:txBody>
          <a:bodyPr>
            <a:normAutofit/>
          </a:bodyPr>
          <a:lstStyle/>
          <a:p>
            <a:pPr algn="just">
              <a:buClr>
                <a:srgbClr val="C00000"/>
              </a:buClr>
              <a:buFont typeface="Wingdings" panose="05000000000000000000" pitchFamily="2" charset="2"/>
              <a:buChar char="Ø"/>
            </a:pPr>
            <a:r>
              <a:rPr lang="lv-LV" sz="2400" b="1" dirty="0">
                <a:solidFill>
                  <a:srgbClr val="001489"/>
                </a:solidFill>
              </a:rPr>
              <a:t>jaunu</a:t>
            </a:r>
            <a:r>
              <a:rPr lang="lv-LV" sz="2400" dirty="0">
                <a:solidFill>
                  <a:srgbClr val="001489"/>
                </a:solidFill>
              </a:rPr>
              <a:t> </a:t>
            </a:r>
            <a:r>
              <a:rPr lang="lv-LV" sz="2400" b="1" dirty="0">
                <a:solidFill>
                  <a:srgbClr val="001489"/>
                </a:solidFill>
              </a:rPr>
              <a:t>pamatlīdzekļu</a:t>
            </a:r>
            <a:r>
              <a:rPr lang="lv-LV" sz="2400" dirty="0">
                <a:solidFill>
                  <a:srgbClr val="001489"/>
                </a:solidFill>
              </a:rPr>
              <a:t> un iekārtu, to aprīkojuma iegādes, piegādes un uzstādīšanas izmaksas;</a:t>
            </a:r>
          </a:p>
          <a:p>
            <a:pPr algn="just">
              <a:buClr>
                <a:srgbClr val="C00000"/>
              </a:buClr>
              <a:buFont typeface="Wingdings" panose="05000000000000000000" pitchFamily="2" charset="2"/>
              <a:buChar char="Ø"/>
            </a:pPr>
            <a:r>
              <a:rPr lang="lv-LV" sz="2400" b="1" dirty="0">
                <a:solidFill>
                  <a:srgbClr val="001489"/>
                </a:solidFill>
              </a:rPr>
              <a:t>lietotu</a:t>
            </a:r>
            <a:r>
              <a:rPr lang="lv-LV" sz="2400" dirty="0">
                <a:solidFill>
                  <a:srgbClr val="001489"/>
                </a:solidFill>
              </a:rPr>
              <a:t> </a:t>
            </a:r>
            <a:r>
              <a:rPr lang="lv-LV" sz="2400" b="1" dirty="0">
                <a:solidFill>
                  <a:srgbClr val="001489"/>
                </a:solidFill>
              </a:rPr>
              <a:t>pamatlīdzekļu </a:t>
            </a:r>
            <a:r>
              <a:rPr lang="lv-LV" sz="2400" dirty="0">
                <a:solidFill>
                  <a:srgbClr val="001489"/>
                </a:solidFill>
              </a:rPr>
              <a:t>un iekārtu iegādes izmaksas, to aprīkojuma iegādes, piegādes un uzstādīšanas izmaksas. Nav vecāka par 5 gadiem – </a:t>
            </a:r>
          </a:p>
          <a:p>
            <a:pPr lvl="1" algn="just">
              <a:buClr>
                <a:srgbClr val="C00000"/>
              </a:buClr>
              <a:buFont typeface="Wingdings" panose="05000000000000000000" pitchFamily="2" charset="2"/>
              <a:buChar char="ü"/>
            </a:pPr>
            <a:r>
              <a:rPr lang="lv-LV" dirty="0">
                <a:solidFill>
                  <a:srgbClr val="001489"/>
                </a:solidFill>
              </a:rPr>
              <a:t>vecumam ir jābūt pierādāmam ar pārdevēja iegādes dokumentiem.</a:t>
            </a:r>
          </a:p>
          <a:p>
            <a:pPr algn="just">
              <a:buClr>
                <a:srgbClr val="C00000"/>
              </a:buClr>
              <a:buFont typeface="Wingdings" panose="05000000000000000000" pitchFamily="2" charset="2"/>
              <a:buChar char="Ø"/>
            </a:pPr>
            <a:r>
              <a:rPr lang="lv-LV" sz="2400" b="1" dirty="0">
                <a:solidFill>
                  <a:srgbClr val="001489"/>
                </a:solidFill>
              </a:rPr>
              <a:t>mazvērtīgā inventāra </a:t>
            </a:r>
            <a:r>
              <a:rPr lang="lv-LV" sz="2400" dirty="0">
                <a:solidFill>
                  <a:srgbClr val="001489"/>
                </a:solidFill>
              </a:rPr>
              <a:t>iegādes izmaksas;</a:t>
            </a:r>
          </a:p>
          <a:p>
            <a:pPr algn="just">
              <a:buClr>
                <a:srgbClr val="C00000"/>
              </a:buClr>
              <a:buFont typeface="Wingdings" panose="05000000000000000000" pitchFamily="2" charset="2"/>
              <a:buChar char="Ø"/>
            </a:pPr>
            <a:r>
              <a:rPr lang="lv-LV" sz="2400" b="1" dirty="0">
                <a:solidFill>
                  <a:srgbClr val="001489"/>
                </a:solidFill>
              </a:rPr>
              <a:t>informācijas tehnoloģiju </a:t>
            </a:r>
            <a:r>
              <a:rPr lang="lv-LV" sz="2400" dirty="0">
                <a:solidFill>
                  <a:srgbClr val="001489"/>
                </a:solidFill>
              </a:rPr>
              <a:t>un programmnodrošinājuma iegādes un uzstādīšanas izmaksas;</a:t>
            </a:r>
          </a:p>
          <a:p>
            <a:pPr algn="just">
              <a:buClr>
                <a:srgbClr val="C00000"/>
              </a:buClr>
              <a:buFont typeface="Wingdings" panose="05000000000000000000" pitchFamily="2" charset="2"/>
              <a:buChar char="Ø"/>
            </a:pPr>
            <a:r>
              <a:rPr lang="lv-LV" sz="2400" dirty="0">
                <a:solidFill>
                  <a:srgbClr val="001489"/>
                </a:solidFill>
              </a:rPr>
              <a:t>izmaksas par </a:t>
            </a:r>
            <a:r>
              <a:rPr lang="lv-LV" sz="2400" b="1" dirty="0">
                <a:solidFill>
                  <a:srgbClr val="001489"/>
                </a:solidFill>
              </a:rPr>
              <a:t>darbinieku dalību mācībās </a:t>
            </a:r>
            <a:r>
              <a:rPr lang="lv-LV" sz="2400" dirty="0">
                <a:solidFill>
                  <a:srgbClr val="001489"/>
                </a:solidFill>
              </a:rPr>
              <a:t>produktivitātes kāpināšanai, ievērojot </a:t>
            </a:r>
            <a:r>
              <a:rPr lang="lv-LV" sz="2400" dirty="0">
                <a:solidFill>
                  <a:srgbClr val="008000"/>
                </a:solidFill>
              </a:rPr>
              <a:t>MKN 580 </a:t>
            </a:r>
            <a:r>
              <a:rPr lang="lv-LV" sz="2400" dirty="0">
                <a:solidFill>
                  <a:srgbClr val="001489"/>
                </a:solidFill>
              </a:rPr>
              <a:t>noteikto.</a:t>
            </a:r>
          </a:p>
          <a:p>
            <a:pPr>
              <a:buClr>
                <a:srgbClr val="C00000"/>
              </a:buClr>
              <a:buFont typeface="Wingdings" panose="05000000000000000000" pitchFamily="2" charset="2"/>
              <a:buChar char="Ø"/>
            </a:pPr>
            <a:endParaRPr lang="lv-LV" sz="2400" dirty="0">
              <a:solidFill>
                <a:srgbClr val="001489"/>
              </a:solidFill>
            </a:endParaRP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3" name="TextBox 2">
            <a:extLst>
              <a:ext uri="{FF2B5EF4-FFF2-40B4-BE49-F238E27FC236}">
                <a16:creationId xmlns:a16="http://schemas.microsoft.com/office/drawing/2014/main" id="{1E7D1941-47FA-9925-8603-634AE7EE897E}"/>
              </a:ext>
            </a:extLst>
          </p:cNvPr>
          <p:cNvSpPr txBox="1"/>
          <p:nvPr/>
        </p:nvSpPr>
        <p:spPr>
          <a:xfrm>
            <a:off x="4865914" y="5661167"/>
            <a:ext cx="6270337" cy="461665"/>
          </a:xfrm>
          <a:prstGeom prst="rect">
            <a:avLst/>
          </a:prstGeom>
          <a:noFill/>
          <a:ln>
            <a:solidFill>
              <a:srgbClr val="008000"/>
            </a:solidFill>
          </a:ln>
        </p:spPr>
        <p:txBody>
          <a:bodyPr wrap="square" rtlCol="0">
            <a:spAutoFit/>
          </a:bodyPr>
          <a:lstStyle/>
          <a:p>
            <a:r>
              <a:rPr lang="lv-LV" sz="2400" dirty="0" err="1">
                <a:solidFill>
                  <a:srgbClr val="001489"/>
                </a:solidFill>
              </a:rPr>
              <a:t>NEattiecina</a:t>
            </a:r>
            <a:r>
              <a:rPr lang="lv-LV" sz="2400" dirty="0">
                <a:solidFill>
                  <a:srgbClr val="001489"/>
                </a:solidFill>
              </a:rPr>
              <a:t> būvniecību, arī būves novietošanu.</a:t>
            </a:r>
          </a:p>
        </p:txBody>
      </p:sp>
    </p:spTree>
    <p:extLst>
      <p:ext uri="{BB962C8B-B14F-4D97-AF65-F5344CB8AC3E}">
        <p14:creationId xmlns:p14="http://schemas.microsoft.com/office/powerpoint/2010/main" val="342066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Attiecināmās izmaksas. «Lauku biļete»</a:t>
            </a:r>
            <a:endParaRPr lang="lv-LV" sz="3200" b="1" dirty="0">
              <a:solidFill>
                <a:srgbClr val="008000"/>
              </a:solidFill>
            </a:endParaRP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1615736" y="1649495"/>
            <a:ext cx="9738064" cy="4016829"/>
          </a:xfrm>
        </p:spPr>
        <p:txBody>
          <a:bodyPr>
            <a:normAutofit/>
          </a:bodyPr>
          <a:lstStyle/>
          <a:p>
            <a:pPr>
              <a:buClr>
                <a:srgbClr val="C00000"/>
              </a:buClr>
              <a:buFont typeface="Wingdings" panose="05000000000000000000" pitchFamily="2" charset="2"/>
              <a:buChar char="Ø"/>
            </a:pPr>
            <a:endParaRPr lang="lv-LV" sz="2400" dirty="0">
              <a:solidFill>
                <a:srgbClr val="001489"/>
              </a:solidFill>
            </a:endParaRPr>
          </a:p>
          <a:p>
            <a:pPr algn="just">
              <a:buClr>
                <a:srgbClr val="C00000"/>
              </a:buClr>
              <a:buFont typeface="Wingdings" panose="05000000000000000000" pitchFamily="2" charset="2"/>
              <a:buChar char="Ø"/>
            </a:pPr>
            <a:r>
              <a:rPr lang="lv-LV" sz="2400" dirty="0">
                <a:solidFill>
                  <a:srgbClr val="001489"/>
                </a:solidFill>
              </a:rPr>
              <a:t>Ar sabiedriskām attiecībām saistītas izmaksas, kas nepieciešamas atbalsta pretendenta produktu vai pakalpojumu atpazīstamības tēla veidošanai, tostarp dalības maksa izstādēs un vietējo ražotāju tirgū;</a:t>
            </a:r>
          </a:p>
          <a:p>
            <a:pPr>
              <a:buClr>
                <a:srgbClr val="C00000"/>
              </a:buClr>
              <a:buFont typeface="Wingdings" panose="05000000000000000000" pitchFamily="2" charset="2"/>
              <a:buChar char="Ø"/>
            </a:pPr>
            <a:endParaRPr lang="lv-LV" sz="2400" dirty="0">
              <a:solidFill>
                <a:srgbClr val="001489"/>
              </a:solidFill>
            </a:endParaRPr>
          </a:p>
          <a:p>
            <a:pPr algn="just">
              <a:buClr>
                <a:srgbClr val="C00000"/>
              </a:buClr>
              <a:buFont typeface="Wingdings" panose="05000000000000000000" pitchFamily="2" charset="2"/>
              <a:buChar char="Ø"/>
            </a:pPr>
            <a:r>
              <a:rPr lang="lv-LV" sz="2400" dirty="0">
                <a:solidFill>
                  <a:srgbClr val="001489"/>
                </a:solidFill>
              </a:rPr>
              <a:t>Patentu, licenču, autortiesību un preču zīmju saņemšanas vai izmantošanas izmaksas, kas ir tieši saistītas ar projekta sagatavošanu vai īstenošanu, ievērojot </a:t>
            </a:r>
            <a:r>
              <a:rPr lang="lv-LV" sz="2400" dirty="0">
                <a:solidFill>
                  <a:srgbClr val="008000"/>
                </a:solidFill>
              </a:rPr>
              <a:t>MKN 580 </a:t>
            </a:r>
            <a:r>
              <a:rPr lang="lv-LV" sz="2400" dirty="0">
                <a:solidFill>
                  <a:srgbClr val="001489"/>
                </a:solidFill>
              </a:rPr>
              <a:t>noteikto.</a:t>
            </a:r>
          </a:p>
          <a:p>
            <a:pPr>
              <a:buClr>
                <a:srgbClr val="C00000"/>
              </a:buClr>
              <a:buFont typeface="Wingdings" panose="05000000000000000000" pitchFamily="2" charset="2"/>
              <a:buChar char="Ø"/>
            </a:pPr>
            <a:endParaRPr lang="lv-LV" sz="2400" dirty="0">
              <a:solidFill>
                <a:srgbClr val="001489"/>
              </a:solidFill>
            </a:endParaRP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9763621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Projekta «Lauku biļete» finansēšana</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838200" y="1293129"/>
            <a:ext cx="10515600" cy="5026027"/>
          </a:xfrm>
        </p:spPr>
        <p:txBody>
          <a:bodyPr>
            <a:normAutofit/>
          </a:bodyPr>
          <a:lstStyle/>
          <a:p>
            <a:pPr algn="just">
              <a:buClr>
                <a:srgbClr val="C00000"/>
              </a:buClr>
              <a:buFont typeface="Wingdings" panose="05000000000000000000" pitchFamily="2" charset="2"/>
              <a:buChar char="Ø"/>
            </a:pPr>
            <a:r>
              <a:rPr lang="lv-LV" sz="2400" b="1" dirty="0">
                <a:solidFill>
                  <a:srgbClr val="008000"/>
                </a:solidFill>
              </a:rPr>
              <a:t>17.1. </a:t>
            </a:r>
            <a:r>
              <a:rPr lang="lv-LV" sz="2400" dirty="0">
                <a:solidFill>
                  <a:srgbClr val="001489"/>
                </a:solidFill>
              </a:rPr>
              <a:t>kad stājies spēkā LAD lēmums par budžeta projekta iesnieguma apstiprināšanu, </a:t>
            </a:r>
            <a:r>
              <a:rPr lang="lv-LV" sz="2400" b="1" dirty="0">
                <a:solidFill>
                  <a:srgbClr val="001489"/>
                </a:solidFill>
              </a:rPr>
              <a:t>atbalsta pretendents saņem avansu 80% no kopējā atbalsta apmēra</a:t>
            </a:r>
            <a:r>
              <a:rPr lang="lv-LV" sz="2400" dirty="0">
                <a:solidFill>
                  <a:srgbClr val="001489"/>
                </a:solidFill>
              </a:rPr>
              <a:t>* (*rīcībā noteiktā atbalsta intensitāte). Piem., 80% no 65%, ja atbilst 1.1. rīcības kritērijam.</a:t>
            </a:r>
          </a:p>
          <a:p>
            <a:pPr>
              <a:buClr>
                <a:srgbClr val="C00000"/>
              </a:buClr>
              <a:buFont typeface="Wingdings" panose="05000000000000000000" pitchFamily="2" charset="2"/>
              <a:buChar char="Ø"/>
            </a:pPr>
            <a:endParaRPr lang="lv-LV" sz="2400" dirty="0">
              <a:solidFill>
                <a:srgbClr val="001489"/>
              </a:solidFill>
            </a:endParaRPr>
          </a:p>
          <a:p>
            <a:pPr algn="just">
              <a:buClr>
                <a:srgbClr val="C00000"/>
              </a:buClr>
              <a:buFont typeface="Wingdings" panose="05000000000000000000" pitchFamily="2" charset="2"/>
              <a:buChar char="Ø"/>
            </a:pPr>
            <a:r>
              <a:rPr lang="lv-LV" sz="2400" b="1" dirty="0">
                <a:solidFill>
                  <a:srgbClr val="008000"/>
                </a:solidFill>
              </a:rPr>
              <a:t>17.2. </a:t>
            </a:r>
            <a:r>
              <a:rPr lang="lv-LV" sz="2400" dirty="0">
                <a:solidFill>
                  <a:srgbClr val="001489"/>
                </a:solidFill>
              </a:rPr>
              <a:t>gala maksājumu 20% apmērā saņem pēc pilnīgas </a:t>
            </a:r>
            <a:r>
              <a:rPr lang="lv-LV" sz="2400" dirty="0" err="1">
                <a:solidFill>
                  <a:srgbClr val="001489"/>
                </a:solidFill>
              </a:rPr>
              <a:t>darījumdarbības</a:t>
            </a:r>
            <a:r>
              <a:rPr lang="lv-LV" sz="2400" dirty="0">
                <a:solidFill>
                  <a:srgbClr val="001489"/>
                </a:solidFill>
              </a:rPr>
              <a:t> plāna īstenošanas un sasniegto mērķu </a:t>
            </a:r>
            <a:r>
              <a:rPr lang="lv-LV" sz="2400" dirty="0" err="1">
                <a:solidFill>
                  <a:srgbClr val="001489"/>
                </a:solidFill>
              </a:rPr>
              <a:t>izvērtējuma</a:t>
            </a:r>
            <a:r>
              <a:rPr lang="lv-LV" sz="2400" dirty="0">
                <a:solidFill>
                  <a:srgbClr val="001489"/>
                </a:solidFill>
              </a:rPr>
              <a:t>. Lai to saņemtu, LAD jāiesniedz gala maksājuma pieprasījums! </a:t>
            </a:r>
            <a:r>
              <a:rPr lang="lv-LV" sz="2400" b="1" dirty="0">
                <a:solidFill>
                  <a:srgbClr val="008000"/>
                </a:solidFill>
              </a:rPr>
              <a:t>15.4.</a:t>
            </a:r>
          </a:p>
          <a:p>
            <a:pPr>
              <a:buClr>
                <a:srgbClr val="C00000"/>
              </a:buClr>
              <a:buFont typeface="Wingdings" panose="05000000000000000000" pitchFamily="2" charset="2"/>
              <a:buChar char="Ø"/>
            </a:pPr>
            <a:endParaRPr lang="lv-LV" sz="2400" b="1" dirty="0">
              <a:solidFill>
                <a:srgbClr val="008000"/>
              </a:solidFill>
            </a:endParaRPr>
          </a:p>
          <a:p>
            <a:pPr algn="just">
              <a:buClr>
                <a:srgbClr val="C00000"/>
              </a:buClr>
              <a:buFont typeface="Wingdings" panose="05000000000000000000" pitchFamily="2" charset="2"/>
              <a:buChar char="Ø"/>
            </a:pPr>
            <a:r>
              <a:rPr lang="lv-LV" sz="2400" b="1" dirty="0">
                <a:solidFill>
                  <a:srgbClr val="008000"/>
                </a:solidFill>
              </a:rPr>
              <a:t>17.3. </a:t>
            </a:r>
            <a:r>
              <a:rPr lang="lv-LV" sz="2400" dirty="0">
                <a:solidFill>
                  <a:srgbClr val="001489"/>
                </a:solidFill>
              </a:rPr>
              <a:t>Ja </a:t>
            </a:r>
            <a:r>
              <a:rPr lang="lv-LV" sz="2400" dirty="0" err="1">
                <a:solidFill>
                  <a:srgbClr val="001489"/>
                </a:solidFill>
              </a:rPr>
              <a:t>darījumdarbības</a:t>
            </a:r>
            <a:r>
              <a:rPr lang="lv-LV" sz="2400" dirty="0">
                <a:solidFill>
                  <a:srgbClr val="001489"/>
                </a:solidFill>
              </a:rPr>
              <a:t> plāns nav īstenots vai īstenots daļēji un darbības rezultāts nav vai daļēji sasniegts, LAD informē atbalsta pretendentu par šīs metodikas 17.1. apakšpunktā minētā atbalsta atmaksu.</a:t>
            </a:r>
          </a:p>
          <a:p>
            <a:pPr>
              <a:buClr>
                <a:srgbClr val="C00000"/>
              </a:buClr>
              <a:buFont typeface="Wingdings" panose="05000000000000000000" pitchFamily="2" charset="2"/>
              <a:buChar char="Ø"/>
            </a:pPr>
            <a:endParaRPr lang="lv-LV" sz="2400" dirty="0">
              <a:solidFill>
                <a:srgbClr val="001489"/>
              </a:solidFill>
            </a:endParaRP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30339486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232954"/>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«Lauku biļete». Atbalsta pretendenta saistības</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1381587" y="1861266"/>
            <a:ext cx="10096500" cy="4351338"/>
          </a:xfrm>
        </p:spPr>
        <p:txBody>
          <a:bodyPr>
            <a:normAutofit/>
          </a:bodyPr>
          <a:lstStyle/>
          <a:p>
            <a:pPr marL="0" indent="0" algn="just">
              <a:buClr>
                <a:srgbClr val="C00000"/>
              </a:buClr>
              <a:buNone/>
            </a:pPr>
            <a:r>
              <a:rPr lang="lv-LV" sz="2400" dirty="0">
                <a:solidFill>
                  <a:srgbClr val="001489"/>
                </a:solidFill>
              </a:rPr>
              <a:t>Projekta īstenošanas maksimālais termiņš – </a:t>
            </a:r>
            <a:r>
              <a:rPr lang="lv-LV" sz="2400" b="1" dirty="0">
                <a:solidFill>
                  <a:srgbClr val="001489"/>
                </a:solidFill>
              </a:rPr>
              <a:t>līdz</a:t>
            </a:r>
            <a:r>
              <a:rPr lang="lv-LV" sz="2400" dirty="0">
                <a:solidFill>
                  <a:srgbClr val="001489"/>
                </a:solidFill>
              </a:rPr>
              <a:t> 3 gadiem no LAD lēmuma pieņemšanas par projekta iesnieguma apstiprināšanu:</a:t>
            </a:r>
          </a:p>
          <a:p>
            <a:pPr marL="0" indent="0" algn="just">
              <a:buClr>
                <a:srgbClr val="C00000"/>
              </a:buClr>
              <a:buNone/>
            </a:pPr>
            <a:r>
              <a:rPr lang="lv-LV" sz="2400" b="1" dirty="0">
                <a:solidFill>
                  <a:srgbClr val="001489"/>
                </a:solidFill>
              </a:rPr>
              <a:t>Veic iegādes;</a:t>
            </a:r>
          </a:p>
          <a:p>
            <a:pPr marL="0" indent="0" algn="just">
              <a:buClr>
                <a:srgbClr val="C00000"/>
              </a:buClr>
              <a:buNone/>
            </a:pPr>
            <a:r>
              <a:rPr lang="lv-LV" sz="2400" b="1" dirty="0">
                <a:solidFill>
                  <a:srgbClr val="001489"/>
                </a:solidFill>
              </a:rPr>
              <a:t>1. palielina neto apgrozījumu </a:t>
            </a:r>
            <a:r>
              <a:rPr lang="lv-LV" sz="2400" dirty="0" err="1">
                <a:solidFill>
                  <a:srgbClr val="001489"/>
                </a:solidFill>
              </a:rPr>
              <a:t>darījumdarbības</a:t>
            </a:r>
            <a:r>
              <a:rPr lang="lv-LV" sz="2400" dirty="0">
                <a:solidFill>
                  <a:srgbClr val="001489"/>
                </a:solidFill>
              </a:rPr>
              <a:t> plānā noteiktā apmērā procentuāli no fiksētas summas maksājuma attiecināmo izmaksu summas;</a:t>
            </a:r>
          </a:p>
          <a:p>
            <a:pPr marL="0" indent="0" algn="just">
              <a:buClr>
                <a:srgbClr val="C00000"/>
              </a:buClr>
              <a:buNone/>
            </a:pPr>
            <a:r>
              <a:rPr lang="lv-LV" sz="2400" b="1" dirty="0">
                <a:solidFill>
                  <a:srgbClr val="001489"/>
                </a:solidFill>
              </a:rPr>
              <a:t>2. sasniedz citus saimnieciskās darbības rādītājus</a:t>
            </a:r>
            <a:r>
              <a:rPr lang="lv-LV" sz="2400" dirty="0">
                <a:solidFill>
                  <a:srgbClr val="001489"/>
                </a:solidFill>
              </a:rPr>
              <a:t>*, kas saistīti ar konkurētspēju vai produktivitāti (rādītāji ir pārbaudāmi un vērtība auditējama).</a:t>
            </a:r>
          </a:p>
          <a:p>
            <a:pPr marL="0" indent="0" algn="just">
              <a:buClr>
                <a:srgbClr val="C00000"/>
              </a:buClr>
              <a:buNone/>
            </a:pPr>
            <a:r>
              <a:rPr lang="lv-LV" sz="2400" dirty="0">
                <a:solidFill>
                  <a:srgbClr val="001489"/>
                </a:solidFill>
              </a:rPr>
              <a:t>*Atbilstoši </a:t>
            </a:r>
            <a:r>
              <a:rPr lang="lv-LV" sz="2400" dirty="0" err="1">
                <a:solidFill>
                  <a:srgbClr val="001489"/>
                </a:solidFill>
              </a:rPr>
              <a:t>darījumdarbības</a:t>
            </a:r>
            <a:r>
              <a:rPr lang="lv-LV" sz="2400" dirty="0">
                <a:solidFill>
                  <a:srgbClr val="001489"/>
                </a:solidFill>
              </a:rPr>
              <a:t> plānam, piem., šuvējs izšuj 40 kleitas; piena pārstrādātājs pārstrādā un pārdod 50 kg siera un 50 litrus jogurta.</a:t>
            </a:r>
          </a:p>
          <a:p>
            <a:pPr>
              <a:buClr>
                <a:srgbClr val="C00000"/>
              </a:buClr>
              <a:buFont typeface="Wingdings" panose="05000000000000000000" pitchFamily="2" charset="2"/>
              <a:buChar char="Ø"/>
            </a:pPr>
            <a:endParaRPr lang="lv-LV" sz="2400" dirty="0">
              <a:solidFill>
                <a:srgbClr val="001489"/>
              </a:solidFill>
            </a:endParaRP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1971516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ttēls 6">
            <a:extLst>
              <a:ext uri="{FF2B5EF4-FFF2-40B4-BE49-F238E27FC236}">
                <a16:creationId xmlns:a16="http://schemas.microsoft.com/office/drawing/2014/main" id="{F77AB4AA-0BEB-5A99-F032-57A6B1FDC89C}"/>
              </a:ext>
            </a:extLst>
          </p:cNvPr>
          <p:cNvPicPr>
            <a:picLocks noChangeAspect="1"/>
          </p:cNvPicPr>
          <p:nvPr/>
        </p:nvPicPr>
        <p:blipFill rotWithShape="1">
          <a:blip r:embed="rId2"/>
          <a:srcRect t="26313" b="13612"/>
          <a:stretch/>
        </p:blipFill>
        <p:spPr>
          <a:xfrm>
            <a:off x="672187" y="4533900"/>
            <a:ext cx="10862685" cy="2030901"/>
          </a:xfrm>
          <a:prstGeom prst="rect">
            <a:avLst/>
          </a:prstGeom>
        </p:spPr>
      </p:pic>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Projekta iesnieguma veidlapa </a:t>
            </a:r>
            <a:r>
              <a:rPr kumimoji="0" lang="lv-LV" sz="3200" b="1" i="0" u="none" strike="noStrike" kern="1200" cap="none" spc="0" normalizeH="0" baseline="0" noProof="0" dirty="0">
                <a:ln>
                  <a:noFill/>
                </a:ln>
                <a:solidFill>
                  <a:srgbClr val="008000"/>
                </a:solidFill>
                <a:effectLst/>
                <a:uLnTx/>
                <a:uFillTx/>
                <a:latin typeface="Calibri" panose="020F0502020204030204"/>
                <a:ea typeface="+mj-ea"/>
                <a:cs typeface="+mj-cs"/>
              </a:rPr>
              <a:t>C0LA19.21</a:t>
            </a:r>
            <a:endParaRPr lang="lv-LV" sz="3200" b="1" dirty="0">
              <a:solidFill>
                <a:srgbClr val="008000"/>
              </a:solidFill>
            </a:endParaRP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838200" y="1293130"/>
            <a:ext cx="10515600" cy="4351338"/>
          </a:xfrm>
        </p:spPr>
        <p:txBody>
          <a:bodyPr>
            <a:normAutofit/>
          </a:bodyPr>
          <a:lstStyle/>
          <a:p>
            <a:pPr marL="0" indent="0" algn="just">
              <a:buClr>
                <a:srgbClr val="C00000"/>
              </a:buClr>
              <a:buNone/>
            </a:pPr>
            <a:r>
              <a:rPr lang="lv-LV" sz="2400" dirty="0">
                <a:solidFill>
                  <a:srgbClr val="001489"/>
                </a:solidFill>
              </a:rPr>
              <a:t>Jābūt Lauku atbalsta dienesta (LAD) klientam un Elektroniskās pieteikšanās sistēmas (EPS) lietotājam.</a:t>
            </a:r>
          </a:p>
          <a:p>
            <a:pPr marL="0" indent="0" algn="just">
              <a:buClr>
                <a:srgbClr val="C00000"/>
              </a:buClr>
              <a:buNone/>
            </a:pPr>
            <a:r>
              <a:rPr lang="lv-LV" sz="2400" dirty="0">
                <a:solidFill>
                  <a:srgbClr val="001489"/>
                </a:solidFill>
              </a:rPr>
              <a:t>Atveram savu EPS → Projekti un investīcijas → Pievienot jaunu projektu iesniegumi → Izveidot jaunu LEADER/sabiedrības virzītas vietējās attīstības stratēģijas… → lodziņā rakstām jūsu teritoriju, piem., «Aronas…» → Izveidot jaunu iesniegumu Nodibinājums Madonas novada fonds → Reģistrēt pieteikumu (COLA 19.21) →</a:t>
            </a:r>
          </a:p>
          <a:p>
            <a:pPr marL="0" indent="0" algn="just">
              <a:buClr>
                <a:srgbClr val="C00000"/>
              </a:buClr>
              <a:buNone/>
            </a:pPr>
            <a:r>
              <a:rPr lang="lv-LV" sz="2400" dirty="0">
                <a:solidFill>
                  <a:srgbClr val="001489"/>
                </a:solidFill>
              </a:rPr>
              <a:t>Ir atvērusies projekta iesnieguma </a:t>
            </a:r>
            <a:r>
              <a:rPr lang="lv-LV" sz="2400" b="1" dirty="0">
                <a:solidFill>
                  <a:srgbClr val="008000"/>
                </a:solidFill>
              </a:rPr>
              <a:t>«Vispārīgā daļa» </a:t>
            </a:r>
            <a:r>
              <a:rPr lang="lv-LV" sz="2400" dirty="0">
                <a:solidFill>
                  <a:srgbClr val="001489"/>
                </a:solidFill>
              </a:rPr>
              <a:t>→ izvēlamies rīcību </a:t>
            </a:r>
            <a:r>
              <a:rPr kumimoji="0" lang="lv-LV" sz="2400" b="0" i="0" u="none" strike="noStrike" kern="1200" cap="none" spc="0" normalizeH="0" baseline="0" noProof="0" dirty="0">
                <a:ln>
                  <a:noFill/>
                </a:ln>
                <a:solidFill>
                  <a:srgbClr val="001489"/>
                </a:solidFill>
                <a:effectLst/>
                <a:uLnTx/>
                <a:uFillTx/>
                <a:latin typeface="Calibri" panose="020F0502020204030204"/>
                <a:ea typeface="+mn-ea"/>
                <a:cs typeface="+mn-cs"/>
              </a:rPr>
              <a:t>→</a:t>
            </a:r>
            <a:r>
              <a:rPr lang="lv-LV" sz="2400" dirty="0">
                <a:solidFill>
                  <a:srgbClr val="001489"/>
                </a:solidFill>
              </a:rPr>
              <a:t> izvēlamies projekta veidu</a:t>
            </a: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394663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B7E43-AB69-C33C-9170-172454630633}"/>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14FC9F2F-3E9D-D2E0-FF1E-C253C66FCC96}"/>
              </a:ext>
            </a:extLst>
          </p:cNvPr>
          <p:cNvSpPr>
            <a:spLocks noGrp="1"/>
          </p:cNvSpPr>
          <p:nvPr>
            <p:ph type="title"/>
          </p:nvPr>
        </p:nvSpPr>
        <p:spPr>
          <a:xfrm>
            <a:off x="838200" y="47623"/>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Projekta iesnieguma veidlapa </a:t>
            </a:r>
            <a:r>
              <a:rPr kumimoji="0" lang="lv-LV" sz="3200" b="1" i="0" u="none" strike="noStrike" kern="1200" cap="none" spc="0" normalizeH="0" baseline="0" noProof="0" dirty="0">
                <a:ln>
                  <a:noFill/>
                </a:ln>
                <a:solidFill>
                  <a:srgbClr val="008000"/>
                </a:solidFill>
                <a:effectLst/>
                <a:uLnTx/>
                <a:uFillTx/>
                <a:latin typeface="Calibri" panose="020F0502020204030204"/>
                <a:ea typeface="+mj-ea"/>
                <a:cs typeface="+mj-cs"/>
              </a:rPr>
              <a:t>C0LA19.21</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9CC1A0B3-5FBC-C223-8383-59E876CD2B74}"/>
              </a:ext>
            </a:extLst>
          </p:cNvPr>
          <p:cNvSpPr>
            <a:spLocks noGrp="1"/>
          </p:cNvSpPr>
          <p:nvPr>
            <p:ph idx="1"/>
          </p:nvPr>
        </p:nvSpPr>
        <p:spPr>
          <a:xfrm>
            <a:off x="758301" y="1043524"/>
            <a:ext cx="10515600" cy="4879071"/>
          </a:xfrm>
        </p:spPr>
        <p:txBody>
          <a:bodyPr>
            <a:normAutofit/>
          </a:bodyPr>
          <a:lstStyle/>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endParaRPr kumimoji="0" lang="lv-LV" sz="2400" b="0" i="0" u="none" strike="noStrike" kern="1200" cap="none" spc="0" normalizeH="0" baseline="0" noProof="0" dirty="0">
              <a:ln>
                <a:noFill/>
              </a:ln>
              <a:solidFill>
                <a:srgbClr val="002060"/>
              </a:solidFill>
              <a:effectLst/>
              <a:uLnTx/>
              <a:uFillTx/>
              <a:latin typeface="Calibri"/>
              <a:ea typeface="+mn-ea"/>
              <a:cs typeface="+mn-cs"/>
            </a:endParaRP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kumimoji="0" lang="lv-LV" sz="2400" b="0" i="0" u="none" strike="noStrike" kern="1200" cap="none" spc="0" normalizeH="0" baseline="0" noProof="0" dirty="0">
                <a:ln>
                  <a:noFill/>
                </a:ln>
                <a:solidFill>
                  <a:srgbClr val="001489"/>
                </a:solidFill>
                <a:effectLst/>
                <a:uLnTx/>
                <a:uFillTx/>
                <a:latin typeface="Calibri"/>
                <a:ea typeface="+mn-ea"/>
                <a:cs typeface="+mn-cs"/>
              </a:rPr>
              <a:t>Informācijas ievadi veikt secīgi! Tas ir, </a:t>
            </a:r>
            <a:r>
              <a:rPr kumimoji="0" lang="lv-LV" sz="2400" b="1" i="0" u="none" strike="noStrike" kern="1200" cap="none" spc="0" normalizeH="0" baseline="0" noProof="0" dirty="0">
                <a:ln>
                  <a:noFill/>
                </a:ln>
                <a:solidFill>
                  <a:srgbClr val="001489"/>
                </a:solidFill>
                <a:effectLst/>
                <a:uLnTx/>
                <a:uFillTx/>
                <a:latin typeface="Calibri"/>
                <a:ea typeface="+mn-ea"/>
                <a:cs typeface="+mn-cs"/>
              </a:rPr>
              <a:t>aizpildīt visu A sadaļā </a:t>
            </a:r>
            <a:r>
              <a:rPr kumimoji="0" lang="lv-LV" sz="2400" b="0" i="0" u="none" strike="noStrike" kern="1200" cap="none" spc="0" normalizeH="0" baseline="0" noProof="0" dirty="0">
                <a:ln>
                  <a:noFill/>
                </a:ln>
                <a:solidFill>
                  <a:srgbClr val="001489"/>
                </a:solidFill>
                <a:effectLst/>
                <a:uLnTx/>
                <a:uFillTx/>
                <a:latin typeface="Calibri"/>
                <a:ea typeface="+mn-ea"/>
                <a:cs typeface="+mn-cs"/>
              </a:rPr>
              <a:t>un tikai pēc tam turpināt pildīt informāciju B sadaļā. </a:t>
            </a:r>
          </a:p>
          <a:p>
            <a:pPr marL="457200" lvl="1" indent="0" algn="just">
              <a:lnSpc>
                <a:spcPct val="100000"/>
              </a:lnSpc>
              <a:spcBef>
                <a:spcPct val="20000"/>
              </a:spcBef>
              <a:buClr>
                <a:srgbClr val="C00000"/>
              </a:buClr>
              <a:buNone/>
              <a:defRPr/>
            </a:pPr>
            <a:r>
              <a:rPr kumimoji="0" lang="lv-LV" b="0" i="0" u="none" strike="noStrike" kern="1200" cap="none" spc="0" normalizeH="0" baseline="0" noProof="0" dirty="0">
                <a:ln>
                  <a:noFill/>
                </a:ln>
                <a:solidFill>
                  <a:srgbClr val="001489"/>
                </a:solidFill>
                <a:effectLst/>
                <a:uLnTx/>
                <a:uFillTx/>
                <a:latin typeface="Calibri"/>
                <a:ea typeface="+mn-ea"/>
                <a:cs typeface="+mn-cs"/>
              </a:rPr>
              <a:t>Secības ievērošana nepieciešama, jo tabulu un informācijas attēlojums ir savstarpēji saistīti;</a:t>
            </a:r>
          </a:p>
          <a:p>
            <a:pPr marL="457200" lvl="1" indent="0" algn="just">
              <a:lnSpc>
                <a:spcPct val="100000"/>
              </a:lnSpc>
              <a:spcBef>
                <a:spcPct val="20000"/>
              </a:spcBef>
              <a:buClr>
                <a:srgbClr val="C00000"/>
              </a:buClr>
              <a:buNone/>
              <a:defRPr/>
            </a:pPr>
            <a:r>
              <a:rPr lang="lv-LV" dirty="0">
                <a:solidFill>
                  <a:srgbClr val="001489"/>
                </a:solidFill>
                <a:latin typeface="Calibri"/>
              </a:rPr>
              <a:t>Ievadot atbilstošo informāciju, piem.,  «Jā» vai «Nē», atveras jaunas tabulas.</a:t>
            </a:r>
            <a:endParaRPr kumimoji="0" lang="lv-LV" b="0" i="0" u="none" strike="noStrike" kern="1200" cap="none" spc="0" normalizeH="0" baseline="0" noProof="0" dirty="0">
              <a:ln>
                <a:noFill/>
              </a:ln>
              <a:solidFill>
                <a:srgbClr val="001489"/>
              </a:solidFill>
              <a:effectLst/>
              <a:uLnTx/>
              <a:uFillTx/>
              <a:latin typeface="Calibri"/>
              <a:ea typeface="+mn-ea"/>
              <a:cs typeface="+mn-cs"/>
            </a:endParaRPr>
          </a:p>
          <a:p>
            <a:pPr marL="228600" marR="0" lvl="0" indent="-22860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kumimoji="0" lang="lv-LV" sz="2400" b="0" i="0" u="none" strike="noStrike" kern="1200" cap="none" spc="0" normalizeH="0" baseline="0" noProof="0" dirty="0">
                <a:ln>
                  <a:noFill/>
                </a:ln>
                <a:solidFill>
                  <a:srgbClr val="001489"/>
                </a:solidFill>
                <a:effectLst/>
                <a:uLnTx/>
                <a:uFillTx/>
                <a:latin typeface="Calibri"/>
                <a:ea typeface="+mn-ea"/>
                <a:cs typeface="+mn-cs"/>
              </a:rPr>
              <a:t>Izmantojiet iespēju iepazīties ar papildu skaidrojumiem, kas pieejami </a:t>
            </a:r>
            <a:r>
              <a:rPr kumimoji="0" lang="lv-LV" sz="2400" b="1" i="0" u="none" strike="noStrike" kern="1200" cap="none" spc="0" normalizeH="0" baseline="0" noProof="0" dirty="0">
                <a:ln>
                  <a:noFill/>
                </a:ln>
                <a:solidFill>
                  <a:srgbClr val="001489"/>
                </a:solidFill>
                <a:effectLst/>
                <a:uLnTx/>
                <a:uFillTx/>
                <a:latin typeface="Calibri"/>
                <a:ea typeface="+mn-ea"/>
                <a:cs typeface="+mn-cs"/>
              </a:rPr>
              <a:t>«i» </a:t>
            </a:r>
            <a:r>
              <a:rPr kumimoji="0" lang="lv-LV" sz="2400" b="0" i="0" u="none" strike="noStrike" kern="1200" cap="none" spc="0" normalizeH="0" baseline="0" noProof="0" dirty="0">
                <a:ln>
                  <a:noFill/>
                </a:ln>
                <a:solidFill>
                  <a:srgbClr val="001489"/>
                </a:solidFill>
                <a:effectLst/>
                <a:uLnTx/>
                <a:uFillTx/>
                <a:latin typeface="Calibri"/>
                <a:ea typeface="+mn-ea"/>
                <a:cs typeface="+mn-cs"/>
              </a:rPr>
              <a:t>burtos un saitēs uz MK noteikumiem, palīgmateriāliem un citu informāciju;</a:t>
            </a:r>
          </a:p>
          <a:p>
            <a:pPr marR="0" lvl="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kumimoji="0" lang="lv-LV" sz="2400" b="0" i="0" u="none" strike="noStrike" kern="1200" cap="none" spc="0" normalizeH="0" baseline="0" noProof="0" dirty="0">
                <a:ln>
                  <a:noFill/>
                </a:ln>
                <a:solidFill>
                  <a:srgbClr val="001489"/>
                </a:solidFill>
                <a:effectLst/>
                <a:uLnTx/>
                <a:uFillTx/>
                <a:latin typeface="Calibri"/>
                <a:ea typeface="+mn-ea"/>
                <a:cs typeface="+mn-cs"/>
              </a:rPr>
              <a:t>Izvēloties vērtības no klasifikatoriem, ieteicams izmantot meklēšanas iespēju, ievadot meklējamo tekstu un tad Jums tiks piedāvātas izvēlei tikai vērtības, kas satur meklēto;</a:t>
            </a:r>
          </a:p>
        </p:txBody>
      </p:sp>
      <p:sp>
        <p:nvSpPr>
          <p:cNvPr id="8" name="TextBox 7">
            <a:extLst>
              <a:ext uri="{FF2B5EF4-FFF2-40B4-BE49-F238E27FC236}">
                <a16:creationId xmlns:a16="http://schemas.microsoft.com/office/drawing/2014/main" id="{9E1C9B99-201B-6730-DBB2-EA4E6206DA22}"/>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3" name="TextBox 2">
            <a:extLst>
              <a:ext uri="{FF2B5EF4-FFF2-40B4-BE49-F238E27FC236}">
                <a16:creationId xmlns:a16="http://schemas.microsoft.com/office/drawing/2014/main" id="{D272005B-F9B5-9DD6-7CB6-AA181175FC8D}"/>
              </a:ext>
            </a:extLst>
          </p:cNvPr>
          <p:cNvSpPr txBox="1"/>
          <p:nvPr/>
        </p:nvSpPr>
        <p:spPr>
          <a:xfrm>
            <a:off x="5202315" y="5507096"/>
            <a:ext cx="6693763" cy="830997"/>
          </a:xfrm>
          <a:prstGeom prst="rect">
            <a:avLst/>
          </a:prstGeom>
          <a:noFill/>
          <a:ln>
            <a:solidFill>
              <a:srgbClr val="C00000"/>
            </a:solidFill>
          </a:ln>
        </p:spPr>
        <p:txBody>
          <a:bodyPr wrap="square" rtlCol="0">
            <a:spAutoFit/>
          </a:bodyPr>
          <a:lstStyle/>
          <a:p>
            <a:r>
              <a:rPr lang="lv-LV" sz="2400" dirty="0">
                <a:solidFill>
                  <a:srgbClr val="001489"/>
                </a:solidFill>
              </a:rPr>
              <a:t>Pildot projekta iesniegumu, lasām 6.kārtas sludinājumā attiecīgās rīcības vērtēšanas kritērijus.</a:t>
            </a:r>
          </a:p>
        </p:txBody>
      </p:sp>
    </p:spTree>
    <p:extLst>
      <p:ext uri="{BB962C8B-B14F-4D97-AF65-F5344CB8AC3E}">
        <p14:creationId xmlns:p14="http://schemas.microsoft.com/office/powerpoint/2010/main" val="4288569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AD313-841F-E4F0-C401-ECA8840DE51B}"/>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4545A1E0-7574-ABE3-3109-CC093FBA5F08}"/>
              </a:ext>
            </a:extLst>
          </p:cNvPr>
          <p:cNvSpPr>
            <a:spLocks noGrp="1"/>
          </p:cNvSpPr>
          <p:nvPr>
            <p:ph type="title"/>
          </p:nvPr>
        </p:nvSpPr>
        <p:spPr>
          <a:xfrm>
            <a:off x="838200" y="18255"/>
            <a:ext cx="10515600" cy="103167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D daļa. Pavaddokumenti. </a:t>
            </a:r>
            <a:endParaRPr lang="lv-LV" sz="3200" b="1" dirty="0">
              <a:solidFill>
                <a:srgbClr val="008000"/>
              </a:solidFill>
            </a:endParaRPr>
          </a:p>
        </p:txBody>
      </p:sp>
      <p:sp>
        <p:nvSpPr>
          <p:cNvPr id="9" name="Satura vietturis 8">
            <a:extLst>
              <a:ext uri="{FF2B5EF4-FFF2-40B4-BE49-F238E27FC236}">
                <a16:creationId xmlns:a16="http://schemas.microsoft.com/office/drawing/2014/main" id="{AE964E45-7A2B-3A84-005A-924A62E4899C}"/>
              </a:ext>
            </a:extLst>
          </p:cNvPr>
          <p:cNvSpPr>
            <a:spLocks noGrp="1"/>
          </p:cNvSpPr>
          <p:nvPr>
            <p:ph idx="1"/>
          </p:nvPr>
        </p:nvSpPr>
        <p:spPr>
          <a:xfrm>
            <a:off x="528286" y="895736"/>
            <a:ext cx="10515600" cy="6059009"/>
          </a:xfrm>
        </p:spPr>
        <p:txBody>
          <a:bodyPr>
            <a:normAutofit fontScale="85000" lnSpcReduction="20000"/>
          </a:bodyPr>
          <a:lstStyle/>
          <a:p>
            <a:pPr marL="0" indent="0">
              <a:buClr>
                <a:srgbClr val="C00000"/>
              </a:buClr>
              <a:buNone/>
            </a:pPr>
            <a:r>
              <a:rPr lang="lv-LV" sz="2600" dirty="0">
                <a:solidFill>
                  <a:srgbClr val="001489"/>
                </a:solidFill>
              </a:rPr>
              <a:t>Ja attiecas, kopā ar projekta iesniegumu iesniedz:</a:t>
            </a:r>
          </a:p>
          <a:p>
            <a:pPr>
              <a:buClr>
                <a:srgbClr val="C00000"/>
              </a:buClr>
              <a:buFont typeface="Wingdings" panose="05000000000000000000" pitchFamily="2" charset="2"/>
              <a:buChar char="Ø"/>
            </a:pPr>
            <a:r>
              <a:rPr lang="lv-LV" sz="2600" b="1" dirty="0">
                <a:solidFill>
                  <a:srgbClr val="008000"/>
                </a:solidFill>
              </a:rPr>
              <a:t>D.1., D.2. </a:t>
            </a:r>
            <a:r>
              <a:rPr lang="lv-LV" sz="2600" dirty="0">
                <a:solidFill>
                  <a:srgbClr val="001489"/>
                </a:solidFill>
              </a:rPr>
              <a:t>Nomas līgumu</a:t>
            </a:r>
          </a:p>
          <a:p>
            <a:pPr>
              <a:buClr>
                <a:srgbClr val="C00000"/>
              </a:buClr>
              <a:buFont typeface="Wingdings" panose="05000000000000000000" pitchFamily="2" charset="2"/>
              <a:buChar char="Ø"/>
            </a:pPr>
            <a:r>
              <a:rPr lang="lv-LV" sz="2600" b="1" dirty="0">
                <a:solidFill>
                  <a:srgbClr val="008000"/>
                </a:solidFill>
              </a:rPr>
              <a:t>D.3. </a:t>
            </a:r>
            <a:r>
              <a:rPr lang="lv-LV" sz="2600" dirty="0">
                <a:solidFill>
                  <a:srgbClr val="001489"/>
                </a:solidFill>
              </a:rPr>
              <a:t>Valsts vides dienesta reģionālās vides pārvaldes izziņu</a:t>
            </a:r>
          </a:p>
          <a:p>
            <a:pPr>
              <a:buClr>
                <a:srgbClr val="C00000"/>
              </a:buClr>
              <a:buFont typeface="Wingdings" panose="05000000000000000000" pitchFamily="2" charset="2"/>
              <a:buChar char="Ø"/>
            </a:pPr>
            <a:r>
              <a:rPr lang="lv-LV" sz="2600" b="1" dirty="0">
                <a:solidFill>
                  <a:srgbClr val="008000"/>
                </a:solidFill>
              </a:rPr>
              <a:t>D.4.</a:t>
            </a:r>
            <a:r>
              <a:rPr lang="lv-LV" sz="2600" dirty="0">
                <a:solidFill>
                  <a:srgbClr val="001489"/>
                </a:solidFill>
              </a:rPr>
              <a:t> Līgumu starp koplīguma dalībniekiem (ja iesniedz kopprojektu </a:t>
            </a:r>
            <a:r>
              <a:rPr lang="lv-LV" sz="2600" b="1" dirty="0">
                <a:solidFill>
                  <a:srgbClr val="008000"/>
                </a:solidFill>
              </a:rPr>
              <a:t>MKN 580 2.3.</a:t>
            </a:r>
            <a:r>
              <a:rPr lang="lv-LV" sz="2600" dirty="0">
                <a:solidFill>
                  <a:srgbClr val="001489"/>
                </a:solidFill>
              </a:rPr>
              <a:t>)</a:t>
            </a:r>
          </a:p>
          <a:p>
            <a:pPr>
              <a:buClr>
                <a:srgbClr val="C00000"/>
              </a:buClr>
              <a:buFont typeface="Wingdings" panose="05000000000000000000" pitchFamily="2" charset="2"/>
              <a:buChar char="Ø"/>
            </a:pPr>
            <a:r>
              <a:rPr lang="lv-LV" sz="2600" b="1" dirty="0">
                <a:solidFill>
                  <a:srgbClr val="008000"/>
                </a:solidFill>
              </a:rPr>
              <a:t>D.6. </a:t>
            </a:r>
            <a:r>
              <a:rPr lang="lv-LV" sz="2600" dirty="0">
                <a:solidFill>
                  <a:srgbClr val="001489"/>
                </a:solidFill>
              </a:rPr>
              <a:t>Iepirkuma dokumentus </a:t>
            </a:r>
          </a:p>
          <a:p>
            <a:pPr>
              <a:buClr>
                <a:srgbClr val="C00000"/>
              </a:buClr>
              <a:buFont typeface="Wingdings" panose="05000000000000000000" pitchFamily="2" charset="2"/>
              <a:buChar char="Ø"/>
            </a:pPr>
            <a:r>
              <a:rPr lang="lv-LV" sz="2600" b="1" dirty="0">
                <a:solidFill>
                  <a:srgbClr val="008000"/>
                </a:solidFill>
              </a:rPr>
              <a:t>D.7. </a:t>
            </a:r>
            <a:r>
              <a:rPr lang="lv-LV" sz="2600" dirty="0">
                <a:solidFill>
                  <a:srgbClr val="001489"/>
                </a:solidFill>
              </a:rPr>
              <a:t>Būvniecības dokumentus</a:t>
            </a:r>
          </a:p>
          <a:p>
            <a:pPr>
              <a:buClr>
                <a:srgbClr val="C00000"/>
              </a:buClr>
              <a:buFont typeface="Wingdings" panose="05000000000000000000" pitchFamily="2" charset="2"/>
              <a:buChar char="Ø"/>
            </a:pPr>
            <a:r>
              <a:rPr lang="lv-LV" sz="2600" b="1" dirty="0">
                <a:solidFill>
                  <a:srgbClr val="008000"/>
                </a:solidFill>
              </a:rPr>
              <a:t>D.10. </a:t>
            </a:r>
            <a:r>
              <a:rPr lang="lv-LV" sz="2600" dirty="0">
                <a:solidFill>
                  <a:srgbClr val="001489"/>
                </a:solidFill>
              </a:rPr>
              <a:t>Pašnovērtējumu </a:t>
            </a:r>
          </a:p>
          <a:p>
            <a:pPr>
              <a:buClr>
                <a:srgbClr val="C00000"/>
              </a:buClr>
              <a:buFont typeface="Wingdings" panose="05000000000000000000" pitchFamily="2" charset="2"/>
              <a:buChar char="Ø"/>
            </a:pPr>
            <a:r>
              <a:rPr lang="lv-LV" sz="2600" b="1" dirty="0">
                <a:solidFill>
                  <a:srgbClr val="008000"/>
                </a:solidFill>
              </a:rPr>
              <a:t>D.11. </a:t>
            </a:r>
            <a:r>
              <a:rPr lang="lv-LV" sz="2600" dirty="0">
                <a:solidFill>
                  <a:srgbClr val="001489"/>
                </a:solidFill>
              </a:rPr>
              <a:t>Bankas konta izdruku </a:t>
            </a:r>
          </a:p>
          <a:p>
            <a:pPr>
              <a:buClr>
                <a:srgbClr val="C00000"/>
              </a:buClr>
              <a:buFont typeface="Wingdings" panose="05000000000000000000" pitchFamily="2" charset="2"/>
              <a:buChar char="Ø"/>
            </a:pPr>
            <a:r>
              <a:rPr lang="lv-LV" sz="2600" b="1" dirty="0">
                <a:solidFill>
                  <a:srgbClr val="008000"/>
                </a:solidFill>
              </a:rPr>
              <a:t>D.12. </a:t>
            </a:r>
            <a:r>
              <a:rPr lang="lv-LV" sz="2600" dirty="0">
                <a:solidFill>
                  <a:srgbClr val="001489"/>
                </a:solidFill>
              </a:rPr>
              <a:t>Izglītību apliecinošus dokumentus (ja pretendē uz 75%)</a:t>
            </a:r>
          </a:p>
          <a:p>
            <a:pPr>
              <a:buClr>
                <a:srgbClr val="C00000"/>
              </a:buClr>
              <a:buFont typeface="Wingdings" panose="05000000000000000000" pitchFamily="2" charset="2"/>
              <a:buChar char="Ø"/>
            </a:pPr>
            <a:r>
              <a:rPr lang="lv-LV" sz="2600" b="1" dirty="0">
                <a:solidFill>
                  <a:srgbClr val="008000"/>
                </a:solidFill>
              </a:rPr>
              <a:t>D.13. </a:t>
            </a:r>
            <a:r>
              <a:rPr lang="lv-LV" sz="2600" dirty="0">
                <a:solidFill>
                  <a:srgbClr val="001489"/>
                </a:solidFill>
              </a:rPr>
              <a:t>Deklarāciju par komercsabiedrības atbilstību MVU (veidlapa </a:t>
            </a:r>
            <a:r>
              <a:rPr lang="lv-LV" sz="2600" dirty="0">
                <a:solidFill>
                  <a:srgbClr val="001489"/>
                </a:solidFill>
                <a:hlinkClick r:id="rId2"/>
              </a:rPr>
              <a:t>www.mnf.lv</a:t>
            </a:r>
            <a:r>
              <a:rPr lang="lv-LV" sz="2600" dirty="0">
                <a:solidFill>
                  <a:srgbClr val="001489"/>
                </a:solidFill>
              </a:rPr>
              <a:t> )</a:t>
            </a:r>
          </a:p>
          <a:p>
            <a:pPr>
              <a:buClr>
                <a:srgbClr val="C00000"/>
              </a:buClr>
              <a:buFont typeface="Wingdings" panose="05000000000000000000" pitchFamily="2" charset="2"/>
              <a:buChar char="Ø"/>
            </a:pPr>
            <a:r>
              <a:rPr lang="lv-LV" sz="2600" b="1" dirty="0">
                <a:solidFill>
                  <a:srgbClr val="008000"/>
                </a:solidFill>
              </a:rPr>
              <a:t>D.14.</a:t>
            </a:r>
            <a:r>
              <a:rPr lang="lv-LV" sz="2600" dirty="0">
                <a:solidFill>
                  <a:srgbClr val="001489"/>
                </a:solidFill>
              </a:rPr>
              <a:t> Dokumentus par elektroenerģijas patēriņu </a:t>
            </a:r>
          </a:p>
          <a:p>
            <a:pPr>
              <a:buClr>
                <a:srgbClr val="C00000"/>
              </a:buClr>
              <a:buFont typeface="Wingdings" panose="05000000000000000000" pitchFamily="2" charset="2"/>
              <a:buChar char="Ø"/>
            </a:pPr>
            <a:r>
              <a:rPr lang="lv-LV" sz="2600" b="1" dirty="0">
                <a:solidFill>
                  <a:srgbClr val="008000"/>
                </a:solidFill>
              </a:rPr>
              <a:t>D.15. </a:t>
            </a:r>
            <a:r>
              <a:rPr lang="lv-LV" sz="2600" dirty="0">
                <a:solidFill>
                  <a:srgbClr val="001489"/>
                </a:solidFill>
              </a:rPr>
              <a:t>Energoaudita vai energoefektivitātes paaugstināšanas atzinumu</a:t>
            </a:r>
          </a:p>
          <a:p>
            <a:pPr>
              <a:buClr>
                <a:srgbClr val="C00000"/>
              </a:buClr>
              <a:buFont typeface="Wingdings" panose="05000000000000000000" pitchFamily="2" charset="2"/>
              <a:buChar char="Ø"/>
            </a:pPr>
            <a:r>
              <a:rPr lang="lv-LV" sz="2600" b="1" dirty="0">
                <a:solidFill>
                  <a:srgbClr val="008000"/>
                </a:solidFill>
              </a:rPr>
              <a:t>D.16. Citi:</a:t>
            </a:r>
          </a:p>
          <a:p>
            <a:pPr marL="0" indent="0">
              <a:buClr>
                <a:srgbClr val="C00000"/>
              </a:buClr>
              <a:buNone/>
            </a:pPr>
            <a:r>
              <a:rPr lang="lv-LV" sz="2600" dirty="0">
                <a:solidFill>
                  <a:srgbClr val="001489"/>
                </a:solidFill>
              </a:rPr>
              <a:t>Elektroniski parakstītu atbalsta pretendenta deklarāciju</a:t>
            </a:r>
          </a:p>
          <a:p>
            <a:pPr marL="0" indent="0">
              <a:buClr>
                <a:srgbClr val="C00000"/>
              </a:buClr>
              <a:buNone/>
            </a:pPr>
            <a:r>
              <a:rPr lang="lv-LV" sz="2600" dirty="0">
                <a:solidFill>
                  <a:srgbClr val="001489"/>
                </a:solidFill>
              </a:rPr>
              <a:t>Skici - </a:t>
            </a:r>
            <a:r>
              <a:rPr lang="lv-LV" sz="2600" dirty="0" err="1">
                <a:solidFill>
                  <a:srgbClr val="001489"/>
                </a:solidFill>
              </a:rPr>
              <a:t>vizualizāciju</a:t>
            </a:r>
            <a:endParaRPr lang="lv-LV" sz="2600" dirty="0">
              <a:solidFill>
                <a:srgbClr val="001489"/>
              </a:solidFill>
            </a:endParaRPr>
          </a:p>
          <a:p>
            <a:pPr marL="0" indent="0">
              <a:buClr>
                <a:srgbClr val="C00000"/>
              </a:buClr>
              <a:buNone/>
            </a:pPr>
            <a:r>
              <a:rPr lang="lv-LV" sz="2600" dirty="0">
                <a:solidFill>
                  <a:srgbClr val="001489"/>
                </a:solidFill>
              </a:rPr>
              <a:t>Dokumentus, kas nepieciešami atbilstības SVVA stratēģijai izvērtēšanai.</a:t>
            </a:r>
          </a:p>
        </p:txBody>
      </p:sp>
      <p:sp>
        <p:nvSpPr>
          <p:cNvPr id="8" name="TextBox 7">
            <a:extLst>
              <a:ext uri="{FF2B5EF4-FFF2-40B4-BE49-F238E27FC236}">
                <a16:creationId xmlns:a16="http://schemas.microsoft.com/office/drawing/2014/main" id="{7379097E-FB60-3B23-9A9C-A843F378918A}"/>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3" name="TextBox 2">
            <a:extLst>
              <a:ext uri="{FF2B5EF4-FFF2-40B4-BE49-F238E27FC236}">
                <a16:creationId xmlns:a16="http://schemas.microsoft.com/office/drawing/2014/main" id="{4BD55F23-9830-9F94-9B7E-A074A15519DE}"/>
              </a:ext>
            </a:extLst>
          </p:cNvPr>
          <p:cNvSpPr txBox="1"/>
          <p:nvPr/>
        </p:nvSpPr>
        <p:spPr>
          <a:xfrm>
            <a:off x="10164225" y="1249942"/>
            <a:ext cx="1759322" cy="4358116"/>
          </a:xfrm>
          <a:prstGeom prst="rect">
            <a:avLst/>
          </a:prstGeom>
          <a:noFill/>
          <a:ln>
            <a:solidFill>
              <a:srgbClr val="C00000"/>
            </a:solidFill>
          </a:ln>
        </p:spPr>
        <p:txBody>
          <a:bodyPr wrap="square" rtlCol="0">
            <a:spAutoFit/>
          </a:bodyPr>
          <a:lstStyle/>
          <a:p>
            <a:pPr marL="0" marR="0" lvl="0" indent="0" algn="l" defTabSz="914400" rtl="0" eaLnBrk="1" fontAlgn="auto" latinLnBrk="0" hangingPunct="1">
              <a:lnSpc>
                <a:spcPct val="90000"/>
              </a:lnSpc>
              <a:spcAft>
                <a:spcPts val="0"/>
              </a:spcAft>
              <a:buClr>
                <a:srgbClr val="C00000"/>
              </a:buClr>
              <a:buSzTx/>
              <a:buFont typeface="Arial" panose="020B0604020202020204" pitchFamily="34" charset="0"/>
              <a:buNone/>
              <a:tabLst/>
              <a:defRPr/>
            </a:pPr>
            <a:r>
              <a:rPr lang="lv-LV" sz="2200" dirty="0">
                <a:solidFill>
                  <a:srgbClr val="001489"/>
                </a:solidFill>
                <a:latin typeface="Calibri" panose="020F0502020204030204"/>
              </a:rPr>
              <a:t>SVVA stratēģijas</a:t>
            </a:r>
          </a:p>
          <a:p>
            <a:pPr marL="0" marR="0" lvl="0" indent="0" algn="l" defTabSz="914400" rtl="0" eaLnBrk="1" fontAlgn="auto" latinLnBrk="0" hangingPunct="1">
              <a:lnSpc>
                <a:spcPct val="90000"/>
              </a:lnSpc>
              <a:spcAft>
                <a:spcPts val="0"/>
              </a:spcAft>
              <a:buClr>
                <a:srgbClr val="C00000"/>
              </a:buClr>
              <a:buSzTx/>
              <a:buFont typeface="Arial" panose="020B0604020202020204" pitchFamily="34" charset="0"/>
              <a:buNone/>
              <a:tabLst/>
              <a:defRPr/>
            </a:pPr>
            <a:r>
              <a:rPr lang="lv-LV" sz="2200" dirty="0">
                <a:solidFill>
                  <a:srgbClr val="001489"/>
                </a:solidFill>
                <a:latin typeface="Calibri" panose="020F0502020204030204"/>
              </a:rPr>
              <a:t>atbilstības</a:t>
            </a:r>
          </a:p>
          <a:p>
            <a:pPr marL="0" marR="0" lvl="0" indent="0" algn="l" defTabSz="914400" rtl="0" eaLnBrk="1" fontAlgn="auto" latinLnBrk="0" hangingPunct="1">
              <a:lnSpc>
                <a:spcPct val="90000"/>
              </a:lnSpc>
              <a:spcAft>
                <a:spcPts val="0"/>
              </a:spcAft>
              <a:buClr>
                <a:srgbClr val="C00000"/>
              </a:buClr>
              <a:buSzTx/>
              <a:buFont typeface="Arial" panose="020B0604020202020204" pitchFamily="34" charset="0"/>
              <a:buNone/>
              <a:tabLst/>
              <a:defRPr/>
            </a:pPr>
            <a:r>
              <a:rPr lang="lv-LV" sz="2200" dirty="0">
                <a:solidFill>
                  <a:srgbClr val="001489"/>
                </a:solidFill>
                <a:latin typeface="Calibri" panose="020F0502020204030204"/>
              </a:rPr>
              <a:t>d</a:t>
            </a:r>
            <a:r>
              <a:rPr kumimoji="0" lang="lv-LV" sz="2200" b="0" i="0" u="none" strike="noStrike" kern="1200" cap="none" spc="0" normalizeH="0" baseline="0" noProof="0" dirty="0" err="1">
                <a:ln>
                  <a:noFill/>
                </a:ln>
                <a:solidFill>
                  <a:srgbClr val="001489"/>
                </a:solidFill>
                <a:effectLst/>
                <a:uLnTx/>
                <a:uFillTx/>
                <a:latin typeface="Calibri" panose="020F0502020204030204"/>
                <a:ea typeface="+mn-ea"/>
                <a:cs typeface="+mn-cs"/>
              </a:rPr>
              <a:t>okumenti</a:t>
            </a:r>
            <a:r>
              <a:rPr kumimoji="0" lang="lv-LV" sz="2200" b="0" i="0" u="none" strike="noStrike" kern="1200" cap="none" spc="0" normalizeH="0" baseline="0" noProof="0" dirty="0">
                <a:ln>
                  <a:noFill/>
                </a:ln>
                <a:solidFill>
                  <a:srgbClr val="001489"/>
                </a:solidFill>
                <a:effectLst/>
                <a:uLnTx/>
                <a:uFillTx/>
                <a:latin typeface="Calibri" panose="020F0502020204030204"/>
                <a:ea typeface="+mn-ea"/>
                <a:cs typeface="+mn-cs"/>
              </a:rPr>
              <a:t> norādīti</a:t>
            </a:r>
          </a:p>
          <a:p>
            <a:pPr marL="0" marR="0" lvl="0" indent="0" algn="l" defTabSz="914400" rtl="0" eaLnBrk="1" fontAlgn="auto" latinLnBrk="0" hangingPunct="1">
              <a:lnSpc>
                <a:spcPct val="90000"/>
              </a:lnSpc>
              <a:spcAft>
                <a:spcPts val="0"/>
              </a:spcAft>
              <a:buClr>
                <a:srgbClr val="C00000"/>
              </a:buClr>
              <a:buSzTx/>
              <a:buFont typeface="Arial" panose="020B0604020202020204" pitchFamily="34" charset="0"/>
              <a:buNone/>
              <a:tabLst/>
              <a:defRPr/>
            </a:pPr>
            <a:r>
              <a:rPr kumimoji="0" lang="lv-LV" sz="2200" b="1" i="0" u="none" strike="noStrike" kern="1200" cap="none" spc="0" normalizeH="0" baseline="0" noProof="0" dirty="0">
                <a:ln>
                  <a:noFill/>
                </a:ln>
                <a:solidFill>
                  <a:srgbClr val="C00000"/>
                </a:solidFill>
                <a:effectLst/>
                <a:uLnTx/>
                <a:uFillTx/>
                <a:latin typeface="Calibri" panose="020F0502020204030204"/>
                <a:ea typeface="+mn-ea"/>
                <a:cs typeface="+mn-cs"/>
              </a:rPr>
              <a:t>MNF</a:t>
            </a:r>
            <a:r>
              <a:rPr kumimoji="0" lang="lv-LV" sz="2200" b="0" i="0" u="none" strike="noStrike" kern="1200" cap="none" spc="0" normalizeH="0" baseline="0" noProof="0" dirty="0">
                <a:ln>
                  <a:noFill/>
                </a:ln>
                <a:solidFill>
                  <a:srgbClr val="001489"/>
                </a:solidFill>
                <a:effectLst/>
                <a:uLnTx/>
                <a:uFillTx/>
                <a:latin typeface="Calibri" panose="020F0502020204030204"/>
                <a:ea typeface="+mn-ea"/>
                <a:cs typeface="+mn-cs"/>
              </a:rPr>
              <a:t> </a:t>
            </a:r>
            <a:r>
              <a:rPr kumimoji="0" lang="lv-LV" sz="2200" b="1" i="0" u="none" strike="noStrike" kern="1200" cap="none" spc="0" normalizeH="0" baseline="0" noProof="0" dirty="0">
                <a:ln>
                  <a:noFill/>
                </a:ln>
                <a:solidFill>
                  <a:srgbClr val="C00000"/>
                </a:solidFill>
                <a:effectLst/>
                <a:uLnTx/>
                <a:uFillTx/>
                <a:latin typeface="Calibri" panose="020F0502020204030204"/>
                <a:ea typeface="+mn-ea"/>
                <a:cs typeface="+mn-cs"/>
              </a:rPr>
              <a:t>6.kārtas sludinājumā</a:t>
            </a:r>
            <a:r>
              <a:rPr lang="lv-LV" sz="2200" b="1" dirty="0">
                <a:solidFill>
                  <a:srgbClr val="001489"/>
                </a:solidFill>
                <a:latin typeface="Calibri" panose="020F0502020204030204"/>
              </a:rPr>
              <a:t>!</a:t>
            </a:r>
            <a:r>
              <a:rPr kumimoji="0" lang="lv-LV" sz="2200" b="0" i="0" u="none" strike="noStrike" kern="1200" cap="none" spc="0" normalizeH="0" baseline="0" noProof="0" dirty="0">
                <a:ln>
                  <a:noFill/>
                </a:ln>
                <a:solidFill>
                  <a:srgbClr val="001489"/>
                </a:solidFill>
                <a:effectLst/>
                <a:uLnTx/>
                <a:uFillTx/>
                <a:latin typeface="Calibri" panose="020F0502020204030204"/>
                <a:ea typeface="+mn-ea"/>
                <a:cs typeface="+mn-cs"/>
              </a:rPr>
              <a:t> </a:t>
            </a:r>
          </a:p>
          <a:p>
            <a:pPr marL="0" marR="0" lvl="0" indent="0" algn="l" defTabSz="914400" rtl="0" eaLnBrk="1" fontAlgn="auto" latinLnBrk="0" hangingPunct="1">
              <a:lnSpc>
                <a:spcPct val="90000"/>
              </a:lnSpc>
              <a:spcAft>
                <a:spcPts val="0"/>
              </a:spcAft>
              <a:buClr>
                <a:srgbClr val="C00000"/>
              </a:buClr>
              <a:buSzTx/>
              <a:buFont typeface="Arial" panose="020B0604020202020204" pitchFamily="34" charset="0"/>
              <a:buNone/>
              <a:tabLst/>
              <a:defRPr/>
            </a:pPr>
            <a:endParaRPr lang="lv-LV" sz="2200" dirty="0">
              <a:solidFill>
                <a:srgbClr val="001489"/>
              </a:solidFill>
              <a:latin typeface="Calibri" panose="020F0502020204030204"/>
            </a:endParaRPr>
          </a:p>
          <a:p>
            <a:pPr marL="0" marR="0" lvl="0" indent="0" algn="l" defTabSz="914400" rtl="0" eaLnBrk="1" fontAlgn="auto" latinLnBrk="0" hangingPunct="1">
              <a:lnSpc>
                <a:spcPct val="90000"/>
              </a:lnSpc>
              <a:spcAft>
                <a:spcPts val="0"/>
              </a:spcAft>
              <a:buClr>
                <a:srgbClr val="C00000"/>
              </a:buClr>
              <a:buSzTx/>
              <a:buFont typeface="Arial" panose="020B0604020202020204" pitchFamily="34" charset="0"/>
              <a:buNone/>
              <a:tabLst/>
              <a:defRPr/>
            </a:pPr>
            <a:r>
              <a:rPr lang="lv-LV" sz="2200" dirty="0">
                <a:solidFill>
                  <a:srgbClr val="001489"/>
                </a:solidFill>
                <a:latin typeface="Calibri" panose="020F0502020204030204"/>
              </a:rPr>
              <a:t>Informāciju,</a:t>
            </a:r>
          </a:p>
          <a:p>
            <a:pPr marL="0" marR="0" lvl="0" indent="0" algn="l" defTabSz="914400" rtl="0" eaLnBrk="1" fontAlgn="auto" latinLnBrk="0" hangingPunct="1">
              <a:lnSpc>
                <a:spcPct val="90000"/>
              </a:lnSpc>
              <a:spcAft>
                <a:spcPts val="0"/>
              </a:spcAft>
              <a:buClr>
                <a:srgbClr val="C00000"/>
              </a:buClr>
              <a:buSzTx/>
              <a:buFont typeface="Arial" panose="020B0604020202020204" pitchFamily="34" charset="0"/>
              <a:buNone/>
              <a:tabLst/>
              <a:defRPr/>
            </a:pPr>
            <a:r>
              <a:rPr kumimoji="0" lang="lv-LV" sz="2200" b="0" i="0" u="none" strike="noStrike" kern="1200" cap="none" spc="0" normalizeH="0" baseline="0" noProof="0" dirty="0">
                <a:ln>
                  <a:noFill/>
                </a:ln>
                <a:solidFill>
                  <a:srgbClr val="001489"/>
                </a:solidFill>
                <a:effectLst/>
                <a:uLnTx/>
                <a:uFillTx/>
                <a:latin typeface="Calibri" panose="020F0502020204030204"/>
                <a:ea typeface="+mn-ea"/>
                <a:cs typeface="+mn-cs"/>
              </a:rPr>
              <a:t>ko norāda </a:t>
            </a:r>
          </a:p>
          <a:p>
            <a:pPr marL="0" marR="0" lvl="0" indent="0" algn="l" defTabSz="914400" rtl="0" eaLnBrk="1" fontAlgn="auto" latinLnBrk="0" hangingPunct="1">
              <a:lnSpc>
                <a:spcPct val="90000"/>
              </a:lnSpc>
              <a:spcAft>
                <a:spcPts val="0"/>
              </a:spcAft>
              <a:buClr>
                <a:srgbClr val="C00000"/>
              </a:buClr>
              <a:buSzTx/>
              <a:buFont typeface="Arial" panose="020B0604020202020204" pitchFamily="34" charset="0"/>
              <a:buNone/>
              <a:tabLst/>
              <a:defRPr/>
            </a:pPr>
            <a:r>
              <a:rPr kumimoji="0" lang="lv-LV" sz="2200" b="1" i="0" u="none" strike="noStrike" kern="1200" cap="none" spc="0" normalizeH="0" baseline="0" noProof="0" dirty="0">
                <a:ln>
                  <a:noFill/>
                </a:ln>
                <a:solidFill>
                  <a:srgbClr val="008000"/>
                </a:solidFill>
                <a:effectLst/>
                <a:uLnTx/>
                <a:uFillTx/>
                <a:latin typeface="Calibri" panose="020F0502020204030204"/>
                <a:ea typeface="+mn-ea"/>
                <a:cs typeface="+mn-cs"/>
              </a:rPr>
              <a:t>ZM</a:t>
            </a:r>
            <a:r>
              <a:rPr kumimoji="0" lang="lv-LV" sz="2200" b="0" i="0" u="none" strike="noStrike" kern="1200" cap="none" spc="0" normalizeH="0" baseline="0" noProof="0" dirty="0">
                <a:ln>
                  <a:noFill/>
                </a:ln>
                <a:solidFill>
                  <a:srgbClr val="001489"/>
                </a:solidFill>
                <a:effectLst/>
                <a:uLnTx/>
                <a:uFillTx/>
                <a:latin typeface="Calibri" panose="020F0502020204030204"/>
                <a:ea typeface="+mn-ea"/>
                <a:cs typeface="+mn-cs"/>
              </a:rPr>
              <a:t> un </a:t>
            </a:r>
            <a:r>
              <a:rPr kumimoji="0" lang="lv-LV" sz="2200" b="1" i="0" u="none" strike="noStrike" kern="1200" cap="none" spc="0" normalizeH="0" baseline="0" noProof="0" dirty="0">
                <a:ln>
                  <a:noFill/>
                </a:ln>
                <a:solidFill>
                  <a:srgbClr val="008000"/>
                </a:solidFill>
                <a:effectLst/>
                <a:uLnTx/>
                <a:uFillTx/>
                <a:latin typeface="Calibri" panose="020F0502020204030204"/>
                <a:ea typeface="+mn-ea"/>
                <a:cs typeface="+mn-cs"/>
              </a:rPr>
              <a:t>LAD, skatīt slaidos «</a:t>
            </a:r>
            <a:r>
              <a:rPr kumimoji="0" lang="lv-LV" sz="2200" b="1" i="0" u="none" strike="noStrike" kern="1200" cap="none" spc="0" normalizeH="0" baseline="0" noProof="0" dirty="0" err="1">
                <a:ln>
                  <a:noFill/>
                </a:ln>
                <a:solidFill>
                  <a:srgbClr val="008000"/>
                </a:solidFill>
                <a:effectLst/>
                <a:uLnTx/>
                <a:uFillTx/>
                <a:latin typeface="Calibri" panose="020F0502020204030204"/>
                <a:ea typeface="+mn-ea"/>
                <a:cs typeface="+mn-cs"/>
              </a:rPr>
              <a:t>Pavad</a:t>
            </a:r>
            <a:r>
              <a:rPr kumimoji="0" lang="lv-LV" sz="2200" b="1" i="0" u="none" strike="noStrike" kern="1200" cap="none" spc="0" normalizeH="0" baseline="0" noProof="0" dirty="0">
                <a:ln>
                  <a:noFill/>
                </a:ln>
                <a:solidFill>
                  <a:srgbClr val="008000"/>
                </a:solidFill>
                <a:effectLst/>
                <a:uLnTx/>
                <a:uFillTx/>
                <a:latin typeface="Calibri" panose="020F0502020204030204"/>
                <a:ea typeface="+mn-ea"/>
                <a:cs typeface="+mn-cs"/>
              </a:rPr>
              <a:t>-dokumenti»</a:t>
            </a:r>
            <a:r>
              <a:rPr kumimoji="0" lang="lv-LV" sz="2200" b="1" i="0" u="none" strike="noStrike" kern="1200" cap="none" spc="0" normalizeH="0" baseline="0" noProof="0" dirty="0">
                <a:ln>
                  <a:noFill/>
                </a:ln>
                <a:solidFill>
                  <a:srgbClr val="001489"/>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27657080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Pavaddokumenti</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838200" y="1229755"/>
            <a:ext cx="10515600" cy="4935654"/>
          </a:xfrm>
        </p:spPr>
        <p:txBody>
          <a:bodyPr>
            <a:normAutofit fontScale="92500"/>
          </a:bodyPr>
          <a:lstStyle/>
          <a:p>
            <a:pPr algn="just">
              <a:buClr>
                <a:srgbClr val="C00000"/>
              </a:buClr>
              <a:buFont typeface="Wingdings" panose="05000000000000000000" pitchFamily="2" charset="2"/>
              <a:buChar char="Ø"/>
            </a:pPr>
            <a:r>
              <a:rPr lang="lv-LV" sz="2400" b="1" dirty="0">
                <a:solidFill>
                  <a:srgbClr val="008000"/>
                </a:solidFill>
              </a:rPr>
              <a:t>48.3./D.1 </a:t>
            </a:r>
            <a:r>
              <a:rPr lang="lv-LV" sz="2400" dirty="0">
                <a:solidFill>
                  <a:srgbClr val="001489"/>
                </a:solidFill>
              </a:rPr>
              <a:t>nomas vai patapinājuma līguma kopiju (noslēgts vismaz uz </a:t>
            </a:r>
            <a:r>
              <a:rPr lang="lv-LV" sz="2400" b="1" dirty="0">
                <a:solidFill>
                  <a:srgbClr val="001489"/>
                </a:solidFill>
              </a:rPr>
              <a:t>7 gadiem </a:t>
            </a:r>
            <a:r>
              <a:rPr lang="lv-LV" sz="2400" dirty="0">
                <a:solidFill>
                  <a:srgbClr val="001489"/>
                </a:solidFill>
              </a:rPr>
              <a:t>no projekta iesnieguma iesniegšanas dienas) </a:t>
            </a:r>
          </a:p>
          <a:p>
            <a:pPr algn="just">
              <a:buClr>
                <a:srgbClr val="C00000"/>
              </a:buClr>
              <a:buFont typeface="Wingdings" panose="05000000000000000000" pitchFamily="2" charset="2"/>
              <a:buChar char="Ø"/>
            </a:pPr>
            <a:endParaRPr lang="lv-LV" sz="2400" dirty="0">
              <a:solidFill>
                <a:srgbClr val="001489"/>
              </a:solidFill>
            </a:endParaRPr>
          </a:p>
          <a:p>
            <a:pPr algn="just">
              <a:buClr>
                <a:srgbClr val="C00000"/>
              </a:buClr>
              <a:buFont typeface="Wingdings" panose="05000000000000000000" pitchFamily="2" charset="2"/>
              <a:buChar char="Ø"/>
            </a:pPr>
            <a:r>
              <a:rPr kumimoji="0" lang="lv-LV" sz="2400" b="1" i="0" u="none" strike="noStrike" kern="1200" cap="none" spc="0" normalizeH="0" baseline="0" noProof="0" dirty="0">
                <a:ln>
                  <a:noFill/>
                </a:ln>
                <a:solidFill>
                  <a:srgbClr val="008000"/>
                </a:solidFill>
                <a:effectLst/>
                <a:uLnTx/>
                <a:uFillTx/>
                <a:latin typeface="Calibri" panose="020F0502020204030204"/>
                <a:ea typeface="+mn-ea"/>
                <a:cs typeface="+mn-cs"/>
              </a:rPr>
              <a:t>48.3./D.1 </a:t>
            </a:r>
            <a:r>
              <a:rPr lang="lv-LV" sz="2400" dirty="0">
                <a:solidFill>
                  <a:srgbClr val="001489"/>
                </a:solidFill>
              </a:rPr>
              <a:t>Ja paredzēta </a:t>
            </a:r>
          </a:p>
          <a:p>
            <a:pPr algn="just">
              <a:buClr>
                <a:srgbClr val="C00000"/>
              </a:buClr>
              <a:buFont typeface="Wingdings" panose="05000000000000000000" pitchFamily="2" charset="2"/>
              <a:buChar char="Ø"/>
            </a:pPr>
            <a:r>
              <a:rPr lang="lv-LV" sz="2400" dirty="0">
                <a:solidFill>
                  <a:srgbClr val="001489"/>
                </a:solidFill>
              </a:rPr>
              <a:t>atsevišķu labiekārtojuma elementu ierīkošana vai </a:t>
            </a:r>
          </a:p>
          <a:p>
            <a:pPr algn="just">
              <a:buClr>
                <a:srgbClr val="C00000"/>
              </a:buClr>
              <a:buFont typeface="Wingdings" panose="05000000000000000000" pitchFamily="2" charset="2"/>
              <a:buChar char="Ø"/>
            </a:pPr>
            <a:r>
              <a:rPr lang="lv-LV" sz="2400" dirty="0">
                <a:solidFill>
                  <a:srgbClr val="001489"/>
                </a:solidFill>
              </a:rPr>
              <a:t>tādu pamatlīdzekļu iegāde, kuri nav stacionāri novietojami (sniegsiet izbraukuma pakalpojumus), </a:t>
            </a:r>
          </a:p>
          <a:p>
            <a:pPr marL="0" indent="0" algn="just">
              <a:buClr>
                <a:srgbClr val="C00000"/>
              </a:buClr>
              <a:buNone/>
            </a:pPr>
            <a:r>
              <a:rPr lang="lv-LV" sz="2400" dirty="0">
                <a:solidFill>
                  <a:srgbClr val="001489"/>
                </a:solidFill>
              </a:rPr>
              <a:t>atbalsta pretendents nomas līguma vietā iesniedz saskaņojumu ar nekustamā īpašuma īpašnieku par atsevišķu labiekārtojuma elementu ierīkošanu vai pamatlīdzekļu novietošanu vai uzglabāšanu (saskaņojums ar nekustamā īpašuma īpašnieku noslēgts vismaz uz </a:t>
            </a:r>
            <a:r>
              <a:rPr lang="lv-LV" sz="2400" b="1" dirty="0">
                <a:solidFill>
                  <a:srgbClr val="001489"/>
                </a:solidFill>
              </a:rPr>
              <a:t>7 gadiem </a:t>
            </a:r>
            <a:r>
              <a:rPr lang="lv-LV" sz="2400" dirty="0">
                <a:solidFill>
                  <a:srgbClr val="001489"/>
                </a:solidFill>
              </a:rPr>
              <a:t>no projekta iesnieguma iesniegšanas dienas).</a:t>
            </a:r>
            <a:endParaRPr lang="lv-LV" sz="2400" b="1" dirty="0">
              <a:solidFill>
                <a:srgbClr val="008000"/>
              </a:solidFill>
            </a:endParaRPr>
          </a:p>
          <a:p>
            <a:pPr>
              <a:buClr>
                <a:srgbClr val="C00000"/>
              </a:buClr>
              <a:buFont typeface="Wingdings" panose="05000000000000000000" pitchFamily="2" charset="2"/>
              <a:buChar char="Ø"/>
            </a:pPr>
            <a:endParaRPr lang="lv-LV" sz="2400" dirty="0">
              <a:solidFill>
                <a:srgbClr val="001489"/>
              </a:solidFill>
            </a:endParaRPr>
          </a:p>
          <a:p>
            <a:pPr>
              <a:buClr>
                <a:srgbClr val="C00000"/>
              </a:buClr>
              <a:buFont typeface="Wingdings" panose="05000000000000000000" pitchFamily="2" charset="2"/>
              <a:buChar char="v"/>
            </a:pPr>
            <a:r>
              <a:rPr lang="lv-LV" sz="2400" dirty="0">
                <a:solidFill>
                  <a:srgbClr val="001489"/>
                </a:solidFill>
              </a:rPr>
              <a:t>Ja zeme un ēkas ir pretendenta īpašumā, informācija projekta iesnieguma </a:t>
            </a:r>
            <a:r>
              <a:rPr lang="lv-LV" sz="2400" b="1" dirty="0">
                <a:solidFill>
                  <a:srgbClr val="008000"/>
                </a:solidFill>
              </a:rPr>
              <a:t>A daļā</a:t>
            </a:r>
            <a:r>
              <a:rPr lang="lv-LV" sz="2400" dirty="0">
                <a:solidFill>
                  <a:srgbClr val="001489"/>
                </a:solidFill>
              </a:rPr>
              <a:t>!</a:t>
            </a:r>
          </a:p>
          <a:p>
            <a:pPr marL="0" indent="0">
              <a:buClr>
                <a:srgbClr val="C00000"/>
              </a:buClr>
              <a:buNone/>
            </a:pPr>
            <a:endParaRPr lang="lv-LV" sz="2400" dirty="0">
              <a:solidFill>
                <a:srgbClr val="001489"/>
              </a:solidFill>
            </a:endParaRP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37500790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A287CA-4E9F-6E95-82A9-E84A68F606E7}"/>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Pavaddokumenti</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A9E8C253-D69A-4829-9254-9E957E8D9D36}"/>
              </a:ext>
            </a:extLst>
          </p:cNvPr>
          <p:cNvSpPr>
            <a:spLocks noGrp="1"/>
          </p:cNvSpPr>
          <p:nvPr>
            <p:ph idx="1"/>
          </p:nvPr>
        </p:nvSpPr>
        <p:spPr>
          <a:xfrm>
            <a:off x="838200" y="1426260"/>
            <a:ext cx="10515600" cy="4351338"/>
          </a:xfrm>
        </p:spPr>
        <p:txBody>
          <a:bodyPr>
            <a:normAutofit fontScale="92500" lnSpcReduction="10000"/>
          </a:bodyPr>
          <a:lstStyle/>
          <a:p>
            <a:pPr marL="0" indent="0" algn="just">
              <a:buClr>
                <a:srgbClr val="C00000"/>
              </a:buClr>
              <a:buNone/>
            </a:pPr>
            <a:r>
              <a:rPr lang="lv-LV" sz="2400" b="1" dirty="0">
                <a:solidFill>
                  <a:srgbClr val="008000"/>
                </a:solidFill>
              </a:rPr>
              <a:t>48.6./D.2. </a:t>
            </a:r>
            <a:r>
              <a:rPr lang="lv-LV" sz="2400" dirty="0">
                <a:solidFill>
                  <a:srgbClr val="001489"/>
                </a:solidFill>
              </a:rPr>
              <a:t>nomas vai patapinājuma līguma kopiju (nomas vai patapinājuma līgums noslēgts vismaz </a:t>
            </a:r>
            <a:r>
              <a:rPr lang="lv-LV" sz="2400" b="1" dirty="0">
                <a:solidFill>
                  <a:srgbClr val="001489"/>
                </a:solidFill>
              </a:rPr>
              <a:t>uz 7 gadiem </a:t>
            </a:r>
            <a:r>
              <a:rPr lang="lv-LV" sz="2400" dirty="0">
                <a:solidFill>
                  <a:srgbClr val="001489"/>
                </a:solidFill>
              </a:rPr>
              <a:t>no projekta iesnieguma iesniegšanas dienas). </a:t>
            </a:r>
          </a:p>
          <a:p>
            <a:pPr marL="0" indent="0" algn="just">
              <a:buClr>
                <a:srgbClr val="C00000"/>
              </a:buClr>
              <a:buNone/>
            </a:pPr>
            <a:endParaRPr lang="lv-LV" sz="2400" dirty="0">
              <a:solidFill>
                <a:srgbClr val="001489"/>
              </a:solidFill>
            </a:endParaRPr>
          </a:p>
          <a:p>
            <a:pPr algn="just">
              <a:buClr>
                <a:srgbClr val="C00000"/>
              </a:buClr>
              <a:buFont typeface="Wingdings" panose="05000000000000000000" pitchFamily="2" charset="2"/>
              <a:buChar char="Ø"/>
            </a:pPr>
            <a:r>
              <a:rPr lang="lv-LV" sz="2400" dirty="0">
                <a:solidFill>
                  <a:srgbClr val="001489"/>
                </a:solidFill>
              </a:rPr>
              <a:t>Ja paredzēta atsevišķu labiekārtojuma elementu ierīkošana vai tādu pamatlīdzekļu iegāde, kuri nav stacionāri novietojami (sniegsiet izbraukuma pakalpojumus), atbalsta pretendents nomas līguma vietā iesniedz saskaņojumu ar nekustamā īpašuma īpašnieku par atsevišķu labiekārtojuma elementu ierīkošanu vai pamatlīdzekļu novietošanu vai uzglabāšanu (saskaņojums ar nekustamā īpašuma īpašnieku noslēgts vismaz </a:t>
            </a:r>
            <a:r>
              <a:rPr lang="lv-LV" sz="2400" b="1" dirty="0">
                <a:solidFill>
                  <a:srgbClr val="001489"/>
                </a:solidFill>
              </a:rPr>
              <a:t>uz 7 gadiem </a:t>
            </a:r>
            <a:r>
              <a:rPr lang="lv-LV" sz="2400" dirty="0">
                <a:solidFill>
                  <a:srgbClr val="001489"/>
                </a:solidFill>
              </a:rPr>
              <a:t>no projekta iesnieguma iesniegšanas dienas). </a:t>
            </a:r>
          </a:p>
          <a:p>
            <a:pPr marL="0" indent="0">
              <a:buClr>
                <a:srgbClr val="C00000"/>
              </a:buClr>
              <a:buNone/>
            </a:pPr>
            <a:endParaRPr lang="lv-LV" sz="2400" dirty="0">
              <a:solidFill>
                <a:srgbClr val="001489"/>
              </a:solidFill>
            </a:endParaRPr>
          </a:p>
          <a:p>
            <a:pPr marL="0" indent="0">
              <a:buClr>
                <a:srgbClr val="C00000"/>
              </a:buClr>
              <a:buNone/>
            </a:pPr>
            <a:r>
              <a:rPr lang="lv-LV" sz="2400" dirty="0">
                <a:solidFill>
                  <a:srgbClr val="001489"/>
                </a:solidFill>
              </a:rPr>
              <a:t>Ja zeme un ēkas ir pretendenta īpašumā, informācija projekta iesnieguma </a:t>
            </a:r>
            <a:r>
              <a:rPr lang="lv-LV" sz="2400" b="1" dirty="0">
                <a:solidFill>
                  <a:srgbClr val="008000"/>
                </a:solidFill>
              </a:rPr>
              <a:t>A daļā</a:t>
            </a:r>
            <a:r>
              <a:rPr lang="lv-LV" sz="2400" dirty="0">
                <a:solidFill>
                  <a:srgbClr val="001489"/>
                </a:solidFill>
              </a:rPr>
              <a:t>!</a:t>
            </a:r>
          </a:p>
          <a:p>
            <a:pPr marL="0" indent="0">
              <a:buClr>
                <a:srgbClr val="C00000"/>
              </a:buClr>
              <a:buNone/>
            </a:pPr>
            <a:r>
              <a:rPr lang="lv-LV" sz="2400" dirty="0">
                <a:solidFill>
                  <a:srgbClr val="001489"/>
                </a:solidFill>
              </a:rPr>
              <a:t>Visiem projektiem ir norādīta projekta īstenošanas vietas kadastra numuri, nekustamā īpašuma kadastra apzīmējums </a:t>
            </a:r>
            <a:r>
              <a:rPr lang="lv-LV" sz="2400" b="1" dirty="0">
                <a:solidFill>
                  <a:srgbClr val="008000"/>
                </a:solidFill>
              </a:rPr>
              <a:t>B.3. un B.3.1. tabulas</a:t>
            </a:r>
          </a:p>
          <a:p>
            <a:pPr marL="0" indent="0">
              <a:buClr>
                <a:srgbClr val="C00000"/>
              </a:buClr>
              <a:buNone/>
            </a:pPr>
            <a:endParaRPr lang="lv-LV" sz="2400" dirty="0">
              <a:solidFill>
                <a:srgbClr val="001489"/>
              </a:solidFill>
            </a:endParaRPr>
          </a:p>
        </p:txBody>
      </p:sp>
      <p:sp>
        <p:nvSpPr>
          <p:cNvPr id="8" name="TextBox 7">
            <a:extLst>
              <a:ext uri="{FF2B5EF4-FFF2-40B4-BE49-F238E27FC236}">
                <a16:creationId xmlns:a16="http://schemas.microsoft.com/office/drawing/2014/main" id="{2344EF4A-26DA-5502-BF3F-A7186BB3DF6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40935561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B255A-AB82-E8B2-8E87-ABD0EB2926B7}"/>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F271C56C-AE3F-AA6D-F926-1331855A40FB}"/>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Pavaddokumenti</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B5D14BE2-AF49-EE21-8735-0261DFF6074C}"/>
              </a:ext>
            </a:extLst>
          </p:cNvPr>
          <p:cNvSpPr>
            <a:spLocks noGrp="1"/>
          </p:cNvSpPr>
          <p:nvPr>
            <p:ph idx="1"/>
          </p:nvPr>
        </p:nvSpPr>
        <p:spPr>
          <a:xfrm>
            <a:off x="838200" y="1426260"/>
            <a:ext cx="10515600" cy="4351338"/>
          </a:xfrm>
        </p:spPr>
        <p:txBody>
          <a:bodyPr>
            <a:normAutofit/>
          </a:bodyPr>
          <a:lstStyle/>
          <a:p>
            <a:pPr marL="0" indent="0">
              <a:buClr>
                <a:srgbClr val="C00000"/>
              </a:buClr>
              <a:buNone/>
            </a:pPr>
            <a:r>
              <a:rPr lang="lv-LV" sz="2400" b="1" dirty="0">
                <a:solidFill>
                  <a:srgbClr val="008000"/>
                </a:solidFill>
              </a:rPr>
              <a:t>48.6./D.3 </a:t>
            </a:r>
            <a:r>
              <a:rPr lang="lv-LV" sz="2400" dirty="0">
                <a:solidFill>
                  <a:srgbClr val="001489"/>
                </a:solidFill>
              </a:rPr>
              <a:t>Valsts vides dienesta reģionālās vides pārvaldes izsniegtu izziņu par to, </a:t>
            </a:r>
          </a:p>
          <a:p>
            <a:pPr>
              <a:buClr>
                <a:srgbClr val="C00000"/>
              </a:buClr>
              <a:buFont typeface="Wingdings" panose="05000000000000000000" pitchFamily="2" charset="2"/>
              <a:buChar char="Ø"/>
            </a:pPr>
            <a:endParaRPr lang="lv-LV" sz="2400" dirty="0">
              <a:solidFill>
                <a:srgbClr val="001489"/>
              </a:solidFill>
            </a:endParaRPr>
          </a:p>
          <a:p>
            <a:pPr algn="just">
              <a:buClr>
                <a:srgbClr val="C00000"/>
              </a:buClr>
              <a:buFont typeface="Wingdings" panose="05000000000000000000" pitchFamily="2" charset="2"/>
              <a:buChar char="Ø"/>
            </a:pPr>
            <a:r>
              <a:rPr lang="lv-LV" sz="2400" dirty="0">
                <a:solidFill>
                  <a:srgbClr val="001489"/>
                </a:solidFill>
              </a:rPr>
              <a:t>kura piesārņojoša darbība tiks veikta, īstenojot projektu, un </a:t>
            </a:r>
          </a:p>
          <a:p>
            <a:pPr algn="just">
              <a:buClr>
                <a:srgbClr val="C00000"/>
              </a:buClr>
              <a:buFont typeface="Wingdings" panose="05000000000000000000" pitchFamily="2" charset="2"/>
              <a:buChar char="Ø"/>
            </a:pPr>
            <a:r>
              <a:rPr lang="lv-LV" sz="2400" dirty="0">
                <a:solidFill>
                  <a:srgbClr val="001489"/>
                </a:solidFill>
              </a:rPr>
              <a:t>kādu atļauju – A vai B kategorijas piesārņojošas darbības atļauju vai C kategorijas piesārņojošas darbības apliecinājumu – pretendentam ir nepieciešams saņemt </a:t>
            </a:r>
          </a:p>
          <a:p>
            <a:pPr algn="just">
              <a:buClr>
                <a:srgbClr val="C00000"/>
              </a:buClr>
              <a:buFont typeface="Wingdings" panose="05000000000000000000" pitchFamily="2" charset="2"/>
              <a:buChar char="Ø"/>
            </a:pPr>
            <a:endParaRPr lang="lv-LV" sz="2400" dirty="0">
              <a:solidFill>
                <a:srgbClr val="001489"/>
              </a:solidFill>
            </a:endParaRPr>
          </a:p>
          <a:p>
            <a:pPr algn="just">
              <a:buClr>
                <a:srgbClr val="C00000"/>
              </a:buClr>
              <a:buFont typeface="Wingdings" panose="05000000000000000000" pitchFamily="2" charset="2"/>
              <a:buChar char="Ø"/>
            </a:pPr>
            <a:r>
              <a:rPr lang="lv-LV" sz="2400" dirty="0">
                <a:solidFill>
                  <a:srgbClr val="001489"/>
                </a:solidFill>
              </a:rPr>
              <a:t>(ja šī prasība attiecas uz pretendentu saskaņā ar normatīvajiem aktiem par piesārņojošo darbību veikšanu). </a:t>
            </a:r>
          </a:p>
          <a:p>
            <a:pPr>
              <a:buClr>
                <a:srgbClr val="C00000"/>
              </a:buClr>
              <a:buFont typeface="Wingdings" panose="05000000000000000000" pitchFamily="2" charset="2"/>
              <a:buChar char="Ø"/>
            </a:pPr>
            <a:endParaRPr lang="lv-LV" sz="2400" dirty="0">
              <a:solidFill>
                <a:srgbClr val="001489"/>
              </a:solidFill>
            </a:endParaRPr>
          </a:p>
        </p:txBody>
      </p:sp>
      <p:sp>
        <p:nvSpPr>
          <p:cNvPr id="8" name="TextBox 7">
            <a:extLst>
              <a:ext uri="{FF2B5EF4-FFF2-40B4-BE49-F238E27FC236}">
                <a16:creationId xmlns:a16="http://schemas.microsoft.com/office/drawing/2014/main" id="{0BEC578C-82EE-5637-0D31-754E0CA70BD2}"/>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41462443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9FC24-B799-E034-6A42-7AF715E72B5D}"/>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18AB6E7A-B086-43CF-E1DA-84E60422F780}"/>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Pavaddokumenti</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F6AFE8F2-6E23-FE00-F405-03493FC59A36}"/>
              </a:ext>
            </a:extLst>
          </p:cNvPr>
          <p:cNvSpPr>
            <a:spLocks noGrp="1"/>
          </p:cNvSpPr>
          <p:nvPr>
            <p:ph idx="1"/>
          </p:nvPr>
        </p:nvSpPr>
        <p:spPr>
          <a:xfrm>
            <a:off x="622177" y="1179569"/>
            <a:ext cx="10515600" cy="5086942"/>
          </a:xfrm>
        </p:spPr>
        <p:txBody>
          <a:bodyPr>
            <a:normAutofit lnSpcReduction="10000"/>
          </a:bodyPr>
          <a:lstStyle/>
          <a:p>
            <a:pPr marL="0" indent="0" algn="just">
              <a:buClr>
                <a:srgbClr val="C00000"/>
              </a:buClr>
              <a:buNone/>
            </a:pPr>
            <a:r>
              <a:rPr lang="lv-LV" sz="2400" b="1" dirty="0">
                <a:solidFill>
                  <a:srgbClr val="008000"/>
                </a:solidFill>
              </a:rPr>
              <a:t>48.7./D.4 </a:t>
            </a:r>
            <a:r>
              <a:rPr lang="lv-LV" sz="2400" dirty="0">
                <a:solidFill>
                  <a:srgbClr val="001489"/>
                </a:solidFill>
              </a:rPr>
              <a:t>Ja tiek īstenots kopprojekts </a:t>
            </a:r>
            <a:r>
              <a:rPr lang="lv-LV" sz="2400" b="1" dirty="0">
                <a:solidFill>
                  <a:srgbClr val="008000"/>
                </a:solidFill>
              </a:rPr>
              <a:t>2.3.2.</a:t>
            </a:r>
            <a:r>
              <a:rPr lang="lv-LV" sz="2400" dirty="0">
                <a:solidFill>
                  <a:srgbClr val="001489"/>
                </a:solidFill>
              </a:rPr>
              <a:t>, kopprojekta dalībnieku sadarbības līgumu, kas:</a:t>
            </a:r>
          </a:p>
          <a:p>
            <a:pPr algn="just">
              <a:buClr>
                <a:srgbClr val="C00000"/>
              </a:buClr>
              <a:buFont typeface="Wingdings" panose="05000000000000000000" pitchFamily="2" charset="2"/>
              <a:buChar char="Ø"/>
            </a:pPr>
            <a:r>
              <a:rPr lang="lv-LV" sz="2200" b="1" dirty="0">
                <a:solidFill>
                  <a:srgbClr val="008000"/>
                </a:solidFill>
              </a:rPr>
              <a:t>48.7.1. </a:t>
            </a:r>
            <a:r>
              <a:rPr lang="lv-LV" sz="2200" dirty="0">
                <a:solidFill>
                  <a:srgbClr val="001489"/>
                </a:solidFill>
              </a:rPr>
              <a:t>apliecina atbalsta pretendenta tiesības pārstāvēt kopprojektā iesaistītās personas iesniegt projekta iesniegumu, īstenot projektu un saņemt atbalstu;</a:t>
            </a:r>
          </a:p>
          <a:p>
            <a:pPr algn="just">
              <a:buClr>
                <a:srgbClr val="C00000"/>
              </a:buClr>
              <a:buFont typeface="Wingdings" panose="05000000000000000000" pitchFamily="2" charset="2"/>
              <a:buChar char="Ø"/>
            </a:pPr>
            <a:r>
              <a:rPr lang="lv-LV" sz="2200" b="1" dirty="0">
                <a:solidFill>
                  <a:srgbClr val="008000"/>
                </a:solidFill>
              </a:rPr>
              <a:t>48.7.2. </a:t>
            </a:r>
            <a:r>
              <a:rPr lang="lv-LV" sz="2200" dirty="0">
                <a:solidFill>
                  <a:srgbClr val="001489"/>
                </a:solidFill>
              </a:rPr>
              <a:t>paredz </a:t>
            </a:r>
          </a:p>
          <a:p>
            <a:pPr lvl="1" algn="just">
              <a:buClr>
                <a:srgbClr val="C00000"/>
              </a:buClr>
              <a:buFont typeface="Wingdings" panose="05000000000000000000" pitchFamily="2" charset="2"/>
              <a:buChar char="Ø"/>
            </a:pPr>
            <a:r>
              <a:rPr lang="lv-LV" sz="2200" dirty="0">
                <a:solidFill>
                  <a:srgbClr val="001489"/>
                </a:solidFill>
              </a:rPr>
              <a:t>izmaksu sadali, </a:t>
            </a:r>
          </a:p>
          <a:p>
            <a:pPr lvl="1" algn="just">
              <a:buClr>
                <a:srgbClr val="C00000"/>
              </a:buClr>
              <a:buFont typeface="Wingdings" panose="05000000000000000000" pitchFamily="2" charset="2"/>
              <a:buChar char="Ø"/>
            </a:pPr>
            <a:r>
              <a:rPr lang="lv-LV" sz="2200" dirty="0">
                <a:solidFill>
                  <a:srgbClr val="001489"/>
                </a:solidFill>
              </a:rPr>
              <a:t>norēķinu kārtību starp kopprojekta dalībniekiem, </a:t>
            </a:r>
          </a:p>
          <a:p>
            <a:pPr lvl="1" algn="just">
              <a:buClr>
                <a:srgbClr val="C00000"/>
              </a:buClr>
              <a:buFont typeface="Wingdings" panose="05000000000000000000" pitchFamily="2" charset="2"/>
              <a:buChar char="Ø"/>
            </a:pPr>
            <a:r>
              <a:rPr lang="lv-LV" sz="2200" dirty="0">
                <a:solidFill>
                  <a:srgbClr val="001489"/>
                </a:solidFill>
              </a:rPr>
              <a:t>saistības, kas izriet no projekta īstenošanas. </a:t>
            </a:r>
          </a:p>
          <a:p>
            <a:pPr lvl="1">
              <a:buClr>
                <a:srgbClr val="C00000"/>
              </a:buClr>
              <a:buFont typeface="Wingdings" panose="05000000000000000000" pitchFamily="2" charset="2"/>
              <a:buChar char="Ø"/>
            </a:pPr>
            <a:endParaRPr lang="lv-LV" sz="2200" dirty="0">
              <a:solidFill>
                <a:srgbClr val="001489"/>
              </a:solidFill>
            </a:endParaRPr>
          </a:p>
          <a:p>
            <a:pPr lvl="1">
              <a:buClr>
                <a:srgbClr val="C00000"/>
              </a:buClr>
              <a:buFont typeface="Wingdings" panose="05000000000000000000" pitchFamily="2" charset="2"/>
              <a:buChar char="Ø"/>
            </a:pPr>
            <a:endParaRPr lang="lv-LV" sz="2200" dirty="0">
              <a:solidFill>
                <a:srgbClr val="001489"/>
              </a:solidFill>
            </a:endParaRPr>
          </a:p>
          <a:p>
            <a:pPr>
              <a:buClr>
                <a:srgbClr val="C00000"/>
              </a:buClr>
              <a:buFont typeface="Wingdings" panose="05000000000000000000" pitchFamily="2" charset="2"/>
              <a:buChar char="v"/>
            </a:pPr>
            <a:r>
              <a:rPr lang="lv-LV" sz="2200" dirty="0">
                <a:solidFill>
                  <a:srgbClr val="001489"/>
                </a:solidFill>
              </a:rPr>
              <a:t>Kopprojekta dalībnieka ieguldījums</a:t>
            </a:r>
          </a:p>
          <a:p>
            <a:pPr marL="0" indent="0">
              <a:buClr>
                <a:srgbClr val="C00000"/>
              </a:buClr>
              <a:buNone/>
            </a:pPr>
            <a:r>
              <a:rPr lang="lv-LV" sz="2200" dirty="0">
                <a:solidFill>
                  <a:srgbClr val="001489"/>
                </a:solidFill>
              </a:rPr>
              <a:t>projektā ir vismaz 5% </a:t>
            </a:r>
          </a:p>
          <a:p>
            <a:pPr marL="0" indent="0">
              <a:buClr>
                <a:srgbClr val="C00000"/>
              </a:buClr>
              <a:buNone/>
            </a:pPr>
            <a:r>
              <a:rPr lang="lv-LV" sz="2200" dirty="0">
                <a:solidFill>
                  <a:srgbClr val="001489"/>
                </a:solidFill>
              </a:rPr>
              <a:t>no projekta </a:t>
            </a:r>
          </a:p>
          <a:p>
            <a:pPr marL="0" indent="0">
              <a:buClr>
                <a:srgbClr val="C00000"/>
              </a:buClr>
              <a:buNone/>
            </a:pPr>
            <a:r>
              <a:rPr lang="lv-LV" sz="2200" dirty="0">
                <a:solidFill>
                  <a:srgbClr val="001489"/>
                </a:solidFill>
              </a:rPr>
              <a:t>privātā finansējuma daļas</a:t>
            </a:r>
          </a:p>
          <a:p>
            <a:pPr>
              <a:buClr>
                <a:srgbClr val="C00000"/>
              </a:buClr>
              <a:buFont typeface="Wingdings" panose="05000000000000000000" pitchFamily="2" charset="2"/>
              <a:buChar char="Ø"/>
            </a:pPr>
            <a:endParaRPr lang="lv-LV" sz="2400" dirty="0">
              <a:solidFill>
                <a:srgbClr val="001489"/>
              </a:solidFill>
            </a:endParaRPr>
          </a:p>
        </p:txBody>
      </p:sp>
      <p:sp>
        <p:nvSpPr>
          <p:cNvPr id="8" name="TextBox 7">
            <a:extLst>
              <a:ext uri="{FF2B5EF4-FFF2-40B4-BE49-F238E27FC236}">
                <a16:creationId xmlns:a16="http://schemas.microsoft.com/office/drawing/2014/main" id="{F2E98810-E623-914A-F99C-07E846F4FFF3}"/>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3" name="TextBox 2">
            <a:extLst>
              <a:ext uri="{FF2B5EF4-FFF2-40B4-BE49-F238E27FC236}">
                <a16:creationId xmlns:a16="http://schemas.microsoft.com/office/drawing/2014/main" id="{780E7591-AE2C-11E1-EE9F-2D61FE55CD9E}"/>
              </a:ext>
            </a:extLst>
          </p:cNvPr>
          <p:cNvSpPr txBox="1"/>
          <p:nvPr/>
        </p:nvSpPr>
        <p:spPr>
          <a:xfrm>
            <a:off x="7111013" y="2631087"/>
            <a:ext cx="4655645" cy="3816429"/>
          </a:xfrm>
          <a:prstGeom prst="rect">
            <a:avLst/>
          </a:prstGeom>
          <a:noFill/>
          <a:ln>
            <a:solidFill>
              <a:srgbClr val="008000"/>
            </a:solidFill>
          </a:ln>
        </p:spPr>
        <p:txBody>
          <a:bodyPr wrap="square" rtlCol="0">
            <a:spAutoFit/>
          </a:bodyPr>
          <a:lstStyle/>
          <a:p>
            <a:pPr marL="342900" indent="-342900" algn="just">
              <a:buClr>
                <a:srgbClr val="008000"/>
              </a:buClr>
              <a:buFont typeface="Wingdings" panose="05000000000000000000" pitchFamily="2" charset="2"/>
              <a:buChar char="Ø"/>
            </a:pPr>
            <a:r>
              <a:rPr lang="lv-LV" sz="2200" dirty="0">
                <a:solidFill>
                  <a:srgbClr val="001489"/>
                </a:solidFill>
              </a:rPr>
              <a:t>Uzņēmēji kopīgas darbības īstenošanai, kas saistīta ar </a:t>
            </a:r>
            <a:r>
              <a:rPr lang="lv-LV" sz="2200" b="1" dirty="0">
                <a:solidFill>
                  <a:srgbClr val="001489"/>
                </a:solidFill>
              </a:rPr>
              <a:t>sabiedriskajām attiecībām vai digitālo risinājumu vai pakalpojumu izveidi.</a:t>
            </a:r>
            <a:r>
              <a:rPr lang="lv-LV" sz="2200" dirty="0">
                <a:solidFill>
                  <a:srgbClr val="001489"/>
                </a:solidFill>
              </a:rPr>
              <a:t> </a:t>
            </a:r>
          </a:p>
          <a:p>
            <a:pPr marL="342900" indent="-342900" algn="just">
              <a:buClr>
                <a:srgbClr val="008000"/>
              </a:buClr>
              <a:buFont typeface="Wingdings" panose="05000000000000000000" pitchFamily="2" charset="2"/>
              <a:buChar char="Ø"/>
            </a:pPr>
            <a:r>
              <a:rPr lang="lv-LV" sz="2200" dirty="0">
                <a:solidFill>
                  <a:srgbClr val="001489"/>
                </a:solidFill>
              </a:rPr>
              <a:t>Starp kopprojekta dalībniekiem projekta iesniegšanas brīdī ir noslēgts sadarbības līgums. </a:t>
            </a:r>
          </a:p>
          <a:p>
            <a:pPr marL="342900" indent="-342900" algn="just">
              <a:buClr>
                <a:srgbClr val="008000"/>
              </a:buClr>
              <a:buFont typeface="Wingdings" panose="05000000000000000000" pitchFamily="2" charset="2"/>
              <a:buChar char="Ø"/>
            </a:pPr>
            <a:r>
              <a:rPr lang="lv-LV" sz="2200" dirty="0">
                <a:solidFill>
                  <a:srgbClr val="001489"/>
                </a:solidFill>
              </a:rPr>
              <a:t>Kopprojektu īsteno vismaz divi dalībnieki, kas nav laulātie vai pirmās pakāpes radinieki.</a:t>
            </a:r>
          </a:p>
        </p:txBody>
      </p:sp>
    </p:spTree>
    <p:extLst>
      <p:ext uri="{BB962C8B-B14F-4D97-AF65-F5344CB8AC3E}">
        <p14:creationId xmlns:p14="http://schemas.microsoft.com/office/powerpoint/2010/main" val="816212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C0250-7921-B2B6-1CFF-C262F69B27F2}"/>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91B6EB95-371D-ED98-E106-ECFAD9A975AF}"/>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Pavaddokumenti. Cenu aptauja</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2192A5DF-8EF5-B62B-7948-E46A8DEB54B8}"/>
              </a:ext>
            </a:extLst>
          </p:cNvPr>
          <p:cNvSpPr>
            <a:spLocks noGrp="1"/>
          </p:cNvSpPr>
          <p:nvPr>
            <p:ph idx="1"/>
          </p:nvPr>
        </p:nvSpPr>
        <p:spPr>
          <a:xfrm>
            <a:off x="838200" y="1293130"/>
            <a:ext cx="10515600" cy="4299802"/>
          </a:xfrm>
        </p:spPr>
        <p:txBody>
          <a:bodyPr>
            <a:normAutofit lnSpcReduction="10000"/>
          </a:bodyPr>
          <a:lstStyle/>
          <a:p>
            <a:pPr marL="0" marR="0" lvl="0" indent="0" algn="just" defTabSz="914400" rtl="0" eaLnBrk="1" fontAlgn="auto" latinLnBrk="0" hangingPunct="1">
              <a:lnSpc>
                <a:spcPct val="100000"/>
              </a:lnSpc>
              <a:spcBef>
                <a:spcPct val="20000"/>
              </a:spcBef>
              <a:spcAft>
                <a:spcPts val="0"/>
              </a:spcAft>
              <a:buClr>
                <a:srgbClr val="33CC33"/>
              </a:buClr>
              <a:buSzTx/>
              <a:buNone/>
              <a:tabLst/>
              <a:defRPr/>
            </a:pPr>
            <a:r>
              <a:rPr kumimoji="0" lang="lv-LV" sz="2400" b="1" i="0" u="none" strike="noStrike" kern="1200" cap="none" spc="0" normalizeH="0" baseline="0" noProof="0" dirty="0">
                <a:ln>
                  <a:noFill/>
                </a:ln>
                <a:solidFill>
                  <a:srgbClr val="008000"/>
                </a:solidFill>
                <a:effectLst/>
                <a:uLnTx/>
                <a:uFillTx/>
                <a:latin typeface="Calibri"/>
                <a:ea typeface="+mn-ea"/>
                <a:cs typeface="+mn-cs"/>
              </a:rPr>
              <a:t>48.4./D.6 </a:t>
            </a:r>
            <a:r>
              <a:rPr kumimoji="0" lang="lv-LV" sz="2400" b="1" i="0" u="none" strike="noStrike" kern="1200" cap="none" spc="0" normalizeH="0" baseline="0" noProof="0" dirty="0">
                <a:ln>
                  <a:noFill/>
                </a:ln>
                <a:solidFill>
                  <a:srgbClr val="001489"/>
                </a:solidFill>
                <a:effectLst/>
                <a:uLnTx/>
                <a:uFillTx/>
                <a:latin typeface="Calibri"/>
                <a:ea typeface="+mn-ea"/>
                <a:cs typeface="+mn-cs"/>
              </a:rPr>
              <a:t>Iepirkuma procedūru </a:t>
            </a:r>
            <a:r>
              <a:rPr kumimoji="0" lang="lv-LV" sz="2400" b="0" i="0" u="none" strike="noStrike" kern="1200" cap="none" spc="0" normalizeH="0" baseline="0" noProof="0" dirty="0">
                <a:ln>
                  <a:noFill/>
                </a:ln>
                <a:solidFill>
                  <a:srgbClr val="001489"/>
                </a:solidFill>
                <a:effectLst/>
                <a:uLnTx/>
                <a:uFillTx/>
                <a:latin typeface="Calibri"/>
                <a:ea typeface="+mn-ea"/>
                <a:cs typeface="+mn-cs"/>
              </a:rPr>
              <a:t>apliecinoši dokumenti </a:t>
            </a:r>
          </a:p>
          <a:p>
            <a:pPr marL="0" marR="0" lvl="0" indent="0" algn="just" defTabSz="914400" rtl="0" eaLnBrk="1" fontAlgn="auto" latinLnBrk="0" hangingPunct="1">
              <a:lnSpc>
                <a:spcPct val="100000"/>
              </a:lnSpc>
              <a:spcBef>
                <a:spcPct val="20000"/>
              </a:spcBef>
              <a:spcAft>
                <a:spcPts val="0"/>
              </a:spcAft>
              <a:buClr>
                <a:srgbClr val="33CC33"/>
              </a:buClr>
              <a:buSzTx/>
              <a:buFont typeface="Arial" pitchFamily="34" charset="0"/>
              <a:buNone/>
              <a:tabLst/>
              <a:defRPr/>
            </a:pPr>
            <a:r>
              <a:rPr kumimoji="0" lang="lv-LV" sz="2400" b="0" i="0" u="none" strike="noStrike" kern="1200" cap="none" spc="0" normalizeH="0" baseline="0" noProof="0" dirty="0">
                <a:ln>
                  <a:noFill/>
                </a:ln>
                <a:solidFill>
                  <a:srgbClr val="001489"/>
                </a:solidFill>
                <a:effectLst/>
                <a:uLnTx/>
                <a:uFillTx/>
                <a:latin typeface="Calibri"/>
                <a:ea typeface="+mn-ea"/>
                <a:cs typeface="+mn-cs"/>
              </a:rPr>
              <a:t>Iesniedzamie dokumenti, kas apliecina iepirkumu:</a:t>
            </a:r>
          </a:p>
          <a:p>
            <a:pPr marL="457200" marR="0" lvl="0" indent="-457200" defTabSz="914400" rtl="0" eaLnBrk="1" fontAlgn="auto" latinLnBrk="0" hangingPunct="1">
              <a:lnSpc>
                <a:spcPct val="100000"/>
              </a:lnSpc>
              <a:spcBef>
                <a:spcPct val="20000"/>
              </a:spcBef>
              <a:spcAft>
                <a:spcPts val="0"/>
              </a:spcAft>
              <a:buClr>
                <a:srgbClr val="001489"/>
              </a:buClr>
              <a:buSzTx/>
              <a:buFont typeface="+mj-lt"/>
              <a:buAutoNum type="arabicPeriod"/>
              <a:tabLst/>
              <a:defRPr/>
            </a:pPr>
            <a:r>
              <a:rPr kumimoji="0" lang="lv-LV" sz="2400" b="0" i="0" u="none" strike="noStrike" kern="1200" cap="none" spc="0" normalizeH="0" baseline="0" noProof="0" dirty="0">
                <a:ln>
                  <a:noFill/>
                </a:ln>
                <a:solidFill>
                  <a:srgbClr val="001489"/>
                </a:solidFill>
                <a:effectLst/>
                <a:uLnTx/>
                <a:uFillTx/>
                <a:latin typeface="Calibri"/>
                <a:ea typeface="+mn-ea"/>
                <a:cs typeface="+mn-cs"/>
              </a:rPr>
              <a:t>specifikācija, </a:t>
            </a:r>
          </a:p>
          <a:p>
            <a:pPr marL="457200" marR="0" lvl="0" indent="-457200" defTabSz="914400" rtl="0" eaLnBrk="1" fontAlgn="auto" latinLnBrk="0" hangingPunct="1">
              <a:lnSpc>
                <a:spcPct val="100000"/>
              </a:lnSpc>
              <a:spcBef>
                <a:spcPct val="20000"/>
              </a:spcBef>
              <a:spcAft>
                <a:spcPts val="0"/>
              </a:spcAft>
              <a:buClr>
                <a:srgbClr val="001489"/>
              </a:buClr>
              <a:buSzTx/>
              <a:buFont typeface="+mj-lt"/>
              <a:buAutoNum type="arabicPeriod"/>
              <a:tabLst/>
              <a:defRPr/>
            </a:pPr>
            <a:r>
              <a:rPr lang="lv-LV" sz="2400" dirty="0">
                <a:solidFill>
                  <a:srgbClr val="001489"/>
                </a:solidFill>
                <a:latin typeface="Calibri"/>
              </a:rPr>
              <a:t>p</a:t>
            </a:r>
            <a:r>
              <a:rPr kumimoji="0" lang="lv-LV" sz="2400" b="0" i="0" u="none" strike="noStrike" kern="1200" cap="none" spc="0" normalizeH="0" baseline="0" noProof="0" dirty="0" err="1">
                <a:ln>
                  <a:noFill/>
                </a:ln>
                <a:solidFill>
                  <a:srgbClr val="001489"/>
                </a:solidFill>
                <a:effectLst/>
                <a:uLnTx/>
                <a:uFillTx/>
                <a:latin typeface="Calibri"/>
                <a:ea typeface="+mn-ea"/>
                <a:cs typeface="+mn-cs"/>
              </a:rPr>
              <a:t>iedāvājumi</a:t>
            </a:r>
            <a:r>
              <a:rPr kumimoji="0" lang="lv-LV" sz="2400" b="0" i="0" u="none" strike="noStrike" kern="1200" cap="none" spc="0" normalizeH="0" baseline="0" noProof="0" dirty="0">
                <a:ln>
                  <a:noFill/>
                </a:ln>
                <a:solidFill>
                  <a:srgbClr val="001489"/>
                </a:solidFill>
                <a:effectLst/>
                <a:uLnTx/>
                <a:uFillTx/>
                <a:latin typeface="Calibri"/>
                <a:ea typeface="+mn-ea"/>
                <a:cs typeface="+mn-cs"/>
              </a:rPr>
              <a:t>. </a:t>
            </a:r>
          </a:p>
          <a:p>
            <a:pPr marL="0" marR="0" lvl="0" indent="0" defTabSz="914400" rtl="0" eaLnBrk="1" fontAlgn="auto" latinLnBrk="0" hangingPunct="1">
              <a:lnSpc>
                <a:spcPct val="100000"/>
              </a:lnSpc>
              <a:spcBef>
                <a:spcPct val="20000"/>
              </a:spcBef>
              <a:spcAft>
                <a:spcPts val="0"/>
              </a:spcAft>
              <a:buClr>
                <a:srgbClr val="001489"/>
              </a:buClr>
              <a:buSzTx/>
              <a:buNone/>
              <a:tabLst/>
              <a:defRPr/>
            </a:pPr>
            <a:r>
              <a:rPr lang="lv-LV" sz="2400" dirty="0">
                <a:solidFill>
                  <a:srgbClr val="001489"/>
                </a:solidFill>
                <a:latin typeface="Calibri"/>
              </a:rPr>
              <a:t>J</a:t>
            </a:r>
            <a:r>
              <a:rPr kumimoji="0" lang="lv-LV" sz="2400" b="0" i="0" u="none" strike="noStrike" kern="1200" cap="none" spc="0" normalizeH="0" baseline="0" noProof="0" dirty="0">
                <a:ln>
                  <a:noFill/>
                </a:ln>
                <a:solidFill>
                  <a:srgbClr val="001489"/>
                </a:solidFill>
                <a:effectLst/>
                <a:uLnTx/>
                <a:uFillTx/>
                <a:latin typeface="Calibri"/>
                <a:ea typeface="+mn-ea"/>
                <a:cs typeface="+mn-cs"/>
              </a:rPr>
              <a:t>a tas saņemts e-pastā, iesniedz </a:t>
            </a:r>
            <a:r>
              <a:rPr lang="lv-LV" sz="2400" dirty="0">
                <a:solidFill>
                  <a:srgbClr val="001489"/>
                </a:solidFill>
                <a:latin typeface="Calibri"/>
              </a:rPr>
              <a:t>e-</a:t>
            </a:r>
            <a:r>
              <a:rPr kumimoji="0" lang="lv-LV" sz="2400" b="0" i="0" u="none" strike="noStrike" kern="1200" cap="none" spc="0" normalizeH="0" baseline="0" noProof="0" dirty="0">
                <a:ln>
                  <a:noFill/>
                </a:ln>
                <a:solidFill>
                  <a:srgbClr val="001489"/>
                </a:solidFill>
                <a:effectLst/>
                <a:uLnTx/>
                <a:uFillTx/>
                <a:latin typeface="Calibri"/>
                <a:ea typeface="+mn-ea"/>
                <a:cs typeface="+mn-cs"/>
              </a:rPr>
              <a:t>pasta izdruku, </a:t>
            </a:r>
          </a:p>
          <a:p>
            <a:pPr marL="0" marR="0" lvl="0" indent="0" defTabSz="914400" rtl="0" eaLnBrk="1" fontAlgn="auto" latinLnBrk="0" hangingPunct="1">
              <a:lnSpc>
                <a:spcPct val="100000"/>
              </a:lnSpc>
              <a:spcBef>
                <a:spcPct val="20000"/>
              </a:spcBef>
              <a:spcAft>
                <a:spcPts val="0"/>
              </a:spcAft>
              <a:buClr>
                <a:srgbClr val="001489"/>
              </a:buClr>
              <a:buSzTx/>
              <a:buNone/>
              <a:tabLst/>
              <a:defRPr/>
            </a:pPr>
            <a:r>
              <a:rPr kumimoji="0" lang="lv-LV" sz="2400" b="0" i="0" u="none" strike="noStrike" kern="1200" cap="none" spc="0" normalizeH="0" baseline="0" noProof="0" dirty="0">
                <a:ln>
                  <a:noFill/>
                </a:ln>
                <a:solidFill>
                  <a:srgbClr val="001489"/>
                </a:solidFill>
                <a:effectLst/>
                <a:uLnTx/>
                <a:uFillTx/>
                <a:latin typeface="Calibri"/>
                <a:ea typeface="+mn-ea"/>
                <a:cs typeface="+mn-cs"/>
              </a:rPr>
              <a:t>kurā redzama uzņēmuma e-pasta adrese,</a:t>
            </a:r>
          </a:p>
          <a:p>
            <a:pPr marL="457200" marR="0" lvl="0" indent="-457200" defTabSz="914400" rtl="0" eaLnBrk="1" fontAlgn="auto" latinLnBrk="0" hangingPunct="1">
              <a:lnSpc>
                <a:spcPct val="100000"/>
              </a:lnSpc>
              <a:spcBef>
                <a:spcPct val="20000"/>
              </a:spcBef>
              <a:spcAft>
                <a:spcPts val="0"/>
              </a:spcAft>
              <a:buClr>
                <a:srgbClr val="001489"/>
              </a:buClr>
              <a:buSzTx/>
              <a:buFont typeface="+mj-lt"/>
              <a:buAutoNum type="arabicPeriod" startAt="3"/>
              <a:tabLst/>
              <a:defRPr/>
            </a:pPr>
            <a:r>
              <a:rPr kumimoji="0" lang="lv-LV" sz="2400" b="0" i="0" u="none" strike="noStrike" kern="1200" cap="none" spc="0" normalizeH="0" baseline="0" noProof="0" dirty="0">
                <a:ln>
                  <a:noFill/>
                </a:ln>
                <a:solidFill>
                  <a:srgbClr val="001489"/>
                </a:solidFill>
                <a:effectLst/>
                <a:uLnTx/>
                <a:uFillTx/>
                <a:latin typeface="Calibri"/>
                <a:ea typeface="+mn-ea"/>
                <a:cs typeface="+mn-cs"/>
              </a:rPr>
              <a:t>aizpildīta projekta iesnieguma </a:t>
            </a:r>
            <a:r>
              <a:rPr kumimoji="0" lang="lv-LV" sz="2400" b="1" i="0" u="none" strike="noStrike" kern="1200" cap="none" spc="0" normalizeH="0" baseline="0" noProof="0" dirty="0">
                <a:ln>
                  <a:noFill/>
                </a:ln>
                <a:solidFill>
                  <a:srgbClr val="008000"/>
                </a:solidFill>
                <a:effectLst/>
                <a:uLnTx/>
                <a:uFillTx/>
                <a:latin typeface="Calibri"/>
                <a:ea typeface="+mn-ea"/>
                <a:cs typeface="+mn-cs"/>
              </a:rPr>
              <a:t>E. daļa.</a:t>
            </a:r>
          </a:p>
          <a:p>
            <a:pPr marL="0" marR="0" lvl="0" indent="0" algn="just" defTabSz="914400" rtl="0" eaLnBrk="1" fontAlgn="auto" latinLnBrk="0" hangingPunct="1">
              <a:lnSpc>
                <a:spcPct val="100000"/>
              </a:lnSpc>
              <a:spcBef>
                <a:spcPct val="20000"/>
              </a:spcBef>
              <a:spcAft>
                <a:spcPts val="0"/>
              </a:spcAft>
              <a:buClr>
                <a:srgbClr val="33CC33"/>
              </a:buClr>
              <a:buSzTx/>
              <a:buFont typeface="Arial" pitchFamily="34" charset="0"/>
              <a:buNone/>
              <a:tabLst/>
              <a:defRPr/>
            </a:pPr>
            <a:endParaRPr kumimoji="0" lang="lv-LV" sz="2400" b="1" i="0" u="none" strike="noStrike" kern="1200" cap="none" spc="0" normalizeH="0" baseline="0" noProof="0" dirty="0">
              <a:ln>
                <a:noFill/>
              </a:ln>
              <a:solidFill>
                <a:srgbClr val="008000"/>
              </a:solidFill>
              <a:effectLst/>
              <a:uLnTx/>
              <a:uFillTx/>
              <a:latin typeface="Calibri"/>
              <a:ea typeface="+mn-ea"/>
              <a:cs typeface="+mn-cs"/>
            </a:endParaRPr>
          </a:p>
          <a:p>
            <a:pPr marL="0" marR="0" lvl="0" indent="0" algn="just" defTabSz="914400" rtl="0" eaLnBrk="1" fontAlgn="auto" latinLnBrk="0" hangingPunct="1">
              <a:lnSpc>
                <a:spcPct val="100000"/>
              </a:lnSpc>
              <a:spcBef>
                <a:spcPct val="20000"/>
              </a:spcBef>
              <a:spcAft>
                <a:spcPts val="0"/>
              </a:spcAft>
              <a:buClr>
                <a:srgbClr val="33CC33"/>
              </a:buClr>
              <a:buSzTx/>
              <a:buFont typeface="Arial" pitchFamily="34" charset="0"/>
              <a:buNone/>
              <a:tabLst/>
              <a:defRPr/>
            </a:pPr>
            <a:endParaRPr kumimoji="0" lang="lv-LV" sz="2400" b="1" i="0" u="none" strike="noStrike" kern="1200" cap="none" spc="0" normalizeH="0" baseline="0" noProof="0" dirty="0">
              <a:ln>
                <a:noFill/>
              </a:ln>
              <a:solidFill>
                <a:srgbClr val="008000"/>
              </a:solidFill>
              <a:effectLst/>
              <a:uLnTx/>
              <a:uFillTx/>
              <a:latin typeface="Calibri"/>
              <a:ea typeface="+mn-ea"/>
              <a:cs typeface="+mn-cs"/>
            </a:endParaRPr>
          </a:p>
          <a:p>
            <a:pPr marL="0" marR="0" lvl="0" indent="0" algn="just" defTabSz="914400" rtl="0" eaLnBrk="1" fontAlgn="auto" latinLnBrk="0" hangingPunct="1">
              <a:lnSpc>
                <a:spcPct val="100000"/>
              </a:lnSpc>
              <a:spcBef>
                <a:spcPct val="20000"/>
              </a:spcBef>
              <a:spcAft>
                <a:spcPts val="0"/>
              </a:spcAft>
              <a:buClr>
                <a:srgbClr val="33CC33"/>
              </a:buClr>
              <a:buSzTx/>
              <a:buFont typeface="Arial" pitchFamily="34" charset="0"/>
              <a:buNone/>
              <a:tabLst/>
              <a:defRPr/>
            </a:pPr>
            <a:r>
              <a:rPr kumimoji="0" lang="lv-LV" sz="2400" b="1" i="0" u="none" strike="noStrike" kern="1200" cap="none" spc="0" normalizeH="0" baseline="0" noProof="0" dirty="0">
                <a:ln>
                  <a:noFill/>
                </a:ln>
                <a:solidFill>
                  <a:srgbClr val="001489"/>
                </a:solidFill>
                <a:effectLst/>
                <a:uLnTx/>
                <a:uFillTx/>
                <a:latin typeface="Calibri"/>
                <a:ea typeface="+mn-ea"/>
                <a:cs typeface="+mn-cs"/>
              </a:rPr>
              <a:t>Kā veikt cenu aptauju vai iepirkumu, nosaka </a:t>
            </a:r>
            <a:r>
              <a:rPr kumimoji="0" lang="lv-LV" sz="2400" b="1" i="0" u="none" strike="noStrike" kern="1200" cap="none" spc="0" normalizeH="0" baseline="0" noProof="0" dirty="0">
                <a:ln>
                  <a:noFill/>
                </a:ln>
                <a:solidFill>
                  <a:srgbClr val="008000"/>
                </a:solidFill>
                <a:effectLst/>
                <a:uLnTx/>
                <a:uFillTx/>
                <a:latin typeface="Calibri"/>
                <a:ea typeface="+mn-ea"/>
                <a:cs typeface="+mn-cs"/>
              </a:rPr>
              <a:t>MKN 113.</a:t>
            </a:r>
          </a:p>
          <a:p>
            <a:pPr>
              <a:buClr>
                <a:srgbClr val="C00000"/>
              </a:buClr>
              <a:buFont typeface="Wingdings" panose="05000000000000000000" pitchFamily="2" charset="2"/>
              <a:buChar char="Ø"/>
            </a:pPr>
            <a:endParaRPr lang="lv-LV" sz="2400" dirty="0">
              <a:solidFill>
                <a:srgbClr val="001489"/>
              </a:solidFill>
            </a:endParaRPr>
          </a:p>
        </p:txBody>
      </p:sp>
      <p:sp>
        <p:nvSpPr>
          <p:cNvPr id="8" name="TextBox 7">
            <a:extLst>
              <a:ext uri="{FF2B5EF4-FFF2-40B4-BE49-F238E27FC236}">
                <a16:creationId xmlns:a16="http://schemas.microsoft.com/office/drawing/2014/main" id="{C7AF081F-FE8D-15F4-46D3-50A2EB9CB4AD}"/>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5" name="TextBox 4">
            <a:extLst>
              <a:ext uri="{FF2B5EF4-FFF2-40B4-BE49-F238E27FC236}">
                <a16:creationId xmlns:a16="http://schemas.microsoft.com/office/drawing/2014/main" id="{733DD18D-76B8-280D-4225-676F16628020}"/>
              </a:ext>
            </a:extLst>
          </p:cNvPr>
          <p:cNvSpPr txBox="1"/>
          <p:nvPr/>
        </p:nvSpPr>
        <p:spPr>
          <a:xfrm>
            <a:off x="4300394" y="5781122"/>
            <a:ext cx="7053406" cy="461665"/>
          </a:xfrm>
          <a:prstGeom prst="rect">
            <a:avLst/>
          </a:prstGeom>
          <a:noFill/>
          <a:ln>
            <a:solidFill>
              <a:srgbClr val="C00000"/>
            </a:solidFill>
          </a:ln>
        </p:spPr>
        <p:txBody>
          <a:bodyPr wrap="none" rtlCol="0">
            <a:spAutoFit/>
          </a:bodyPr>
          <a:lstStyle/>
          <a:p>
            <a:pPr marL="0" marR="0" lvl="0" indent="0" algn="just" defTabSz="914400" rtl="0" eaLnBrk="1" fontAlgn="auto" latinLnBrk="0" hangingPunct="1">
              <a:lnSpc>
                <a:spcPct val="100000"/>
              </a:lnSpc>
              <a:spcBef>
                <a:spcPct val="20000"/>
              </a:spcBef>
              <a:spcAft>
                <a:spcPts val="0"/>
              </a:spcAft>
              <a:buClr>
                <a:srgbClr val="33CC33"/>
              </a:buClr>
              <a:buSzTx/>
              <a:buFont typeface="Arial" pitchFamily="34" charset="0"/>
              <a:buNone/>
              <a:tabLst/>
              <a:defRPr/>
            </a:pPr>
            <a:r>
              <a:rPr kumimoji="0" lang="lv-LV" sz="2400" b="0" i="0" u="none" strike="noStrike" kern="1200" cap="none" spc="0" normalizeH="0" baseline="0" noProof="0" dirty="0">
                <a:ln>
                  <a:noFill/>
                </a:ln>
                <a:solidFill>
                  <a:srgbClr val="001489"/>
                </a:solidFill>
                <a:effectLst/>
                <a:uLnTx/>
                <a:uFillTx/>
                <a:latin typeface="Calibri" panose="020F0502020204030204" pitchFamily="34" charset="0"/>
                <a:ea typeface="+mn-ea"/>
                <a:cs typeface="+mn-cs"/>
              </a:rPr>
              <a:t>SVVA pasākumiem netiek izmantots LAD cenu katalogs.</a:t>
            </a:r>
            <a:endParaRPr kumimoji="0" lang="lv-LV" sz="2400" b="1" i="0" u="none" strike="noStrike" kern="1200" cap="none" spc="0" normalizeH="0" baseline="0" noProof="0" dirty="0">
              <a:ln>
                <a:noFill/>
              </a:ln>
              <a:solidFill>
                <a:srgbClr val="001489"/>
              </a:solidFill>
              <a:effectLst/>
              <a:uLnTx/>
              <a:uFillTx/>
              <a:latin typeface="Calibri"/>
              <a:ea typeface="+mn-ea"/>
              <a:cs typeface="+mn-cs"/>
            </a:endParaRPr>
          </a:p>
        </p:txBody>
      </p:sp>
      <p:sp>
        <p:nvSpPr>
          <p:cNvPr id="3" name="TextBox 2">
            <a:extLst>
              <a:ext uri="{FF2B5EF4-FFF2-40B4-BE49-F238E27FC236}">
                <a16:creationId xmlns:a16="http://schemas.microsoft.com/office/drawing/2014/main" id="{F566A2AC-3054-F5F0-2811-9ABD72CD1FE4}"/>
              </a:ext>
            </a:extLst>
          </p:cNvPr>
          <p:cNvSpPr txBox="1"/>
          <p:nvPr/>
        </p:nvSpPr>
        <p:spPr>
          <a:xfrm>
            <a:off x="8398277" y="1716710"/>
            <a:ext cx="2955524" cy="2677656"/>
          </a:xfrm>
          <a:prstGeom prst="rect">
            <a:avLst/>
          </a:prstGeom>
          <a:noFill/>
          <a:ln>
            <a:solidFill>
              <a:srgbClr val="C00000"/>
            </a:solidFill>
          </a:ln>
        </p:spPr>
        <p:txBody>
          <a:bodyPr wrap="square" rtlCol="0">
            <a:spAutoFit/>
          </a:bodyPr>
          <a:lstStyle/>
          <a:p>
            <a:r>
              <a:rPr lang="lv-LV" sz="2400" b="1" dirty="0">
                <a:solidFill>
                  <a:srgbClr val="008000"/>
                </a:solidFill>
              </a:rPr>
              <a:t>B.8. </a:t>
            </a:r>
            <a:r>
              <a:rPr lang="lv-LV" sz="2400" dirty="0">
                <a:solidFill>
                  <a:srgbClr val="001489"/>
                </a:solidFill>
              </a:rPr>
              <a:t>tabulā</a:t>
            </a:r>
            <a:r>
              <a:rPr lang="lv-LV" sz="2400" b="1" dirty="0">
                <a:solidFill>
                  <a:srgbClr val="008000"/>
                </a:solidFill>
              </a:rPr>
              <a:t> </a:t>
            </a:r>
            <a:r>
              <a:rPr lang="lv-LV" sz="2400" dirty="0">
                <a:solidFill>
                  <a:srgbClr val="001489"/>
                </a:solidFill>
              </a:rPr>
              <a:t>rindā </a:t>
            </a:r>
            <a:r>
              <a:rPr lang="lv-LV" sz="2400" b="1" dirty="0">
                <a:solidFill>
                  <a:srgbClr val="008000"/>
                </a:solidFill>
              </a:rPr>
              <a:t>«Iepirkumu procedūra/cenu salīdzināšana» </a:t>
            </a:r>
            <a:r>
              <a:rPr lang="lv-LV" sz="2400" dirty="0">
                <a:solidFill>
                  <a:srgbClr val="001489"/>
                </a:solidFill>
              </a:rPr>
              <a:t>jāieliek ķeksītis, tad </a:t>
            </a:r>
            <a:r>
              <a:rPr lang="lv-LV" sz="2400" b="1" dirty="0">
                <a:solidFill>
                  <a:srgbClr val="001489"/>
                </a:solidFill>
              </a:rPr>
              <a:t>«Saglabājot» </a:t>
            </a:r>
            <a:r>
              <a:rPr lang="lv-LV" sz="2400" dirty="0">
                <a:solidFill>
                  <a:srgbClr val="001489"/>
                </a:solidFill>
              </a:rPr>
              <a:t>atvērsies</a:t>
            </a:r>
            <a:r>
              <a:rPr lang="lv-LV" sz="2400" b="1" dirty="0">
                <a:solidFill>
                  <a:srgbClr val="008000"/>
                </a:solidFill>
              </a:rPr>
              <a:t> </a:t>
            </a:r>
            <a:r>
              <a:rPr lang="lv-LV" sz="2400" b="1" dirty="0" err="1">
                <a:solidFill>
                  <a:srgbClr val="008000"/>
                </a:solidFill>
              </a:rPr>
              <a:t>E.daļa</a:t>
            </a:r>
            <a:r>
              <a:rPr lang="lv-LV" sz="2400" dirty="0">
                <a:solidFill>
                  <a:srgbClr val="001489"/>
                </a:solidFill>
              </a:rPr>
              <a:t>.</a:t>
            </a:r>
          </a:p>
        </p:txBody>
      </p:sp>
    </p:spTree>
    <p:extLst>
      <p:ext uri="{BB962C8B-B14F-4D97-AF65-F5344CB8AC3E}">
        <p14:creationId xmlns:p14="http://schemas.microsoft.com/office/powerpoint/2010/main" val="13893447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59BB2-D7BE-41B2-3FA5-C964A714E229}"/>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6D47BC87-D038-5914-3E02-CFD05006313F}"/>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Pavaddokumenti </a:t>
            </a:r>
            <a:r>
              <a:rPr kumimoji="0" lang="lv-LV" sz="3200" b="1" i="0" u="none" strike="noStrike" kern="1200" cap="none" spc="0" normalizeH="0" baseline="0" noProof="0" dirty="0">
                <a:ln>
                  <a:noFill/>
                </a:ln>
                <a:solidFill>
                  <a:srgbClr val="008000"/>
                </a:solidFill>
                <a:effectLst/>
                <a:uLnTx/>
                <a:uFillTx/>
                <a:latin typeface="Calibri" panose="020F0502020204030204"/>
                <a:ea typeface="+mj-ea"/>
                <a:cs typeface="+mj-cs"/>
              </a:rPr>
              <a:t>MKN 113.7.5.</a:t>
            </a:r>
            <a:r>
              <a:rPr kumimoji="0" lang="lv-LV" sz="3200" b="1" i="0" u="none" strike="noStrike" kern="1200" cap="none" spc="0" normalizeH="0" baseline="0" noProof="0" dirty="0">
                <a:ln>
                  <a:noFill/>
                </a:ln>
                <a:solidFill>
                  <a:srgbClr val="001489"/>
                </a:solidFill>
                <a:effectLst/>
                <a:uLnTx/>
                <a:uFillTx/>
                <a:latin typeface="Calibri" panose="020F0502020204030204"/>
                <a:ea typeface="+mj-ea"/>
                <a:cs typeface="+mj-cs"/>
              </a:rPr>
              <a:t>!</a:t>
            </a:r>
            <a:endParaRPr lang="lv-LV" sz="3200" b="1" dirty="0">
              <a:solidFill>
                <a:srgbClr val="001489"/>
              </a:solidFill>
            </a:endParaRPr>
          </a:p>
        </p:txBody>
      </p:sp>
      <p:sp>
        <p:nvSpPr>
          <p:cNvPr id="9" name="Satura vietturis 8">
            <a:extLst>
              <a:ext uri="{FF2B5EF4-FFF2-40B4-BE49-F238E27FC236}">
                <a16:creationId xmlns:a16="http://schemas.microsoft.com/office/drawing/2014/main" id="{F90CA76A-9E60-44C1-122E-4CE8095F538E}"/>
              </a:ext>
            </a:extLst>
          </p:cNvPr>
          <p:cNvSpPr>
            <a:spLocks noGrp="1"/>
          </p:cNvSpPr>
          <p:nvPr>
            <p:ph idx="1"/>
          </p:nvPr>
        </p:nvSpPr>
        <p:spPr>
          <a:xfrm>
            <a:off x="838200" y="1341721"/>
            <a:ext cx="10515600" cy="4351338"/>
          </a:xfrm>
        </p:spPr>
        <p:txBody>
          <a:bodyPr>
            <a:normAutofit/>
          </a:bodyPr>
          <a:lstStyle/>
          <a:p>
            <a:pPr marL="0" marR="0" lvl="0" indent="0" algn="just" defTabSz="914400" rtl="0" eaLnBrk="1" fontAlgn="auto" latinLnBrk="0" hangingPunct="1">
              <a:lnSpc>
                <a:spcPct val="100000"/>
              </a:lnSpc>
              <a:spcBef>
                <a:spcPct val="20000"/>
              </a:spcBef>
              <a:spcAft>
                <a:spcPts val="0"/>
              </a:spcAft>
              <a:buClr>
                <a:srgbClr val="33CC33"/>
              </a:buClr>
              <a:buSzTx/>
              <a:buFont typeface="Arial" pitchFamily="34" charset="0"/>
              <a:buNone/>
              <a:tabLst/>
              <a:defRPr/>
            </a:pPr>
            <a:r>
              <a:rPr kumimoji="0" lang="lv-LV" sz="2400" b="1" i="0" u="none" strike="noStrike" kern="1200" cap="none" spc="0" normalizeH="0" baseline="0" noProof="0" dirty="0">
                <a:ln>
                  <a:noFill/>
                </a:ln>
                <a:solidFill>
                  <a:srgbClr val="008000"/>
                </a:solidFill>
                <a:effectLst/>
                <a:uLnTx/>
                <a:uFillTx/>
                <a:latin typeface="Calibri"/>
                <a:ea typeface="+mn-ea"/>
                <a:cs typeface="+mn-cs"/>
              </a:rPr>
              <a:t>7.5.3. </a:t>
            </a:r>
            <a:r>
              <a:rPr kumimoji="0" lang="lv-LV" sz="2400" b="0" i="0" u="none" strike="noStrike" kern="1200" cap="none" spc="0" normalizeH="0" baseline="0" noProof="0" dirty="0">
                <a:ln>
                  <a:noFill/>
                </a:ln>
                <a:solidFill>
                  <a:srgbClr val="002060"/>
                </a:solidFill>
                <a:effectLst/>
                <a:uLnTx/>
                <a:uFillTx/>
                <a:latin typeface="Calibri"/>
                <a:ea typeface="+mn-ea"/>
                <a:cs typeface="+mn-cs"/>
              </a:rPr>
              <a:t>Projektā paredzēto: </a:t>
            </a:r>
          </a:p>
          <a:p>
            <a:pPr marL="342900" marR="0" lvl="0" indent="-34290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r>
              <a:rPr kumimoji="0" lang="lv-LV" sz="2400" b="0" i="0" u="none" strike="noStrike" kern="1200" cap="none" spc="0" normalizeH="0" baseline="0" noProof="0" dirty="0">
                <a:ln>
                  <a:noFill/>
                </a:ln>
                <a:solidFill>
                  <a:srgbClr val="002060"/>
                </a:solidFill>
                <a:effectLst/>
                <a:uLnTx/>
                <a:uFillTx/>
                <a:latin typeface="Calibri"/>
                <a:ea typeface="+mn-ea"/>
                <a:cs typeface="+mn-cs"/>
              </a:rPr>
              <a:t>pamatlīdzekļu un programmnodrošinājuma, </a:t>
            </a:r>
          </a:p>
          <a:p>
            <a:pPr marL="342900" marR="0" lvl="0" indent="-34290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r>
              <a:rPr kumimoji="0" lang="lv-LV" sz="2400" b="0" i="0" u="none" strike="noStrike" kern="1200" cap="none" spc="0" normalizeH="0" baseline="0" noProof="0" dirty="0">
                <a:ln>
                  <a:noFill/>
                </a:ln>
                <a:solidFill>
                  <a:srgbClr val="002060"/>
                </a:solidFill>
                <a:effectLst/>
                <a:uLnTx/>
                <a:uFillTx/>
                <a:latin typeface="Calibri"/>
                <a:ea typeface="+mn-ea"/>
                <a:cs typeface="+mn-cs"/>
              </a:rPr>
              <a:t>būvmateriālu iegādei, būvniecībai vai būves pārbūvei, </a:t>
            </a:r>
          </a:p>
          <a:p>
            <a:pPr marL="342900" marR="0" lvl="0" indent="-34290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r>
              <a:rPr kumimoji="0" lang="lv-LV" sz="2400" b="0" i="0" u="none" strike="noStrike" kern="1200" cap="none" spc="0" normalizeH="0" baseline="0" noProof="0" dirty="0">
                <a:ln>
                  <a:noFill/>
                </a:ln>
                <a:solidFill>
                  <a:srgbClr val="002060"/>
                </a:solidFill>
                <a:effectLst/>
                <a:uLnTx/>
                <a:uFillTx/>
                <a:latin typeface="Calibri"/>
                <a:ea typeface="+mn-ea"/>
                <a:cs typeface="+mn-cs"/>
              </a:rPr>
              <a:t>kā arī vispārējām izmaksām, </a:t>
            </a:r>
          </a:p>
          <a:p>
            <a:pPr marL="0" marR="0" lvl="0" indent="0" algn="just" defTabSz="914400" rtl="0" eaLnBrk="1" fontAlgn="auto" latinLnBrk="0" hangingPunct="1">
              <a:lnSpc>
                <a:spcPct val="100000"/>
              </a:lnSpc>
              <a:spcBef>
                <a:spcPct val="20000"/>
              </a:spcBef>
              <a:spcAft>
                <a:spcPts val="0"/>
              </a:spcAft>
              <a:buClr>
                <a:srgbClr val="33CC33"/>
              </a:buClr>
              <a:buSzTx/>
              <a:buFont typeface="Arial" pitchFamily="34" charset="0"/>
              <a:buNone/>
              <a:tabLst/>
              <a:defRPr/>
            </a:pPr>
            <a:r>
              <a:rPr kumimoji="0" lang="lv-LV" sz="2400" b="0" i="0" u="none" strike="noStrike" kern="1200" cap="none" spc="0" normalizeH="0" baseline="0" noProof="0" dirty="0">
                <a:ln>
                  <a:noFill/>
                </a:ln>
                <a:solidFill>
                  <a:srgbClr val="002060"/>
                </a:solidFill>
                <a:effectLst/>
                <a:uLnTx/>
                <a:uFillTx/>
                <a:latin typeface="Calibri"/>
                <a:ea typeface="+mn-ea"/>
                <a:cs typeface="+mn-cs"/>
              </a:rPr>
              <a:t>ja tās ir </a:t>
            </a:r>
            <a:r>
              <a:rPr kumimoji="0" lang="lv-LV" sz="2400" b="1" i="0" u="none" strike="noStrike" kern="1200" cap="none" spc="0" normalizeH="0" baseline="0" noProof="0" dirty="0">
                <a:ln>
                  <a:noFill/>
                </a:ln>
                <a:solidFill>
                  <a:srgbClr val="002060"/>
                </a:solidFill>
                <a:effectLst/>
                <a:uLnTx/>
                <a:uFillTx/>
                <a:latin typeface="Calibri"/>
                <a:ea typeface="+mn-ea"/>
                <a:cs typeface="+mn-cs"/>
              </a:rPr>
              <a:t>1001 EUR un vairāk</a:t>
            </a:r>
            <a:r>
              <a:rPr kumimoji="0" lang="lv-LV" sz="2400" b="0" i="0" u="none" strike="noStrike" kern="1200" cap="none" spc="0" normalizeH="0" baseline="0" noProof="0" dirty="0">
                <a:ln>
                  <a:noFill/>
                </a:ln>
                <a:solidFill>
                  <a:srgbClr val="002060"/>
                </a:solidFill>
                <a:effectLst/>
                <a:uLnTx/>
                <a:uFillTx/>
                <a:latin typeface="Calibri"/>
                <a:ea typeface="+mn-ea"/>
                <a:cs typeface="+mn-cs"/>
              </a:rPr>
              <a:t>, izvēlas visizdevīgāko piedāvājumu, kura noteikšanā viens no kritērijiem ir zemākā cena. </a:t>
            </a:r>
          </a:p>
          <a:p>
            <a:pPr marL="342900" marR="0" lvl="0" indent="-34290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endParaRPr kumimoji="0" lang="lv-LV" sz="2400" b="0" i="0" u="none" strike="noStrike" kern="1200" cap="none" spc="0" normalizeH="0" baseline="0" noProof="0" dirty="0">
              <a:ln>
                <a:noFill/>
              </a:ln>
              <a:solidFill>
                <a:srgbClr val="002060"/>
              </a:solidFill>
              <a:effectLst/>
              <a:uLnTx/>
              <a:uFillTx/>
              <a:latin typeface="Calibri"/>
              <a:ea typeface="+mn-ea"/>
              <a:cs typeface="+mn-cs"/>
            </a:endParaRPr>
          </a:p>
          <a:p>
            <a:pPr marL="742950" marR="0" lvl="1" indent="-28575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r>
              <a:rPr kumimoji="0" lang="lv-LV" b="0" i="0" u="none" strike="noStrike" kern="1200" cap="none" spc="0" normalizeH="0" baseline="0" noProof="0" dirty="0">
                <a:ln>
                  <a:noFill/>
                </a:ln>
                <a:solidFill>
                  <a:srgbClr val="002060"/>
                </a:solidFill>
                <a:effectLst/>
                <a:uLnTx/>
                <a:uFillTx/>
                <a:latin typeface="Calibri"/>
                <a:ea typeface="+mn-ea"/>
                <a:cs typeface="+mn-cs"/>
              </a:rPr>
              <a:t>To apliecina ar vismaz </a:t>
            </a:r>
            <a:r>
              <a:rPr kumimoji="0" lang="lv-LV" b="1" i="0" u="none" strike="noStrike" kern="1200" cap="none" spc="0" normalizeH="0" baseline="0" noProof="0" dirty="0">
                <a:ln>
                  <a:noFill/>
                </a:ln>
                <a:solidFill>
                  <a:srgbClr val="002060"/>
                </a:solidFill>
                <a:effectLst/>
                <a:uLnTx/>
                <a:uFillTx/>
                <a:latin typeface="Calibri"/>
                <a:ea typeface="+mn-ea"/>
                <a:cs typeface="+mn-cs"/>
              </a:rPr>
              <a:t>2 derīgu piedāvājumu </a:t>
            </a:r>
            <a:r>
              <a:rPr kumimoji="0" lang="lv-LV" b="0" i="0" u="none" strike="noStrike" kern="1200" cap="none" spc="0" normalizeH="0" baseline="0" noProof="0" dirty="0">
                <a:ln>
                  <a:noFill/>
                </a:ln>
                <a:solidFill>
                  <a:srgbClr val="002060"/>
                </a:solidFill>
                <a:effectLst/>
                <a:uLnTx/>
                <a:uFillTx/>
                <a:latin typeface="Calibri"/>
                <a:ea typeface="+mn-ea"/>
                <a:cs typeface="+mn-cs"/>
              </a:rPr>
              <a:t>salīdzināšanu.</a:t>
            </a:r>
          </a:p>
          <a:p>
            <a:pPr marL="742950" marR="0" lvl="1" indent="-28575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endParaRPr lang="lv-LV" dirty="0">
              <a:solidFill>
                <a:srgbClr val="002060"/>
              </a:solidFill>
              <a:latin typeface="Calibri"/>
            </a:endParaRPr>
          </a:p>
          <a:p>
            <a:pPr marL="457200" marR="0" lvl="1" indent="0" algn="just" defTabSz="914400" rtl="0" eaLnBrk="1" fontAlgn="auto" latinLnBrk="0" hangingPunct="1">
              <a:lnSpc>
                <a:spcPct val="100000"/>
              </a:lnSpc>
              <a:spcBef>
                <a:spcPct val="20000"/>
              </a:spcBef>
              <a:spcAft>
                <a:spcPts val="0"/>
              </a:spcAft>
              <a:buClr>
                <a:srgbClr val="33CC33"/>
              </a:buClr>
              <a:buSzTx/>
              <a:buNone/>
              <a:tabLst/>
              <a:defRPr/>
            </a:pPr>
            <a:endParaRPr kumimoji="0" lang="lv-LV" b="0" i="0" u="none" strike="noStrike" kern="1200" cap="none" spc="0" normalizeH="0" baseline="0" noProof="0" dirty="0">
              <a:ln>
                <a:noFill/>
              </a:ln>
              <a:solidFill>
                <a:srgbClr val="002060"/>
              </a:solidFill>
              <a:effectLst/>
              <a:uLnTx/>
              <a:uFillTx/>
              <a:latin typeface="Calibri"/>
              <a:ea typeface="+mn-ea"/>
              <a:cs typeface="+mn-cs"/>
            </a:endParaRPr>
          </a:p>
          <a:p>
            <a:pPr>
              <a:buClr>
                <a:srgbClr val="C00000"/>
              </a:buClr>
              <a:buFont typeface="Wingdings" panose="05000000000000000000" pitchFamily="2" charset="2"/>
              <a:buChar char="Ø"/>
            </a:pPr>
            <a:endParaRPr lang="lv-LV" sz="2400" dirty="0">
              <a:solidFill>
                <a:srgbClr val="001489"/>
              </a:solidFill>
            </a:endParaRPr>
          </a:p>
        </p:txBody>
      </p:sp>
      <p:sp>
        <p:nvSpPr>
          <p:cNvPr id="8" name="TextBox 7">
            <a:extLst>
              <a:ext uri="{FF2B5EF4-FFF2-40B4-BE49-F238E27FC236}">
                <a16:creationId xmlns:a16="http://schemas.microsoft.com/office/drawing/2014/main" id="{AC783658-29D5-F5E5-5691-5EB94812FFF8}"/>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3" name="TextBox 2">
            <a:extLst>
              <a:ext uri="{FF2B5EF4-FFF2-40B4-BE49-F238E27FC236}">
                <a16:creationId xmlns:a16="http://schemas.microsoft.com/office/drawing/2014/main" id="{0D4EEE32-0DA8-29E2-5AFC-1CEFF18A4AF6}"/>
              </a:ext>
            </a:extLst>
          </p:cNvPr>
          <p:cNvSpPr txBox="1"/>
          <p:nvPr/>
        </p:nvSpPr>
        <p:spPr>
          <a:xfrm>
            <a:off x="5019983" y="5131657"/>
            <a:ext cx="6333817" cy="1200329"/>
          </a:xfrm>
          <a:prstGeom prst="rect">
            <a:avLst/>
          </a:prstGeom>
          <a:noFill/>
          <a:ln>
            <a:solidFill>
              <a:srgbClr val="C00000"/>
            </a:solidFill>
          </a:ln>
        </p:spPr>
        <p:txBody>
          <a:bodyPr wrap="square" rtlCol="0">
            <a:spAutoFit/>
          </a:bodyPr>
          <a:lstStyle/>
          <a:p>
            <a:r>
              <a:rPr lang="lv-LV" sz="2400" dirty="0">
                <a:solidFill>
                  <a:srgbClr val="001489"/>
                </a:solidFill>
              </a:rPr>
              <a:t>Zemāko cenu aizstāvam ar aprakstu specifikācijā.</a:t>
            </a:r>
          </a:p>
          <a:p>
            <a:r>
              <a:rPr lang="lv-LV" sz="2400" dirty="0">
                <a:solidFill>
                  <a:srgbClr val="001489"/>
                </a:solidFill>
              </a:rPr>
              <a:t>Specifikācija nav gara,  bet tai jāietver svarīgākie rādītāji, kas pamato cenu.</a:t>
            </a:r>
          </a:p>
        </p:txBody>
      </p:sp>
    </p:spTree>
    <p:extLst>
      <p:ext uri="{BB962C8B-B14F-4D97-AF65-F5344CB8AC3E}">
        <p14:creationId xmlns:p14="http://schemas.microsoft.com/office/powerpoint/2010/main" val="8229257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2EED2-01A9-491D-B572-173DA86C29F3}"/>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4860DB92-E876-2A77-F508-0D98B8318EB7}"/>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Pavaddokumenti </a:t>
            </a:r>
            <a:r>
              <a:rPr kumimoji="0" lang="lv-LV" sz="3200" b="1" i="0" u="none" strike="noStrike" kern="1200" cap="none" spc="0" normalizeH="0" baseline="0" noProof="0" dirty="0">
                <a:ln>
                  <a:noFill/>
                </a:ln>
                <a:solidFill>
                  <a:srgbClr val="008000"/>
                </a:solidFill>
                <a:effectLst/>
                <a:uLnTx/>
                <a:uFillTx/>
                <a:latin typeface="Calibri" panose="020F0502020204030204"/>
                <a:ea typeface="+mj-ea"/>
                <a:cs typeface="+mj-cs"/>
              </a:rPr>
              <a:t>MKN 113.7.5.</a:t>
            </a:r>
            <a:r>
              <a:rPr kumimoji="0" lang="lv-LV" sz="3200" b="1" i="0" u="none" strike="noStrike" kern="1200" cap="none" spc="0" normalizeH="0" baseline="0" noProof="0" dirty="0">
                <a:ln>
                  <a:noFill/>
                </a:ln>
                <a:solidFill>
                  <a:srgbClr val="001489"/>
                </a:solidFill>
                <a:effectLst/>
                <a:uLnTx/>
                <a:uFillTx/>
                <a:latin typeface="Calibri" panose="020F0502020204030204"/>
                <a:ea typeface="+mj-ea"/>
                <a:cs typeface="+mj-cs"/>
              </a:rPr>
              <a:t>!</a:t>
            </a:r>
            <a:endParaRPr lang="lv-LV" sz="3200" b="1" dirty="0">
              <a:solidFill>
                <a:srgbClr val="001489"/>
              </a:solidFill>
            </a:endParaRPr>
          </a:p>
        </p:txBody>
      </p:sp>
      <p:sp>
        <p:nvSpPr>
          <p:cNvPr id="9" name="Satura vietturis 8">
            <a:extLst>
              <a:ext uri="{FF2B5EF4-FFF2-40B4-BE49-F238E27FC236}">
                <a16:creationId xmlns:a16="http://schemas.microsoft.com/office/drawing/2014/main" id="{5C4782E5-D06B-0A43-FA00-EF2E6C41F378}"/>
              </a:ext>
            </a:extLst>
          </p:cNvPr>
          <p:cNvSpPr>
            <a:spLocks noGrp="1"/>
          </p:cNvSpPr>
          <p:nvPr>
            <p:ph idx="1"/>
          </p:nvPr>
        </p:nvSpPr>
        <p:spPr>
          <a:xfrm>
            <a:off x="620651" y="1292706"/>
            <a:ext cx="10515600" cy="5412894"/>
          </a:xfrm>
        </p:spPr>
        <p:txBody>
          <a:bodyPr>
            <a:normAutofit/>
          </a:bodyPr>
          <a:lstStyle/>
          <a:p>
            <a:pPr marL="0" marR="0" lvl="0" indent="0" algn="just" defTabSz="914400" rtl="0" eaLnBrk="1" fontAlgn="auto" latinLnBrk="0" hangingPunct="1">
              <a:lnSpc>
                <a:spcPct val="100000"/>
              </a:lnSpc>
              <a:spcBef>
                <a:spcPct val="20000"/>
              </a:spcBef>
              <a:spcAft>
                <a:spcPts val="0"/>
              </a:spcAft>
              <a:buClr>
                <a:srgbClr val="33CC33"/>
              </a:buClr>
              <a:buSzTx/>
              <a:buFont typeface="Arial" pitchFamily="34" charset="0"/>
              <a:buNone/>
              <a:tabLst/>
              <a:defRPr/>
            </a:pPr>
            <a:r>
              <a:rPr kumimoji="0" lang="lv-LV" sz="2200" b="1" i="0" u="none" strike="noStrike" kern="1200" cap="none" spc="0" normalizeH="0" baseline="0" noProof="0" dirty="0">
                <a:ln>
                  <a:noFill/>
                </a:ln>
                <a:solidFill>
                  <a:srgbClr val="008000"/>
                </a:solidFill>
                <a:effectLst/>
                <a:uLnTx/>
                <a:uFillTx/>
                <a:latin typeface="Calibri"/>
                <a:ea typeface="+mn-ea"/>
                <a:cs typeface="+mn-cs"/>
              </a:rPr>
              <a:t>7.5.4. </a:t>
            </a:r>
            <a:r>
              <a:rPr kumimoji="0" lang="lv-LV" sz="2200" b="0" i="0" u="none" strike="noStrike" kern="1200" cap="none" spc="0" normalizeH="0" baseline="0" noProof="0" dirty="0">
                <a:ln>
                  <a:noFill/>
                </a:ln>
                <a:solidFill>
                  <a:srgbClr val="1F497D"/>
                </a:solidFill>
                <a:effectLst/>
                <a:uLnTx/>
                <a:uFillTx/>
                <a:latin typeface="Calibri"/>
                <a:ea typeface="+mn-ea"/>
                <a:cs typeface="+mn-cs"/>
              </a:rPr>
              <a:t>J</a:t>
            </a:r>
            <a:r>
              <a:rPr kumimoji="0" lang="lv-LV" sz="2200" b="0" i="0" u="none" strike="noStrike" kern="1200" cap="none" spc="0" normalizeH="0" baseline="0" noProof="0" dirty="0">
                <a:ln>
                  <a:noFill/>
                </a:ln>
                <a:solidFill>
                  <a:srgbClr val="002060"/>
                </a:solidFill>
                <a:effectLst/>
                <a:uLnTx/>
                <a:uFillTx/>
                <a:latin typeface="Calibri"/>
                <a:ea typeface="+mn-ea"/>
                <a:cs typeface="+mn-cs"/>
              </a:rPr>
              <a:t>a </a:t>
            </a:r>
            <a:r>
              <a:rPr kumimoji="0" lang="lv-LV" sz="2200" b="1" i="0" u="none" strike="noStrike" kern="1200" cap="none" spc="0" normalizeH="0" baseline="0" noProof="0" dirty="0">
                <a:ln>
                  <a:noFill/>
                </a:ln>
                <a:solidFill>
                  <a:srgbClr val="002060"/>
                </a:solidFill>
                <a:effectLst/>
                <a:uLnTx/>
                <a:uFillTx/>
                <a:latin typeface="Calibri"/>
                <a:ea typeface="+mn-ea"/>
                <a:cs typeface="+mn-cs"/>
              </a:rPr>
              <a:t>iepirkuma summa </a:t>
            </a:r>
            <a:r>
              <a:rPr kumimoji="0" lang="lv-LV" sz="2200" b="0" i="0" u="none" strike="noStrike" kern="1200" cap="none" spc="0" normalizeH="0" baseline="0" noProof="0" dirty="0">
                <a:ln>
                  <a:noFill/>
                </a:ln>
                <a:solidFill>
                  <a:srgbClr val="002060"/>
                </a:solidFill>
                <a:effectLst/>
                <a:uLnTx/>
                <a:uFillTx/>
                <a:latin typeface="Calibri"/>
                <a:ea typeface="+mn-ea"/>
                <a:cs typeface="+mn-cs"/>
              </a:rPr>
              <a:t>ir 70 001 EUR un vairāk, atbalsta pretendents iepirkuma tehniskajā </a:t>
            </a:r>
            <a:r>
              <a:rPr kumimoji="0" lang="lv-LV" sz="2200" b="1" i="0" u="none" strike="noStrike" kern="1200" cap="none" spc="0" normalizeH="0" baseline="0" noProof="0" dirty="0">
                <a:ln>
                  <a:noFill/>
                </a:ln>
                <a:solidFill>
                  <a:srgbClr val="002060"/>
                </a:solidFill>
                <a:effectLst/>
                <a:uLnTx/>
                <a:uFillTx/>
                <a:latin typeface="Calibri"/>
                <a:ea typeface="+mn-ea"/>
                <a:cs typeface="+mn-cs"/>
              </a:rPr>
              <a:t>specifikācijā</a:t>
            </a:r>
            <a:r>
              <a:rPr kumimoji="0" lang="lv-LV" sz="2200" b="0" i="0" u="none" strike="noStrike" kern="1200" cap="none" spc="0" normalizeH="0" baseline="0" noProof="0" dirty="0">
                <a:ln>
                  <a:noFill/>
                </a:ln>
                <a:solidFill>
                  <a:srgbClr val="002060"/>
                </a:solidFill>
                <a:effectLst/>
                <a:uLnTx/>
                <a:uFillTx/>
                <a:latin typeface="Calibri"/>
                <a:ea typeface="+mn-ea"/>
                <a:cs typeface="+mn-cs"/>
              </a:rPr>
              <a:t> iekļauj nosacījumu, </a:t>
            </a:r>
          </a:p>
          <a:p>
            <a:pPr marL="742950" marR="0" lvl="1" indent="-28575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r>
              <a:rPr kumimoji="0" lang="lv-LV" sz="2200" b="0" i="0" u="none" strike="noStrike" kern="1200" cap="none" spc="0" normalizeH="0" baseline="0" noProof="0" dirty="0">
                <a:ln>
                  <a:noFill/>
                </a:ln>
                <a:solidFill>
                  <a:srgbClr val="002060"/>
                </a:solidFill>
                <a:effectLst/>
                <a:uLnTx/>
                <a:uFillTx/>
                <a:latin typeface="Calibri"/>
                <a:ea typeface="+mn-ea"/>
                <a:cs typeface="+mn-cs"/>
              </a:rPr>
              <a:t>ka preces vai pakalpojuma piegādātājam </a:t>
            </a:r>
            <a:r>
              <a:rPr kumimoji="0" lang="lv-LV" sz="2200" b="1" i="0" u="none" strike="noStrike" kern="1200" cap="none" spc="0" normalizeH="0" baseline="0" noProof="0" dirty="0">
                <a:ln>
                  <a:noFill/>
                </a:ln>
                <a:solidFill>
                  <a:srgbClr val="002060"/>
                </a:solidFill>
                <a:effectLst/>
                <a:uLnTx/>
                <a:uFillTx/>
                <a:latin typeface="Calibri"/>
                <a:ea typeface="+mn-ea"/>
                <a:cs typeface="+mn-cs"/>
              </a:rPr>
              <a:t>vai</a:t>
            </a:r>
            <a:r>
              <a:rPr kumimoji="0" lang="lv-LV" sz="2200" b="0" i="0" u="none" strike="noStrike" kern="1200" cap="none" spc="0" normalizeH="0" baseline="0" noProof="0" dirty="0">
                <a:ln>
                  <a:noFill/>
                </a:ln>
                <a:solidFill>
                  <a:srgbClr val="002060"/>
                </a:solidFill>
                <a:effectLst/>
                <a:uLnTx/>
                <a:uFillTx/>
                <a:latin typeface="Calibri"/>
                <a:ea typeface="+mn-ea"/>
                <a:cs typeface="+mn-cs"/>
              </a:rPr>
              <a:t> būvdarbu veicējam ir vismaz 1 gada darbības pieredze jomā, ar kuru saistīts iepirkums, </a:t>
            </a:r>
          </a:p>
          <a:p>
            <a:pPr marL="742950" marR="0" lvl="1" indent="-28575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r>
              <a:rPr kumimoji="0" lang="lv-LV" sz="2200" b="0" i="0" u="none" strike="noStrike" kern="1200" cap="none" spc="0" normalizeH="0" baseline="0" noProof="0" dirty="0">
                <a:ln>
                  <a:noFill/>
                </a:ln>
                <a:solidFill>
                  <a:srgbClr val="002060"/>
                </a:solidFill>
                <a:effectLst/>
                <a:uLnTx/>
                <a:uFillTx/>
                <a:latin typeface="Calibri"/>
                <a:ea typeface="+mn-ea"/>
                <a:cs typeface="+mn-cs"/>
              </a:rPr>
              <a:t>un iesniedz </a:t>
            </a:r>
            <a:r>
              <a:rPr kumimoji="0" lang="lv-LV" sz="2200" b="1" i="0" u="none" strike="noStrike" kern="1200" cap="none" spc="0" normalizeH="0" baseline="0" noProof="0" dirty="0">
                <a:ln>
                  <a:noFill/>
                </a:ln>
                <a:solidFill>
                  <a:srgbClr val="002060"/>
                </a:solidFill>
                <a:effectLst/>
                <a:uLnTx/>
                <a:uFillTx/>
                <a:latin typeface="Calibri"/>
                <a:ea typeface="+mn-ea"/>
                <a:cs typeface="+mn-cs"/>
              </a:rPr>
              <a:t>3 derīgus piedāvājumus</a:t>
            </a:r>
            <a:r>
              <a:rPr kumimoji="0" lang="lv-LV" sz="2200" b="0" i="0" u="none" strike="noStrike" kern="1200" cap="none" spc="0" normalizeH="0" baseline="0" noProof="0" dirty="0">
                <a:ln>
                  <a:noFill/>
                </a:ln>
                <a:solidFill>
                  <a:srgbClr val="002060"/>
                </a:solidFill>
                <a:effectLst/>
                <a:uLnTx/>
                <a:uFillTx/>
                <a:latin typeface="Calibri"/>
                <a:ea typeface="+mn-ea"/>
                <a:cs typeface="+mn-cs"/>
              </a:rPr>
              <a:t>, </a:t>
            </a:r>
          </a:p>
          <a:p>
            <a:pPr marL="742950" marR="0" lvl="1" indent="-28575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r>
              <a:rPr kumimoji="0" lang="lv-LV" sz="2200" b="1" i="0" u="none" strike="noStrike" kern="1200" cap="none" spc="0" normalizeH="0" baseline="0" noProof="0" dirty="0">
                <a:ln>
                  <a:noFill/>
                </a:ln>
                <a:solidFill>
                  <a:srgbClr val="002060"/>
                </a:solidFill>
                <a:effectLst/>
                <a:uLnTx/>
                <a:uFillTx/>
                <a:latin typeface="Calibri"/>
                <a:ea typeface="+mn-ea"/>
                <a:cs typeface="+mn-cs"/>
              </a:rPr>
              <a:t>kā arī </a:t>
            </a:r>
            <a:r>
              <a:rPr kumimoji="0" lang="lv-LV" sz="2200" b="0" i="0" u="none" strike="noStrike" kern="1200" cap="none" spc="0" normalizeH="0" baseline="0" noProof="0" dirty="0">
                <a:ln>
                  <a:noFill/>
                </a:ln>
                <a:solidFill>
                  <a:srgbClr val="002060"/>
                </a:solidFill>
                <a:effectLst/>
                <a:uLnTx/>
                <a:uFillTx/>
                <a:latin typeface="Calibri"/>
                <a:ea typeface="+mn-ea"/>
                <a:cs typeface="+mn-cs"/>
              </a:rPr>
              <a:t>katra iepirkuma </a:t>
            </a:r>
            <a:r>
              <a:rPr kumimoji="0" lang="lv-LV" sz="2200" b="0" i="0" u="none" strike="noStrike" kern="1200" cap="none" spc="0" normalizeH="0" baseline="0" noProof="0">
                <a:ln>
                  <a:noFill/>
                </a:ln>
                <a:solidFill>
                  <a:srgbClr val="002060"/>
                </a:solidFill>
                <a:effectLst/>
                <a:uLnTx/>
                <a:uFillTx/>
                <a:latin typeface="Calibri"/>
                <a:ea typeface="+mn-ea"/>
                <a:cs typeface="+mn-cs"/>
              </a:rPr>
              <a:t>dalībnieka Apliecinājumu </a:t>
            </a:r>
            <a:r>
              <a:rPr kumimoji="0" lang="lv-LV" sz="2200" b="0" i="0" u="none" strike="noStrike" kern="1200" cap="none" spc="0" normalizeH="0" baseline="0" noProof="0" dirty="0">
                <a:ln>
                  <a:noFill/>
                </a:ln>
                <a:solidFill>
                  <a:srgbClr val="002060"/>
                </a:solidFill>
                <a:effectLst/>
                <a:uLnTx/>
                <a:uFillTx/>
                <a:latin typeface="Calibri"/>
                <a:ea typeface="+mn-ea"/>
                <a:cs typeface="+mn-cs"/>
              </a:rPr>
              <a:t>par neatkarīgi izstrādātu piedāvājumu, atrodams: </a:t>
            </a:r>
            <a:r>
              <a:rPr kumimoji="0" lang="lv-LV" sz="2200" b="0" i="0" u="none" strike="noStrike" kern="1200" cap="none" spc="0" normalizeH="0" baseline="0" noProof="0" dirty="0">
                <a:ln>
                  <a:noFill/>
                </a:ln>
                <a:solidFill>
                  <a:srgbClr val="002060"/>
                </a:solidFill>
                <a:effectLst/>
                <a:uLnTx/>
                <a:uFillTx/>
                <a:latin typeface="Calibri"/>
                <a:ea typeface="+mn-ea"/>
                <a:cs typeface="+mn-cs"/>
                <a:hlinkClick r:id="rId2"/>
              </a:rPr>
              <a:t>https://www.lad.gov.lv/lv/iepirkuma-proceduras</a:t>
            </a:r>
            <a:r>
              <a:rPr kumimoji="0" lang="lv-LV" sz="2200" b="0" i="0" u="none" strike="noStrike" kern="1200" cap="none" spc="0" normalizeH="0" baseline="0" noProof="0" dirty="0">
                <a:ln>
                  <a:noFill/>
                </a:ln>
                <a:solidFill>
                  <a:srgbClr val="002060"/>
                </a:solidFill>
                <a:effectLst/>
                <a:uLnTx/>
                <a:uFillTx/>
                <a:latin typeface="Calibri"/>
                <a:ea typeface="+mn-ea"/>
                <a:cs typeface="+mn-cs"/>
              </a:rPr>
              <a:t> </a:t>
            </a:r>
          </a:p>
          <a:p>
            <a:pPr marL="742950" marR="0" lvl="1" indent="-28575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endParaRPr kumimoji="0" lang="lv-LV" sz="2200" b="0" i="0" u="none" strike="noStrike" kern="1200" cap="none" spc="0" normalizeH="0" baseline="0" noProof="0" dirty="0">
              <a:ln>
                <a:noFill/>
              </a:ln>
              <a:solidFill>
                <a:srgbClr val="002060"/>
              </a:solidFill>
              <a:effectLst/>
              <a:uLnTx/>
              <a:uFillTx/>
              <a:latin typeface="Calibri"/>
              <a:ea typeface="+mn-ea"/>
              <a:cs typeface="+mn-cs"/>
            </a:endParaRPr>
          </a:p>
          <a:p>
            <a:pPr marL="0" marR="0" lvl="0" indent="0" algn="just" defTabSz="914400" rtl="0" eaLnBrk="1" fontAlgn="auto" latinLnBrk="0" hangingPunct="1">
              <a:lnSpc>
                <a:spcPct val="100000"/>
              </a:lnSpc>
              <a:spcBef>
                <a:spcPct val="20000"/>
              </a:spcBef>
              <a:spcAft>
                <a:spcPts val="0"/>
              </a:spcAft>
              <a:buClr>
                <a:srgbClr val="33CC33"/>
              </a:buClr>
              <a:buSzTx/>
              <a:buFont typeface="Arial" pitchFamily="34" charset="0"/>
              <a:buNone/>
              <a:tabLst/>
              <a:defRPr/>
            </a:pPr>
            <a:r>
              <a:rPr kumimoji="0" lang="lv-LV" sz="2200" b="1" i="0" u="none" strike="noStrike" kern="1200" cap="none" spc="0" normalizeH="0" baseline="0" noProof="0" dirty="0">
                <a:ln>
                  <a:noFill/>
                </a:ln>
                <a:solidFill>
                  <a:srgbClr val="008000"/>
                </a:solidFill>
                <a:effectLst/>
                <a:uLnTx/>
                <a:uFillTx/>
                <a:latin typeface="Calibri"/>
                <a:ea typeface="+mn-ea"/>
                <a:cs typeface="+mn-cs"/>
              </a:rPr>
              <a:t>7.5.5. </a:t>
            </a:r>
            <a:r>
              <a:rPr kumimoji="0" lang="lv-LV" sz="2200" b="0" i="0" u="none" strike="noStrike" kern="1200" cap="none" spc="0" normalizeH="0" baseline="0" noProof="0" dirty="0">
                <a:ln>
                  <a:noFill/>
                </a:ln>
                <a:solidFill>
                  <a:srgbClr val="002060"/>
                </a:solidFill>
                <a:effectLst/>
                <a:uLnTx/>
                <a:uFillTx/>
                <a:latin typeface="Calibri"/>
                <a:ea typeface="+mn-ea"/>
                <a:cs typeface="+mn-cs"/>
              </a:rPr>
              <a:t>Atbalsta pretendents izvērtē tā izsludinātajā iepirkumā saņemtos piedāvājumus un neizsludina uzvarētāju, kā arī neslēdz piegādes vai būvniecības līgumu, ja 3 gadu laikā līdz projekta iesnieguma iesniegšanai ir stājies spēkā un kļuvis</a:t>
            </a:r>
            <a:r>
              <a:rPr kumimoji="0" lang="lv-LV" sz="2200" b="0" i="0" u="none" strike="noStrike" kern="1200" cap="none" spc="0" normalizeH="0" baseline="0" noProof="0" dirty="0">
                <a:ln>
                  <a:noFill/>
                </a:ln>
                <a:solidFill>
                  <a:srgbClr val="FFC000"/>
                </a:solidFill>
                <a:effectLst/>
                <a:uLnTx/>
                <a:uFillTx/>
                <a:latin typeface="Calibri"/>
                <a:ea typeface="+mn-ea"/>
                <a:cs typeface="+mn-cs"/>
              </a:rPr>
              <a:t> </a:t>
            </a:r>
            <a:r>
              <a:rPr kumimoji="0" lang="lv-LV" sz="2200" b="0" i="0" u="none" strike="noStrike" kern="1200" cap="none" spc="0" normalizeH="0" baseline="0" noProof="0" dirty="0">
                <a:ln>
                  <a:noFill/>
                </a:ln>
                <a:solidFill>
                  <a:srgbClr val="002060"/>
                </a:solidFill>
                <a:effectLst/>
                <a:uLnTx/>
                <a:uFillTx/>
                <a:latin typeface="Calibri"/>
                <a:ea typeface="+mn-ea"/>
                <a:cs typeface="+mn-cs"/>
              </a:rPr>
              <a:t>neapstrīdams lēmums par iepirkuma uzvarētāja atzīšanu par vainīgu konkurences tiesību pārkāpumā,</a:t>
            </a:r>
          </a:p>
          <a:p>
            <a:pPr marL="742950" marR="0" lvl="1" indent="-28575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r>
              <a:rPr kumimoji="0" lang="lv-LV" sz="2200" b="0" i="0" u="none" strike="noStrike" kern="1200" cap="none" spc="0" normalizeH="0" baseline="0" noProof="0" dirty="0">
                <a:ln>
                  <a:noFill/>
                </a:ln>
                <a:solidFill>
                  <a:srgbClr val="002060"/>
                </a:solidFill>
                <a:effectLst/>
                <a:uLnTx/>
                <a:uFillTx/>
                <a:latin typeface="Calibri"/>
                <a:ea typeface="+mn-ea"/>
                <a:cs typeface="+mn-cs"/>
              </a:rPr>
              <a:t>Informāciju pārbauda</a:t>
            </a:r>
            <a:r>
              <a:rPr kumimoji="0" lang="lv-LV" sz="2200" b="0" i="0" u="none" strike="noStrike" kern="1200" cap="none" spc="0" normalizeH="0" baseline="0" noProof="0" dirty="0">
                <a:ln>
                  <a:noFill/>
                </a:ln>
                <a:solidFill>
                  <a:srgbClr val="FF0000"/>
                </a:solidFill>
                <a:effectLst/>
                <a:uLnTx/>
                <a:uFillTx/>
                <a:latin typeface="Calibri"/>
                <a:ea typeface="+mn-ea"/>
                <a:cs typeface="+mn-cs"/>
              </a:rPr>
              <a:t> </a:t>
            </a:r>
            <a:r>
              <a:rPr kumimoji="0" lang="lv-LV" sz="2200" b="0" i="0" u="sng" strike="noStrike" kern="1200" cap="none" spc="0" normalizeH="0" baseline="0" noProof="0" dirty="0">
                <a:ln>
                  <a:noFill/>
                </a:ln>
                <a:solidFill>
                  <a:srgbClr val="0563C1"/>
                </a:solidFill>
                <a:effectLst/>
                <a:uLnTx/>
                <a:uFillTx/>
                <a:latin typeface="Calibri" panose="020F0502020204030204" pitchFamily="34" charset="0"/>
                <a:ea typeface="Calibri" panose="020F0502020204030204" pitchFamily="34" charset="0"/>
                <a:cs typeface="Arial" panose="020B0604020202020204" pitchFamily="34" charset="0"/>
                <a:hlinkClick r:id="rId3"/>
              </a:rPr>
              <a:t>https://lemumi.kp.gov.lv/</a:t>
            </a:r>
            <a:endParaRPr kumimoji="0" lang="lv-LV" sz="2200" b="0" i="0" u="none" strike="noStrike" kern="1200" cap="none" spc="0" normalizeH="0" baseline="0" noProof="0" dirty="0">
              <a:ln>
                <a:noFill/>
              </a:ln>
              <a:solidFill>
                <a:srgbClr val="FF0000"/>
              </a:solidFill>
              <a:effectLst/>
              <a:uLnTx/>
              <a:uFillTx/>
              <a:latin typeface="Calibri"/>
              <a:ea typeface="+mn-ea"/>
              <a:cs typeface="+mn-cs"/>
            </a:endParaRPr>
          </a:p>
        </p:txBody>
      </p:sp>
      <p:sp>
        <p:nvSpPr>
          <p:cNvPr id="8" name="TextBox 7">
            <a:extLst>
              <a:ext uri="{FF2B5EF4-FFF2-40B4-BE49-F238E27FC236}">
                <a16:creationId xmlns:a16="http://schemas.microsoft.com/office/drawing/2014/main" id="{5C1FCFF8-BE45-9B19-A227-98BCA43A09E2}"/>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1880285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AE895-D887-77D0-B74D-72C09F3F930B}"/>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49047242-2BDF-DD32-3CB8-C3BB3546A946}"/>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Pavaddokumenti </a:t>
            </a:r>
            <a:r>
              <a:rPr kumimoji="0" lang="lv-LV" sz="3200" b="1" i="0" u="none" strike="noStrike" kern="1200" cap="none" spc="0" normalizeH="0" baseline="0" noProof="0" dirty="0">
                <a:ln>
                  <a:noFill/>
                </a:ln>
                <a:solidFill>
                  <a:srgbClr val="008000"/>
                </a:solidFill>
                <a:effectLst/>
                <a:uLnTx/>
                <a:uFillTx/>
                <a:latin typeface="Calibri" panose="020F0502020204030204"/>
                <a:ea typeface="+mj-ea"/>
                <a:cs typeface="+mj-cs"/>
              </a:rPr>
              <a:t>MKN 113.7.5.</a:t>
            </a:r>
            <a:r>
              <a:rPr kumimoji="0" lang="lv-LV" sz="3200" b="1" i="0" u="none" strike="noStrike" kern="1200" cap="none" spc="0" normalizeH="0" baseline="0" noProof="0" dirty="0">
                <a:ln>
                  <a:noFill/>
                </a:ln>
                <a:solidFill>
                  <a:srgbClr val="001489"/>
                </a:solidFill>
                <a:effectLst/>
                <a:uLnTx/>
                <a:uFillTx/>
                <a:latin typeface="Calibri" panose="020F0502020204030204"/>
                <a:ea typeface="+mj-ea"/>
                <a:cs typeface="+mj-cs"/>
              </a:rPr>
              <a:t>!</a:t>
            </a:r>
            <a:endParaRPr lang="lv-LV" sz="3200" b="1" dirty="0">
              <a:solidFill>
                <a:srgbClr val="001489"/>
              </a:solidFill>
            </a:endParaRPr>
          </a:p>
        </p:txBody>
      </p:sp>
      <p:sp>
        <p:nvSpPr>
          <p:cNvPr id="9" name="Satura vietturis 8">
            <a:extLst>
              <a:ext uri="{FF2B5EF4-FFF2-40B4-BE49-F238E27FC236}">
                <a16:creationId xmlns:a16="http://schemas.microsoft.com/office/drawing/2014/main" id="{D50EFF62-61B5-2E5A-CB36-474DD240910E}"/>
              </a:ext>
            </a:extLst>
          </p:cNvPr>
          <p:cNvSpPr>
            <a:spLocks noGrp="1"/>
          </p:cNvSpPr>
          <p:nvPr>
            <p:ph idx="1"/>
          </p:nvPr>
        </p:nvSpPr>
        <p:spPr>
          <a:xfrm>
            <a:off x="838200" y="1940020"/>
            <a:ext cx="10515600" cy="4022244"/>
          </a:xfrm>
        </p:spPr>
        <p:txBody>
          <a:bodyPr>
            <a:normAutofit lnSpcReduction="10000"/>
          </a:bodyPr>
          <a:lstStyle/>
          <a:p>
            <a:pPr marL="0" marR="0" lvl="0" indent="0" algn="just" defTabSz="914400" rtl="0" eaLnBrk="1" fontAlgn="auto" latinLnBrk="0" hangingPunct="1">
              <a:lnSpc>
                <a:spcPct val="100000"/>
              </a:lnSpc>
              <a:spcBef>
                <a:spcPct val="20000"/>
              </a:spcBef>
              <a:spcAft>
                <a:spcPts val="0"/>
              </a:spcAft>
              <a:buClr>
                <a:srgbClr val="33CC33"/>
              </a:buClr>
              <a:buSzTx/>
              <a:buFont typeface="Arial" pitchFamily="34" charset="0"/>
              <a:buNone/>
              <a:tabLst/>
              <a:defRPr/>
            </a:pPr>
            <a:r>
              <a:rPr kumimoji="0" lang="lv-LV" sz="2400" b="1" i="0" u="none" strike="noStrike" kern="1200" cap="none" spc="0" normalizeH="0" baseline="0" noProof="0" dirty="0">
                <a:ln>
                  <a:noFill/>
                </a:ln>
                <a:solidFill>
                  <a:srgbClr val="008000"/>
                </a:solidFill>
                <a:effectLst/>
                <a:uLnTx/>
                <a:uFillTx/>
                <a:latin typeface="Calibri"/>
                <a:ea typeface="+mn-ea"/>
                <a:cs typeface="+mn-cs"/>
              </a:rPr>
              <a:t>7.5.1. </a:t>
            </a:r>
            <a:r>
              <a:rPr kumimoji="0" lang="lv-LV" sz="2400" b="0" i="0" u="none" strike="noStrike" kern="1200" cap="none" spc="0" normalizeH="0" baseline="0" noProof="0" dirty="0">
                <a:ln>
                  <a:noFill/>
                </a:ln>
                <a:solidFill>
                  <a:srgbClr val="002060"/>
                </a:solidFill>
                <a:effectLst/>
                <a:uLnTx/>
                <a:uFillTx/>
                <a:latin typeface="Calibri"/>
                <a:ea typeface="+mn-ea"/>
                <a:cs typeface="+mn-cs"/>
              </a:rPr>
              <a:t>Ja </a:t>
            </a:r>
            <a:r>
              <a:rPr kumimoji="0" lang="lv-LV" sz="2400" b="1" i="0" u="none" strike="noStrike" kern="1200" cap="none" spc="0" normalizeH="0" baseline="0" noProof="0" dirty="0">
                <a:ln>
                  <a:noFill/>
                </a:ln>
                <a:solidFill>
                  <a:srgbClr val="002060"/>
                </a:solidFill>
                <a:effectLst/>
                <a:uLnTx/>
                <a:uFillTx/>
                <a:latin typeface="Calibri"/>
                <a:ea typeface="+mn-ea"/>
                <a:cs typeface="+mn-cs"/>
              </a:rPr>
              <a:t>paredzamā līguma summa </a:t>
            </a:r>
            <a:r>
              <a:rPr kumimoji="0" lang="lv-LV" sz="2400" b="0" i="0" u="none" strike="noStrike" kern="1200" cap="none" spc="0" normalizeH="0" baseline="0" noProof="0" dirty="0">
                <a:ln>
                  <a:noFill/>
                </a:ln>
                <a:solidFill>
                  <a:srgbClr val="002060"/>
                </a:solidFill>
                <a:effectLst/>
                <a:uLnTx/>
                <a:uFillTx/>
                <a:latin typeface="Calibri"/>
                <a:ea typeface="+mn-ea"/>
                <a:cs typeface="+mn-cs"/>
              </a:rPr>
              <a:t>ir </a:t>
            </a:r>
          </a:p>
          <a:p>
            <a:pPr marL="342900" marR="0" lvl="0" indent="-34290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r>
              <a:rPr kumimoji="0" lang="lv-LV" sz="2400" b="0" i="0" u="none" strike="noStrike" kern="1200" cap="none" spc="0" normalizeH="0" baseline="0" noProof="0" dirty="0">
                <a:ln>
                  <a:noFill/>
                </a:ln>
                <a:solidFill>
                  <a:srgbClr val="002060"/>
                </a:solidFill>
                <a:effectLst/>
                <a:uLnTx/>
                <a:uFillTx/>
                <a:latin typeface="Calibri"/>
                <a:ea typeface="+mn-ea"/>
                <a:cs typeface="+mn-cs"/>
              </a:rPr>
              <a:t>no 170 001 līdz 500 000 EUR </a:t>
            </a:r>
            <a:r>
              <a:rPr kumimoji="0" lang="lv-LV" sz="2400" b="1" i="0" u="none" strike="noStrike" kern="1200" cap="none" spc="0" normalizeH="0" baseline="0" noProof="0" dirty="0">
                <a:ln>
                  <a:noFill/>
                </a:ln>
                <a:solidFill>
                  <a:srgbClr val="002060"/>
                </a:solidFill>
                <a:effectLst/>
                <a:uLnTx/>
                <a:uFillTx/>
                <a:latin typeface="Calibri"/>
                <a:ea typeface="+mn-ea"/>
                <a:cs typeface="+mn-cs"/>
              </a:rPr>
              <a:t>būvdarbu</a:t>
            </a:r>
            <a:r>
              <a:rPr kumimoji="0" lang="lv-LV" sz="2400" b="0" i="0" u="none" strike="noStrike" kern="1200" cap="none" spc="0" normalizeH="0" baseline="0" noProof="0" dirty="0">
                <a:ln>
                  <a:noFill/>
                </a:ln>
                <a:solidFill>
                  <a:srgbClr val="002060"/>
                </a:solidFill>
                <a:effectLst/>
                <a:uLnTx/>
                <a:uFillTx/>
                <a:latin typeface="Calibri"/>
                <a:ea typeface="+mn-ea"/>
                <a:cs typeface="+mn-cs"/>
              </a:rPr>
              <a:t> iepirkumiem vai </a:t>
            </a:r>
          </a:p>
          <a:p>
            <a:pPr marL="342900" marR="0" lvl="0" indent="-34290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r>
              <a:rPr kumimoji="0" lang="lv-LV" sz="2400" b="0" i="0" u="none" strike="noStrike" kern="1200" cap="none" spc="0" normalizeH="0" baseline="0" noProof="0" dirty="0">
                <a:ln>
                  <a:noFill/>
                </a:ln>
                <a:solidFill>
                  <a:srgbClr val="002060"/>
                </a:solidFill>
                <a:effectLst/>
                <a:uLnTx/>
                <a:uFillTx/>
                <a:latin typeface="Calibri"/>
                <a:ea typeface="+mn-ea"/>
                <a:cs typeface="+mn-cs"/>
              </a:rPr>
              <a:t>no 70 001 līdz 500 000 EUR </a:t>
            </a:r>
            <a:r>
              <a:rPr kumimoji="0" lang="lv-LV" sz="2400" b="1" i="0" u="none" strike="noStrike" kern="1200" cap="none" spc="0" normalizeH="0" baseline="0" noProof="0" dirty="0">
                <a:ln>
                  <a:noFill/>
                </a:ln>
                <a:solidFill>
                  <a:srgbClr val="002060"/>
                </a:solidFill>
                <a:effectLst/>
                <a:uLnTx/>
                <a:uFillTx/>
                <a:latin typeface="Calibri"/>
                <a:ea typeface="+mn-ea"/>
                <a:cs typeface="+mn-cs"/>
              </a:rPr>
              <a:t>preču un pakalpojumu </a:t>
            </a:r>
            <a:r>
              <a:rPr kumimoji="0" lang="lv-LV" sz="2400" b="0" i="0" u="none" strike="noStrike" kern="1200" cap="none" spc="0" normalizeH="0" baseline="0" noProof="0" dirty="0">
                <a:ln>
                  <a:noFill/>
                </a:ln>
                <a:solidFill>
                  <a:srgbClr val="002060"/>
                </a:solidFill>
                <a:effectLst/>
                <a:uLnTx/>
                <a:uFillTx/>
                <a:latin typeface="Calibri"/>
                <a:ea typeface="+mn-ea"/>
                <a:cs typeface="+mn-cs"/>
              </a:rPr>
              <a:t>iepirkumiem, </a:t>
            </a:r>
          </a:p>
          <a:p>
            <a:pPr marL="0" marR="0" lvl="0" indent="0" algn="just" defTabSz="914400" rtl="0" eaLnBrk="1" fontAlgn="auto" latinLnBrk="0" hangingPunct="1">
              <a:lnSpc>
                <a:spcPct val="100000"/>
              </a:lnSpc>
              <a:spcBef>
                <a:spcPct val="20000"/>
              </a:spcBef>
              <a:spcAft>
                <a:spcPts val="0"/>
              </a:spcAft>
              <a:buClr>
                <a:srgbClr val="33CC33"/>
              </a:buClr>
              <a:buSzTx/>
              <a:buFont typeface="Arial" pitchFamily="34" charset="0"/>
              <a:buNone/>
              <a:tabLst/>
              <a:defRPr/>
            </a:pPr>
            <a:r>
              <a:rPr kumimoji="0" lang="lv-LV" sz="2400" b="0" i="0" u="none" strike="noStrike" kern="1200" cap="none" spc="0" normalizeH="0" baseline="0" noProof="0" dirty="0">
                <a:ln>
                  <a:noFill/>
                </a:ln>
                <a:solidFill>
                  <a:srgbClr val="002060"/>
                </a:solidFill>
                <a:effectLst/>
                <a:uLnTx/>
                <a:uFillTx/>
                <a:latin typeface="Calibri"/>
                <a:ea typeface="+mn-ea"/>
                <a:cs typeface="+mn-cs"/>
              </a:rPr>
              <a:t>atbalsta pretendents, lai iegādātos preces un pakalpojumus, piedāvājuma sagatavošanai un iesniegšanai nosaka termiņu, ne īsāku par 10 darbdienām, bet būvdarbu uzsākšanai – ne īsāku par 15 darbdienām, skaitot no nākamās darbdienas pēc uzaicinājuma publicēšanas </a:t>
            </a:r>
            <a:r>
              <a:rPr kumimoji="0" lang="lv-LV" sz="2400" b="1" i="0" u="none" strike="noStrike" kern="1200" cap="none" spc="0" normalizeH="0" baseline="0" noProof="0" dirty="0">
                <a:ln>
                  <a:noFill/>
                </a:ln>
                <a:solidFill>
                  <a:srgbClr val="002060"/>
                </a:solidFill>
                <a:effectLst/>
                <a:uLnTx/>
                <a:uFillTx/>
                <a:latin typeface="Calibri"/>
                <a:ea typeface="+mn-ea"/>
                <a:cs typeface="+mn-cs"/>
              </a:rPr>
              <a:t>IUB</a:t>
            </a:r>
            <a:r>
              <a:rPr kumimoji="0" lang="lv-LV" sz="2400" b="0" i="0" u="none" strike="noStrike" kern="1200" cap="none" spc="0" normalizeH="0" baseline="0" noProof="0" dirty="0">
                <a:ln>
                  <a:noFill/>
                </a:ln>
                <a:solidFill>
                  <a:srgbClr val="002060"/>
                </a:solidFill>
                <a:effectLst/>
                <a:uLnTx/>
                <a:uFillTx/>
                <a:latin typeface="Calibri"/>
                <a:ea typeface="+mn-ea"/>
                <a:cs typeface="+mn-cs"/>
              </a:rPr>
              <a:t> tīmekļvietnē.</a:t>
            </a:r>
          </a:p>
          <a:p>
            <a:pPr marL="342900" marR="0" lvl="0" indent="-34290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endParaRPr kumimoji="0" lang="lv-LV" sz="2400" b="0" i="0" u="none" strike="noStrike" kern="1200" cap="none" spc="0" normalizeH="0" baseline="0" noProof="0" dirty="0">
              <a:ln>
                <a:noFill/>
              </a:ln>
              <a:solidFill>
                <a:srgbClr val="002060"/>
              </a:solidFill>
              <a:effectLst/>
              <a:uLnTx/>
              <a:uFillTx/>
              <a:latin typeface="Calibri"/>
              <a:ea typeface="+mn-ea"/>
              <a:cs typeface="+mn-cs"/>
            </a:endParaRPr>
          </a:p>
          <a:p>
            <a:pPr marL="0" marR="0" lvl="0" indent="0" algn="just" defTabSz="914400" rtl="0" eaLnBrk="1" fontAlgn="auto" latinLnBrk="0" hangingPunct="1">
              <a:lnSpc>
                <a:spcPct val="100000"/>
              </a:lnSpc>
              <a:spcBef>
                <a:spcPct val="20000"/>
              </a:spcBef>
              <a:spcAft>
                <a:spcPts val="0"/>
              </a:spcAft>
              <a:buClr>
                <a:srgbClr val="33CC33"/>
              </a:buClr>
              <a:buSzTx/>
              <a:buFont typeface="Arial" pitchFamily="34" charset="0"/>
              <a:buNone/>
              <a:tabLst/>
              <a:defRPr/>
            </a:pPr>
            <a:r>
              <a:rPr kumimoji="0" lang="lv-LV" sz="2400" b="1" i="0" u="none" strike="noStrike" kern="1200" cap="none" spc="0" normalizeH="0" baseline="0" noProof="0" dirty="0">
                <a:ln>
                  <a:noFill/>
                </a:ln>
                <a:solidFill>
                  <a:srgbClr val="008000"/>
                </a:solidFill>
                <a:effectLst/>
                <a:uLnTx/>
                <a:uFillTx/>
                <a:latin typeface="Calibri"/>
                <a:ea typeface="+mn-ea"/>
                <a:cs typeface="+mn-cs"/>
              </a:rPr>
              <a:t>7.5.6. </a:t>
            </a:r>
            <a:r>
              <a:rPr kumimoji="0" lang="lv-LV" sz="2400" b="0" i="0" u="none" strike="noStrike" kern="1200" cap="none" spc="0" normalizeH="0" baseline="0" noProof="0" dirty="0">
                <a:ln>
                  <a:noFill/>
                </a:ln>
                <a:solidFill>
                  <a:srgbClr val="002060"/>
                </a:solidFill>
                <a:effectLst/>
                <a:uLnTx/>
                <a:uFillTx/>
                <a:latin typeface="Calibri"/>
                <a:ea typeface="+mn-ea"/>
                <a:cs typeface="+mn-cs"/>
              </a:rPr>
              <a:t>Atbalsta pretendents vai saņēmējs nodrošina, ka tā izsludinātajā iepirkumā (</a:t>
            </a:r>
            <a:r>
              <a:rPr kumimoji="0" lang="lv-LV" sz="2400" b="1" i="0" u="none" strike="noStrike" kern="1200" cap="none" spc="0" normalizeH="0" baseline="0" noProof="0" dirty="0">
                <a:ln>
                  <a:noFill/>
                </a:ln>
                <a:solidFill>
                  <a:srgbClr val="002060"/>
                </a:solidFill>
                <a:effectLst/>
                <a:uLnTx/>
                <a:uFillTx/>
                <a:latin typeface="Calibri"/>
                <a:ea typeface="+mn-ea"/>
                <a:cs typeface="+mn-cs"/>
              </a:rPr>
              <a:t>IUB</a:t>
            </a:r>
            <a:r>
              <a:rPr kumimoji="0" lang="lv-LV" sz="2400" b="0" i="0" u="none" strike="noStrike" kern="1200" cap="none" spc="0" normalizeH="0" baseline="0" noProof="0" dirty="0">
                <a:ln>
                  <a:noFill/>
                </a:ln>
                <a:solidFill>
                  <a:srgbClr val="002060"/>
                </a:solidFill>
                <a:effectLst/>
                <a:uLnTx/>
                <a:uFillTx/>
                <a:latin typeface="Calibri"/>
                <a:ea typeface="+mn-ea"/>
                <a:cs typeface="+mn-cs"/>
              </a:rPr>
              <a:t>) saņemtie piedāvājumi ir apliecināti ar e-parakstu.</a:t>
            </a:r>
          </a:p>
        </p:txBody>
      </p:sp>
      <p:sp>
        <p:nvSpPr>
          <p:cNvPr id="8" name="TextBox 7">
            <a:extLst>
              <a:ext uri="{FF2B5EF4-FFF2-40B4-BE49-F238E27FC236}">
                <a16:creationId xmlns:a16="http://schemas.microsoft.com/office/drawing/2014/main" id="{AABE543A-B704-F6B5-D2B2-62610BFED491}"/>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31517350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369AE-B180-9651-00E4-245F79421C3D}"/>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5AAC5216-633A-0FEA-BCA4-7F813CD12062}"/>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Pavaddokumenti. Būvniecība</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0B4EFD71-E327-0363-D082-CAECD480DED3}"/>
              </a:ext>
            </a:extLst>
          </p:cNvPr>
          <p:cNvSpPr>
            <a:spLocks noGrp="1"/>
          </p:cNvSpPr>
          <p:nvPr>
            <p:ph idx="1"/>
          </p:nvPr>
        </p:nvSpPr>
        <p:spPr>
          <a:xfrm>
            <a:off x="838200" y="1102630"/>
            <a:ext cx="10515600" cy="5583920"/>
          </a:xfrm>
        </p:spPr>
        <p:txBody>
          <a:bodyPr>
            <a:normAutofit/>
          </a:bodyPr>
          <a:lstStyle/>
          <a:p>
            <a:pPr marL="0" indent="0">
              <a:buClr>
                <a:srgbClr val="C00000"/>
              </a:buClr>
              <a:buNone/>
            </a:pPr>
            <a:r>
              <a:rPr lang="lv-LV" sz="2400" b="1" dirty="0">
                <a:solidFill>
                  <a:srgbClr val="008000"/>
                </a:solidFill>
              </a:rPr>
              <a:t>48.5./ D.7. </a:t>
            </a:r>
            <a:r>
              <a:rPr lang="lv-LV" sz="2400" dirty="0">
                <a:solidFill>
                  <a:srgbClr val="001489"/>
                </a:solidFill>
              </a:rPr>
              <a:t>Ja projektā plānota </a:t>
            </a:r>
          </a:p>
          <a:p>
            <a:pPr>
              <a:buClr>
                <a:srgbClr val="C00000"/>
              </a:buClr>
              <a:buFont typeface="Wingdings" panose="05000000000000000000" pitchFamily="2" charset="2"/>
              <a:buChar char="Ø"/>
            </a:pPr>
            <a:r>
              <a:rPr lang="lv-LV" sz="2400" dirty="0">
                <a:solidFill>
                  <a:srgbClr val="001489"/>
                </a:solidFill>
              </a:rPr>
              <a:t>jauna būvniecība, </a:t>
            </a:r>
          </a:p>
          <a:p>
            <a:pPr>
              <a:buClr>
                <a:srgbClr val="C00000"/>
              </a:buClr>
              <a:buFont typeface="Wingdings" panose="05000000000000000000" pitchFamily="2" charset="2"/>
              <a:buChar char="Ø"/>
            </a:pPr>
            <a:r>
              <a:rPr lang="lv-LV" sz="2400" dirty="0">
                <a:solidFill>
                  <a:srgbClr val="001489"/>
                </a:solidFill>
              </a:rPr>
              <a:t>būves atjaunošana, </a:t>
            </a:r>
          </a:p>
          <a:p>
            <a:pPr>
              <a:buClr>
                <a:srgbClr val="C00000"/>
              </a:buClr>
              <a:buFont typeface="Wingdings" panose="05000000000000000000" pitchFamily="2" charset="2"/>
              <a:buChar char="Ø"/>
            </a:pPr>
            <a:r>
              <a:rPr lang="lv-LV" sz="2400" dirty="0">
                <a:solidFill>
                  <a:srgbClr val="001489"/>
                </a:solidFill>
              </a:rPr>
              <a:t>būves restaurācija, </a:t>
            </a:r>
          </a:p>
          <a:p>
            <a:pPr>
              <a:buClr>
                <a:srgbClr val="C00000"/>
              </a:buClr>
              <a:buFont typeface="Wingdings" panose="05000000000000000000" pitchFamily="2" charset="2"/>
              <a:buChar char="Ø"/>
            </a:pPr>
            <a:r>
              <a:rPr lang="lv-LV" sz="2400" dirty="0">
                <a:solidFill>
                  <a:srgbClr val="001489"/>
                </a:solidFill>
              </a:rPr>
              <a:t>būves ierīkošana, </a:t>
            </a:r>
          </a:p>
          <a:p>
            <a:pPr>
              <a:buClr>
                <a:srgbClr val="C00000"/>
              </a:buClr>
              <a:buFont typeface="Wingdings" panose="05000000000000000000" pitchFamily="2" charset="2"/>
              <a:buChar char="Ø"/>
            </a:pPr>
            <a:r>
              <a:rPr lang="lv-LV" sz="2400" dirty="0">
                <a:solidFill>
                  <a:srgbClr val="001489"/>
                </a:solidFill>
              </a:rPr>
              <a:t>būves novietošana vai </a:t>
            </a:r>
          </a:p>
          <a:p>
            <a:pPr>
              <a:buClr>
                <a:srgbClr val="C00000"/>
              </a:buClr>
              <a:buFont typeface="Wingdings" panose="05000000000000000000" pitchFamily="2" charset="2"/>
              <a:buChar char="Ø"/>
            </a:pPr>
            <a:r>
              <a:rPr lang="lv-LV" sz="2400" dirty="0">
                <a:solidFill>
                  <a:srgbClr val="001489"/>
                </a:solidFill>
              </a:rPr>
              <a:t>pārbūve vai </a:t>
            </a:r>
          </a:p>
          <a:p>
            <a:pPr>
              <a:buClr>
                <a:srgbClr val="C00000"/>
              </a:buClr>
              <a:buFont typeface="Wingdings" panose="05000000000000000000" pitchFamily="2" charset="2"/>
              <a:buChar char="Ø"/>
            </a:pPr>
            <a:r>
              <a:rPr lang="lv-LV" sz="2400" dirty="0">
                <a:solidFill>
                  <a:srgbClr val="001489"/>
                </a:solidFill>
              </a:rPr>
              <a:t>būvmateriālu iegāde, </a:t>
            </a:r>
          </a:p>
          <a:p>
            <a:pPr marL="0" indent="0">
              <a:buClr>
                <a:srgbClr val="C00000"/>
              </a:buClr>
              <a:buNone/>
            </a:pPr>
            <a:r>
              <a:rPr lang="lv-LV" sz="2400" dirty="0">
                <a:solidFill>
                  <a:srgbClr val="001489"/>
                </a:solidFill>
              </a:rPr>
              <a:t>iesniedz informāciju par </a:t>
            </a:r>
          </a:p>
          <a:p>
            <a:pPr marL="0" indent="0">
              <a:buClr>
                <a:srgbClr val="C00000"/>
              </a:buClr>
              <a:buNone/>
            </a:pPr>
            <a:r>
              <a:rPr lang="lv-LV" sz="2400" dirty="0">
                <a:solidFill>
                  <a:srgbClr val="001489"/>
                </a:solidFill>
              </a:rPr>
              <a:t>būvniecības lietu, kas </a:t>
            </a:r>
          </a:p>
          <a:p>
            <a:pPr marL="0" indent="0">
              <a:buClr>
                <a:srgbClr val="C00000"/>
              </a:buClr>
              <a:buNone/>
            </a:pPr>
            <a:r>
              <a:rPr lang="lv-LV" sz="2400" dirty="0">
                <a:solidFill>
                  <a:srgbClr val="001489"/>
                </a:solidFill>
              </a:rPr>
              <a:t>atbilstoši būvniecības jomu regulējošajiem normatīvajiem aktiem </a:t>
            </a:r>
          </a:p>
          <a:p>
            <a:pPr marL="0" indent="0">
              <a:buClr>
                <a:srgbClr val="C00000"/>
              </a:buClr>
              <a:buNone/>
            </a:pPr>
            <a:r>
              <a:rPr lang="lv-LV" sz="2400" dirty="0">
                <a:solidFill>
                  <a:srgbClr val="001489"/>
                </a:solidFill>
              </a:rPr>
              <a:t>reģistrēta </a:t>
            </a:r>
            <a:r>
              <a:rPr lang="lv-LV" sz="2400" b="1" dirty="0">
                <a:solidFill>
                  <a:srgbClr val="008000"/>
                </a:solidFill>
              </a:rPr>
              <a:t>Būvniecības informācijas sistēmā (BIS).</a:t>
            </a:r>
          </a:p>
          <a:p>
            <a:pPr>
              <a:buClr>
                <a:srgbClr val="C00000"/>
              </a:buClr>
              <a:buFont typeface="Wingdings" panose="05000000000000000000" pitchFamily="2" charset="2"/>
              <a:buChar char="Ø"/>
            </a:pPr>
            <a:endParaRPr lang="lv-LV" sz="2400" dirty="0">
              <a:solidFill>
                <a:srgbClr val="001489"/>
              </a:solidFill>
            </a:endParaRPr>
          </a:p>
        </p:txBody>
      </p:sp>
      <p:sp>
        <p:nvSpPr>
          <p:cNvPr id="8" name="TextBox 7">
            <a:extLst>
              <a:ext uri="{FF2B5EF4-FFF2-40B4-BE49-F238E27FC236}">
                <a16:creationId xmlns:a16="http://schemas.microsoft.com/office/drawing/2014/main" id="{191E2E8F-7DC0-1067-5154-1578FBB6ADAF}"/>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5" name="TextBox 4">
            <a:extLst>
              <a:ext uri="{FF2B5EF4-FFF2-40B4-BE49-F238E27FC236}">
                <a16:creationId xmlns:a16="http://schemas.microsoft.com/office/drawing/2014/main" id="{99485986-FB41-4AE1-EF7D-7230D53F1B5A}"/>
              </a:ext>
            </a:extLst>
          </p:cNvPr>
          <p:cNvSpPr txBox="1"/>
          <p:nvPr/>
        </p:nvSpPr>
        <p:spPr>
          <a:xfrm>
            <a:off x="5024681" y="1102630"/>
            <a:ext cx="6672019" cy="4154984"/>
          </a:xfrm>
          <a:prstGeom prst="rect">
            <a:avLst/>
          </a:prstGeom>
          <a:noFill/>
          <a:ln>
            <a:solidFill>
              <a:srgbClr val="C00000"/>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lv-LV" sz="2400" b="1" kern="0" dirty="0">
                <a:solidFill>
                  <a:srgbClr val="008000"/>
                </a:solidFill>
              </a:rPr>
              <a:t>48.5. </a:t>
            </a:r>
            <a:r>
              <a:rPr lang="lv-LV" sz="2400" kern="0" dirty="0">
                <a:solidFill>
                  <a:srgbClr val="001489"/>
                </a:solidFill>
              </a:rPr>
              <a:t>punktā minēto informāciju iesniedz ar </a:t>
            </a:r>
          </a:p>
          <a:p>
            <a:pPr marL="0" marR="0" lvl="0" indent="0" defTabSz="914400" eaLnBrk="1" fontAlgn="auto" latinLnBrk="0" hangingPunct="1">
              <a:lnSpc>
                <a:spcPct val="100000"/>
              </a:lnSpc>
              <a:spcBef>
                <a:spcPts val="0"/>
              </a:spcBef>
              <a:spcAft>
                <a:spcPts val="0"/>
              </a:spcAft>
              <a:buClrTx/>
              <a:buSzTx/>
              <a:buFontTx/>
              <a:buNone/>
              <a:tabLst/>
              <a:defRPr/>
            </a:pPr>
            <a:r>
              <a:rPr lang="lv-LV" sz="2400" kern="0" dirty="0">
                <a:solidFill>
                  <a:srgbClr val="001489"/>
                </a:solidFill>
              </a:rPr>
              <a:t>projekta pieteikumu </a:t>
            </a:r>
            <a:r>
              <a:rPr lang="lv-LV" sz="2400" b="1" kern="0" dirty="0">
                <a:solidFill>
                  <a:srgbClr val="001489"/>
                </a:solidFill>
              </a:rPr>
              <a:t>vai</a:t>
            </a:r>
            <a:r>
              <a:rPr lang="lv-LV" sz="2400" kern="0" dirty="0">
                <a:solidFill>
                  <a:srgbClr val="001489"/>
                </a:solidFill>
              </a:rPr>
              <a:t> </a:t>
            </a:r>
          </a:p>
          <a:p>
            <a:pPr marL="0" marR="0" lvl="0" indent="0" defTabSz="914400" eaLnBrk="1" fontAlgn="auto" latinLnBrk="0" hangingPunct="1">
              <a:lnSpc>
                <a:spcPct val="100000"/>
              </a:lnSpc>
              <a:spcBef>
                <a:spcPts val="0"/>
              </a:spcBef>
              <a:spcAft>
                <a:spcPts val="0"/>
              </a:spcAft>
              <a:buClrTx/>
              <a:buSzTx/>
              <a:buFontTx/>
              <a:buNone/>
              <a:tabLst/>
              <a:defRPr/>
            </a:pPr>
            <a:r>
              <a:rPr lang="lv-LV" sz="2400" kern="0" dirty="0">
                <a:solidFill>
                  <a:srgbClr val="001489"/>
                </a:solidFill>
              </a:rPr>
              <a:t>6 mēnešu laikā pēc dienas, </a:t>
            </a:r>
          </a:p>
          <a:p>
            <a:pPr marL="0" marR="0" lvl="0" indent="0" defTabSz="914400" eaLnBrk="1" fontAlgn="auto" latinLnBrk="0" hangingPunct="1">
              <a:lnSpc>
                <a:spcPct val="100000"/>
              </a:lnSpc>
              <a:spcBef>
                <a:spcPts val="0"/>
              </a:spcBef>
              <a:spcAft>
                <a:spcPts val="0"/>
              </a:spcAft>
              <a:buClrTx/>
              <a:buSzTx/>
              <a:buFontTx/>
              <a:buNone/>
              <a:tabLst/>
              <a:defRPr/>
            </a:pPr>
            <a:r>
              <a:rPr lang="lv-LV" sz="2400" kern="0" dirty="0">
                <a:solidFill>
                  <a:srgbClr val="001489"/>
                </a:solidFill>
              </a:rPr>
              <a:t>kad stājies spēkā LAD lēmums (vairāk </a:t>
            </a:r>
            <a:r>
              <a:rPr lang="lv-LV" sz="2400" b="1" kern="0" dirty="0">
                <a:solidFill>
                  <a:srgbClr val="008000"/>
                </a:solidFill>
              </a:rPr>
              <a:t>51.punktā</a:t>
            </a:r>
            <a:r>
              <a:rPr lang="lv-LV" sz="2400" kern="0" dirty="0">
                <a:solidFill>
                  <a:srgbClr val="002060"/>
                </a:solidFill>
              </a:rPr>
              <a:t>).</a:t>
            </a:r>
          </a:p>
          <a:p>
            <a:pPr marL="0" marR="0" lvl="0" indent="0" defTabSz="914400" eaLnBrk="1" fontAlgn="auto" latinLnBrk="0" hangingPunct="1">
              <a:lnSpc>
                <a:spcPct val="100000"/>
              </a:lnSpc>
              <a:spcBef>
                <a:spcPts val="0"/>
              </a:spcBef>
              <a:spcAft>
                <a:spcPts val="0"/>
              </a:spcAft>
              <a:buClrTx/>
              <a:buSzTx/>
              <a:buFontTx/>
              <a:buNone/>
              <a:tabLst/>
              <a:defRPr/>
            </a:pPr>
            <a:r>
              <a:rPr lang="lv-LV" sz="2400" kern="0" dirty="0">
                <a:solidFill>
                  <a:srgbClr val="002060"/>
                </a:solidFill>
              </a:rPr>
              <a:t> </a:t>
            </a:r>
          </a:p>
          <a:p>
            <a:pPr marL="0" marR="0" lvl="0" indent="0" defTabSz="914400" eaLnBrk="1" fontAlgn="auto" latinLnBrk="0" hangingPunct="1">
              <a:lnSpc>
                <a:spcPct val="100000"/>
              </a:lnSpc>
              <a:spcBef>
                <a:spcPts val="0"/>
              </a:spcBef>
              <a:spcAft>
                <a:spcPts val="0"/>
              </a:spcAft>
              <a:buClrTx/>
              <a:buSzTx/>
              <a:buFontTx/>
              <a:buNone/>
              <a:tabLst/>
              <a:defRPr/>
            </a:pPr>
            <a:r>
              <a:rPr lang="lv-LV" sz="2400" kern="0" dirty="0">
                <a:solidFill>
                  <a:srgbClr val="001489"/>
                </a:solidFill>
              </a:rPr>
              <a:t>6 mēnešu laikā iesniedz arī ar būvniecību saistītu</a:t>
            </a:r>
          </a:p>
          <a:p>
            <a:pPr marL="0" marR="0" lvl="0" indent="0" defTabSz="914400" eaLnBrk="1" fontAlgn="auto" latinLnBrk="0" hangingPunct="1">
              <a:lnSpc>
                <a:spcPct val="100000"/>
              </a:lnSpc>
              <a:spcBef>
                <a:spcPts val="0"/>
              </a:spcBef>
              <a:spcAft>
                <a:spcPts val="0"/>
              </a:spcAft>
              <a:buClrTx/>
              <a:buSzTx/>
              <a:buFontTx/>
              <a:buNone/>
              <a:tabLst/>
              <a:defRPr/>
            </a:pPr>
            <a:r>
              <a:rPr lang="lv-LV" sz="2400" kern="0" dirty="0">
                <a:solidFill>
                  <a:srgbClr val="001489"/>
                </a:solidFill>
              </a:rPr>
              <a:t>iepirkuma dokumentāciju </a:t>
            </a:r>
            <a:r>
              <a:rPr lang="lv-LV" sz="2400" kern="0" dirty="0">
                <a:solidFill>
                  <a:srgbClr val="002060"/>
                </a:solidFill>
              </a:rPr>
              <a:t>(</a:t>
            </a:r>
            <a:r>
              <a:rPr lang="lv-LV" sz="2400" b="1" kern="0" dirty="0">
                <a:solidFill>
                  <a:srgbClr val="008000"/>
                </a:solidFill>
              </a:rPr>
              <a:t>48.4.</a:t>
            </a:r>
            <a:r>
              <a:rPr lang="lv-LV" sz="2400" kern="0" dirty="0">
                <a:solidFill>
                  <a:srgbClr val="001489"/>
                </a:solidFill>
              </a:rPr>
              <a:t>);</a:t>
            </a:r>
          </a:p>
          <a:p>
            <a:pPr marL="0" marR="0" lvl="0" indent="0" defTabSz="914400" eaLnBrk="1" fontAlgn="auto" latinLnBrk="0" hangingPunct="1">
              <a:lnSpc>
                <a:spcPct val="100000"/>
              </a:lnSpc>
              <a:spcBef>
                <a:spcPts val="0"/>
              </a:spcBef>
              <a:spcAft>
                <a:spcPts val="0"/>
              </a:spcAft>
              <a:buClrTx/>
              <a:buSzTx/>
              <a:buFontTx/>
              <a:buNone/>
              <a:tabLst/>
              <a:defRPr/>
            </a:pPr>
            <a:r>
              <a:rPr lang="lv-LV" sz="2400" kern="0" dirty="0">
                <a:solidFill>
                  <a:srgbClr val="001489"/>
                </a:solidFill>
              </a:rPr>
              <a:t>*nomas līgumu </a:t>
            </a:r>
            <a:r>
              <a:rPr lang="lv-LV" sz="2400" kern="0" dirty="0">
                <a:solidFill>
                  <a:srgbClr val="002060"/>
                </a:solidFill>
              </a:rPr>
              <a:t>(</a:t>
            </a:r>
            <a:r>
              <a:rPr lang="lv-LV" sz="2400" b="1" kern="0" dirty="0">
                <a:solidFill>
                  <a:srgbClr val="008000"/>
                </a:solidFill>
              </a:rPr>
              <a:t>48.3.</a:t>
            </a:r>
            <a:r>
              <a:rPr lang="lv-LV" sz="2400" kern="0" dirty="0">
                <a:solidFill>
                  <a:srgbClr val="001489"/>
                </a:solidFill>
              </a:rPr>
              <a:t>).</a:t>
            </a:r>
          </a:p>
          <a:p>
            <a:pPr marL="0" marR="0" lvl="0" indent="0" defTabSz="914400" eaLnBrk="1" fontAlgn="auto" latinLnBrk="0" hangingPunct="1">
              <a:lnSpc>
                <a:spcPct val="100000"/>
              </a:lnSpc>
              <a:spcBef>
                <a:spcPts val="0"/>
              </a:spcBef>
              <a:spcAft>
                <a:spcPts val="0"/>
              </a:spcAft>
              <a:buClrTx/>
              <a:buSzTx/>
              <a:buFontTx/>
              <a:buNone/>
              <a:tabLst/>
              <a:defRPr/>
            </a:pPr>
            <a:r>
              <a:rPr lang="lv-LV" sz="2400" kern="0" dirty="0">
                <a:solidFill>
                  <a:srgbClr val="001489"/>
                </a:solidFill>
              </a:rPr>
              <a:t>*Nomas līgums ierakstīts Zemes grāmatā.</a:t>
            </a:r>
          </a:p>
          <a:p>
            <a:pPr marL="0" marR="0" lvl="0" indent="0" defTabSz="914400" eaLnBrk="1" fontAlgn="auto" latinLnBrk="0" hangingPunct="1">
              <a:lnSpc>
                <a:spcPct val="100000"/>
              </a:lnSpc>
              <a:spcBef>
                <a:spcPts val="0"/>
              </a:spcBef>
              <a:spcAft>
                <a:spcPts val="0"/>
              </a:spcAft>
              <a:buClrTx/>
              <a:buSzTx/>
              <a:buFontTx/>
              <a:buNone/>
              <a:tabLst/>
              <a:defRPr/>
            </a:pPr>
            <a:r>
              <a:rPr lang="lv-LV" sz="2400" kern="0" dirty="0">
                <a:solidFill>
                  <a:srgbClr val="001489"/>
                </a:solidFill>
              </a:rPr>
              <a:t>*Nomas termiņš nav īsāks par 7 gadiem no projekta </a:t>
            </a:r>
          </a:p>
          <a:p>
            <a:pPr marL="0" marR="0" lvl="0" indent="0" defTabSz="914400" eaLnBrk="1" fontAlgn="auto" latinLnBrk="0" hangingPunct="1">
              <a:lnSpc>
                <a:spcPct val="100000"/>
              </a:lnSpc>
              <a:spcBef>
                <a:spcPts val="0"/>
              </a:spcBef>
              <a:spcAft>
                <a:spcPts val="0"/>
              </a:spcAft>
              <a:buClrTx/>
              <a:buSzTx/>
              <a:buFontTx/>
              <a:buNone/>
              <a:tabLst/>
              <a:defRPr/>
            </a:pPr>
            <a:r>
              <a:rPr lang="lv-LV" sz="2400" kern="0" dirty="0">
                <a:solidFill>
                  <a:srgbClr val="001489"/>
                </a:solidFill>
              </a:rPr>
              <a:t>iesnieguma iesniegšanas dienas. </a:t>
            </a:r>
          </a:p>
        </p:txBody>
      </p:sp>
    </p:spTree>
    <p:extLst>
      <p:ext uri="{BB962C8B-B14F-4D97-AF65-F5344CB8AC3E}">
        <p14:creationId xmlns:p14="http://schemas.microsoft.com/office/powerpoint/2010/main" val="29082269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06523-5D26-14A4-8895-7285AAB85AB3}"/>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9C2136DE-E03A-1EC9-A5D5-B3A8567702DE}"/>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lang="lv-LV" sz="3200" b="1" dirty="0">
                <a:solidFill>
                  <a:srgbClr val="E7E6E6">
                    <a:lumMod val="50000"/>
                  </a:srgbClr>
                </a:solidFill>
                <a:latin typeface="Calibri" panose="020F0502020204030204"/>
              </a:rPr>
              <a:t>P</a:t>
            </a:r>
            <a:r>
              <a:rPr kumimoji="0" lang="lv-LV" sz="3200" b="1" i="0" u="none" strike="noStrike" kern="1200" cap="none" spc="0" normalizeH="0" baseline="0" noProof="0" dirty="0" err="1">
                <a:ln>
                  <a:noFill/>
                </a:ln>
                <a:solidFill>
                  <a:srgbClr val="E7E6E6">
                    <a:lumMod val="50000"/>
                  </a:srgbClr>
                </a:solidFill>
                <a:effectLst/>
                <a:uLnTx/>
                <a:uFillTx/>
                <a:latin typeface="Calibri" panose="020F0502020204030204"/>
                <a:ea typeface="+mj-ea"/>
                <a:cs typeface="+mj-cs"/>
              </a:rPr>
              <a:t>avaddokumenti</a:t>
            </a: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 Būvniecība</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3AB3A2EA-0031-3737-6DC5-69F3FA882F0F}"/>
              </a:ext>
            </a:extLst>
          </p:cNvPr>
          <p:cNvSpPr>
            <a:spLocks noGrp="1"/>
          </p:cNvSpPr>
          <p:nvPr>
            <p:ph idx="1"/>
          </p:nvPr>
        </p:nvSpPr>
        <p:spPr>
          <a:xfrm>
            <a:off x="1055748" y="1293130"/>
            <a:ext cx="10298051" cy="4917170"/>
          </a:xfrm>
        </p:spPr>
        <p:txBody>
          <a:bodyPr>
            <a:normAutofit/>
          </a:bodyPr>
          <a:lstStyle/>
          <a:p>
            <a:pPr marL="0" marR="0" lvl="0" indent="0" algn="just" defTabSz="914400" rtl="0" eaLnBrk="1" fontAlgn="auto" latinLnBrk="0" hangingPunct="1">
              <a:lnSpc>
                <a:spcPct val="100000"/>
              </a:lnSpc>
              <a:spcBef>
                <a:spcPts val="0"/>
              </a:spcBef>
              <a:spcAft>
                <a:spcPts val="0"/>
              </a:spcAft>
              <a:buClr>
                <a:srgbClr val="33CC33"/>
              </a:buClr>
              <a:buSzTx/>
              <a:buFontTx/>
              <a:buNone/>
              <a:tabLst/>
              <a:defRPr/>
            </a:pPr>
            <a:r>
              <a:rPr kumimoji="0" lang="lv-LV" sz="2400" b="1" i="0" u="none" strike="noStrike" kern="1200" cap="none" spc="0" normalizeH="0" baseline="0" noProof="0" dirty="0">
                <a:ln>
                  <a:noFill/>
                </a:ln>
                <a:solidFill>
                  <a:srgbClr val="001489"/>
                </a:solidFill>
                <a:effectLst/>
                <a:uLnTx/>
                <a:uFillTx/>
                <a:latin typeface="Calibri"/>
                <a:ea typeface="+mn-ea"/>
                <a:cs typeface="+mn-cs"/>
              </a:rPr>
              <a:t>Būvdarbus un projektēšanu </a:t>
            </a:r>
            <a:r>
              <a:rPr kumimoji="0" lang="lv-LV" sz="2400" b="0" i="0" u="none" strike="noStrike" kern="1200" cap="none" spc="0" normalizeH="0" baseline="0" noProof="0" dirty="0">
                <a:ln>
                  <a:noFill/>
                </a:ln>
                <a:solidFill>
                  <a:srgbClr val="001489"/>
                </a:solidFill>
                <a:effectLst/>
                <a:uLnTx/>
                <a:uFillTx/>
                <a:latin typeface="Calibri"/>
                <a:ea typeface="+mn-ea"/>
                <a:cs typeface="+mn-cs"/>
              </a:rPr>
              <a:t>atļauts veikt </a:t>
            </a:r>
            <a:r>
              <a:rPr kumimoji="0" lang="lv-LV" sz="2400" b="1" i="0" u="none" strike="noStrike" kern="1200" cap="none" spc="0" normalizeH="0" baseline="0" noProof="0" dirty="0">
                <a:ln>
                  <a:noFill/>
                </a:ln>
                <a:solidFill>
                  <a:srgbClr val="001489"/>
                </a:solidFill>
                <a:effectLst/>
                <a:uLnTx/>
                <a:uFillTx/>
                <a:latin typeface="Calibri"/>
                <a:ea typeface="+mn-ea"/>
                <a:cs typeface="+mn-cs"/>
              </a:rPr>
              <a:t>vienā iepirkumā </a:t>
            </a:r>
            <a:r>
              <a:rPr kumimoji="0" lang="lv-LV" sz="2400" b="0" i="0" u="none" strike="noStrike" kern="1200" cap="none" spc="0" normalizeH="0" baseline="0" noProof="0" dirty="0">
                <a:ln>
                  <a:noFill/>
                </a:ln>
                <a:solidFill>
                  <a:srgbClr val="001489"/>
                </a:solidFill>
                <a:effectLst/>
                <a:uLnTx/>
                <a:uFillTx/>
                <a:latin typeface="Calibri"/>
                <a:ea typeface="+mn-ea"/>
                <a:cs typeface="+mn-cs"/>
              </a:rPr>
              <a:t>(metodiskais norādījums, kā tas ir veicams, </a:t>
            </a:r>
            <a:r>
              <a:rPr kumimoji="0" lang="lv-LV" sz="2400" b="0" i="0" u="none" strike="noStrike" kern="1200" cap="none" spc="0" normalizeH="0" baseline="0" noProof="0" dirty="0">
                <a:ln>
                  <a:noFill/>
                </a:ln>
                <a:solidFill>
                  <a:srgbClr val="002060"/>
                </a:solidFill>
                <a:effectLst/>
                <a:uLnTx/>
                <a:uFillTx/>
                <a:latin typeface="Calibri"/>
                <a:ea typeface="+mn-ea"/>
                <a:cs typeface="+mn-cs"/>
                <a:hlinkClick r:id="rId2"/>
              </a:rPr>
              <a:t>https://www.latvijasbuvnieki.lv/wp-content/uploads/2017/09/rg-db-v1-1.pdf</a:t>
            </a:r>
            <a:r>
              <a:rPr kumimoji="0" lang="lv-LV" sz="2400" b="0" i="0" u="none" strike="noStrike" kern="1200" cap="none" spc="0" normalizeH="0" baseline="0" noProof="0" dirty="0">
                <a:ln>
                  <a:noFill/>
                </a:ln>
                <a:solidFill>
                  <a:srgbClr val="002060"/>
                </a:solidFill>
                <a:effectLst/>
                <a:uLnTx/>
                <a:uFillTx/>
                <a:latin typeface="Calibri"/>
                <a:ea typeface="+mn-ea"/>
                <a:cs typeface="+mn-cs"/>
              </a:rPr>
              <a:t> )</a:t>
            </a:r>
          </a:p>
          <a:p>
            <a:pPr marL="0" marR="0" lvl="0" indent="0" algn="just" defTabSz="914400" rtl="0" eaLnBrk="1" fontAlgn="auto" latinLnBrk="0" hangingPunct="1">
              <a:lnSpc>
                <a:spcPct val="100000"/>
              </a:lnSpc>
              <a:spcBef>
                <a:spcPts val="0"/>
              </a:spcBef>
              <a:spcAft>
                <a:spcPts val="0"/>
              </a:spcAft>
              <a:buClr>
                <a:srgbClr val="33CC33"/>
              </a:buClr>
              <a:buSzTx/>
              <a:buFontTx/>
              <a:buNone/>
              <a:tabLst/>
              <a:defRPr/>
            </a:pPr>
            <a:endParaRPr kumimoji="0" lang="lv-LV" sz="2400" b="0" i="0" u="none" strike="noStrike" kern="1200" cap="none" spc="0" normalizeH="0" baseline="0" noProof="0" dirty="0">
              <a:ln>
                <a:noFill/>
              </a:ln>
              <a:solidFill>
                <a:srgbClr val="002060"/>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
                <a:srgbClr val="33CC33"/>
              </a:buClr>
              <a:buSzTx/>
              <a:buFontTx/>
              <a:buNone/>
              <a:tabLst/>
              <a:defRPr/>
            </a:pPr>
            <a:r>
              <a:rPr kumimoji="0" lang="lv-LV" sz="2400" b="0" i="0" u="none" strike="noStrike" kern="1200" cap="none" spc="0" normalizeH="0" baseline="0" noProof="0" dirty="0">
                <a:ln>
                  <a:noFill/>
                </a:ln>
                <a:solidFill>
                  <a:srgbClr val="001489"/>
                </a:solidFill>
                <a:effectLst/>
                <a:uLnTx/>
                <a:uFillTx/>
                <a:latin typeface="Calibri"/>
                <a:ea typeface="+mn-ea"/>
                <a:cs typeface="+mn-cs"/>
              </a:rPr>
              <a:t>Lai arī viens kopīgs iepirkums, iepirkumi sastāv no vairākām daļām, kur var izdalīt katra iepirkuma priekšmeta summu. </a:t>
            </a:r>
          </a:p>
          <a:p>
            <a:pPr marL="0" marR="0" lvl="0" indent="0" algn="just" defTabSz="914400" rtl="0" eaLnBrk="1" fontAlgn="auto" latinLnBrk="0" hangingPunct="1">
              <a:lnSpc>
                <a:spcPct val="100000"/>
              </a:lnSpc>
              <a:spcBef>
                <a:spcPts val="0"/>
              </a:spcBef>
              <a:spcAft>
                <a:spcPts val="0"/>
              </a:spcAft>
              <a:buClr>
                <a:srgbClr val="33CC33"/>
              </a:buClr>
              <a:buSzTx/>
              <a:buFontTx/>
              <a:buNone/>
              <a:tabLst/>
              <a:defRPr/>
            </a:pPr>
            <a:endParaRPr kumimoji="0" lang="lv-LV" sz="2400" b="0" i="0" u="none" strike="noStrike" kern="1200" cap="none" spc="0" normalizeH="0" baseline="0" noProof="0" dirty="0">
              <a:ln>
                <a:noFill/>
              </a:ln>
              <a:solidFill>
                <a:srgbClr val="001489"/>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
                <a:srgbClr val="33CC33"/>
              </a:buClr>
              <a:buSzTx/>
              <a:buFontTx/>
              <a:buNone/>
              <a:tabLst/>
              <a:defRPr/>
            </a:pPr>
            <a:r>
              <a:rPr kumimoji="0" lang="lv-LV" sz="2400" b="0" i="0" u="none" strike="noStrike" kern="1200" cap="none" spc="0" normalizeH="0" baseline="0" noProof="0" dirty="0">
                <a:ln>
                  <a:noFill/>
                </a:ln>
                <a:solidFill>
                  <a:srgbClr val="001489"/>
                </a:solidFill>
                <a:effectLst/>
                <a:uLnTx/>
                <a:uFillTx/>
                <a:latin typeface="Calibri"/>
                <a:ea typeface="+mn-ea"/>
                <a:cs typeface="+mn-cs"/>
              </a:rPr>
              <a:t>Projekta pieteikumā </a:t>
            </a:r>
            <a:r>
              <a:rPr kumimoji="0" lang="lv-LV" sz="2400" b="1" i="0" u="none" strike="noStrike" kern="1200" cap="none" spc="0" normalizeH="0" baseline="0" noProof="0" dirty="0">
                <a:ln>
                  <a:noFill/>
                </a:ln>
                <a:solidFill>
                  <a:srgbClr val="008000"/>
                </a:solidFill>
                <a:effectLst/>
                <a:uLnTx/>
                <a:uFillTx/>
                <a:latin typeface="Calibri"/>
                <a:ea typeface="+mn-ea"/>
                <a:cs typeface="+mn-cs"/>
              </a:rPr>
              <a:t>B.8. </a:t>
            </a:r>
            <a:r>
              <a:rPr kumimoji="0" lang="lv-LV" sz="2400" b="0" i="0" u="none" strike="noStrike" kern="1200" cap="none" spc="0" normalizeH="0" baseline="0" noProof="0" dirty="0">
                <a:ln>
                  <a:noFill/>
                </a:ln>
                <a:solidFill>
                  <a:srgbClr val="001489"/>
                </a:solidFill>
                <a:effectLst/>
                <a:uLnTx/>
                <a:uFillTx/>
                <a:latin typeface="Calibri"/>
                <a:ea typeface="+mn-ea"/>
                <a:cs typeface="+mn-cs"/>
              </a:rPr>
              <a:t>norāda:</a:t>
            </a:r>
          </a:p>
          <a:p>
            <a:pPr marL="342900" marR="0" lvl="0" indent="-342900" algn="just" defTabSz="914400" rtl="0" eaLnBrk="1" fontAlgn="auto" latinLnBrk="0" hangingPunct="1">
              <a:lnSpc>
                <a:spcPct val="100000"/>
              </a:lnSpc>
              <a:spcBef>
                <a:spcPts val="0"/>
              </a:spcBef>
              <a:spcAft>
                <a:spcPts val="0"/>
              </a:spcAft>
              <a:buClr>
                <a:srgbClr val="33CC33"/>
              </a:buClr>
              <a:buSzTx/>
              <a:buFont typeface="Wingdings" panose="05000000000000000000" pitchFamily="2" charset="2"/>
              <a:buChar char="Ø"/>
              <a:tabLst/>
              <a:defRPr/>
            </a:pPr>
            <a:r>
              <a:rPr kumimoji="0" lang="lv-LV" sz="2400" b="1" i="0" u="none" strike="noStrike" kern="1200" cap="none" spc="0" normalizeH="0" baseline="0" noProof="0" dirty="0">
                <a:ln>
                  <a:noFill/>
                </a:ln>
                <a:solidFill>
                  <a:srgbClr val="001489"/>
                </a:solidFill>
                <a:effectLst/>
                <a:uLnTx/>
                <a:uFillTx/>
                <a:latin typeface="Calibri"/>
                <a:ea typeface="+mn-ea"/>
                <a:cs typeface="+mn-cs"/>
              </a:rPr>
              <a:t>būvniecība</a:t>
            </a:r>
            <a:r>
              <a:rPr kumimoji="0" lang="lv-LV" sz="2400" b="0" i="0" u="none" strike="noStrike" kern="1200" cap="none" spc="0" normalizeH="0" baseline="0" noProof="0" dirty="0">
                <a:ln>
                  <a:noFill/>
                </a:ln>
                <a:solidFill>
                  <a:srgbClr val="001489"/>
                </a:solidFill>
                <a:effectLst/>
                <a:uLnTx/>
                <a:uFillTx/>
                <a:latin typeface="Calibri"/>
                <a:ea typeface="+mn-ea"/>
                <a:cs typeface="+mn-cs"/>
              </a:rPr>
              <a:t> ir būvniecības darbi;</a:t>
            </a:r>
          </a:p>
          <a:p>
            <a:pPr marL="342900" marR="0" lvl="0" indent="-342900" algn="just" defTabSz="914400" rtl="0" eaLnBrk="1" fontAlgn="auto" latinLnBrk="0" hangingPunct="1">
              <a:lnSpc>
                <a:spcPct val="100000"/>
              </a:lnSpc>
              <a:spcBef>
                <a:spcPts val="0"/>
              </a:spcBef>
              <a:spcAft>
                <a:spcPts val="0"/>
              </a:spcAft>
              <a:buClr>
                <a:srgbClr val="33CC33"/>
              </a:buClr>
              <a:buSzTx/>
              <a:buFont typeface="Wingdings" panose="05000000000000000000" pitchFamily="2" charset="2"/>
              <a:buChar char="Ø"/>
              <a:tabLst/>
              <a:defRPr/>
            </a:pPr>
            <a:r>
              <a:rPr kumimoji="0" lang="lv-LV" sz="2400" b="0" i="0" u="none" strike="noStrike" kern="1200" cap="none" spc="0" normalizeH="0" baseline="0" noProof="0" dirty="0">
                <a:ln>
                  <a:noFill/>
                </a:ln>
                <a:solidFill>
                  <a:srgbClr val="001489"/>
                </a:solidFill>
                <a:effectLst/>
                <a:uLnTx/>
                <a:uFillTx/>
                <a:latin typeface="Calibri"/>
                <a:ea typeface="+mn-ea"/>
                <a:cs typeface="+mn-cs"/>
              </a:rPr>
              <a:t>3% no šīs summas var tikt norādīta zem </a:t>
            </a:r>
            <a:r>
              <a:rPr kumimoji="0" lang="lv-LV" sz="2400" b="1" i="0" u="none" strike="noStrike" kern="1200" cap="none" spc="0" normalizeH="0" baseline="0" noProof="0" dirty="0">
                <a:ln>
                  <a:noFill/>
                </a:ln>
                <a:solidFill>
                  <a:srgbClr val="001489"/>
                </a:solidFill>
                <a:effectLst/>
                <a:uLnTx/>
                <a:uFillTx/>
                <a:latin typeface="Calibri"/>
                <a:ea typeface="+mn-ea"/>
                <a:cs typeface="+mn-cs"/>
              </a:rPr>
              <a:t>vispārējām izmaksām</a:t>
            </a:r>
            <a:r>
              <a:rPr kumimoji="0" lang="lv-LV" sz="2400" b="0" i="0" u="none" strike="noStrike" kern="1200" cap="none" spc="0" normalizeH="0" baseline="0" noProof="0" dirty="0">
                <a:ln>
                  <a:noFill/>
                </a:ln>
                <a:solidFill>
                  <a:srgbClr val="001489"/>
                </a:solidFill>
                <a:effectLst/>
                <a:uLnTx/>
                <a:uFillTx/>
                <a:latin typeface="Calibri"/>
                <a:ea typeface="+mn-ea"/>
                <a:cs typeface="+mn-cs"/>
              </a:rPr>
              <a:t>. </a:t>
            </a:r>
          </a:p>
          <a:p>
            <a:pPr marL="0" marR="0" lvl="0" indent="0" algn="just" defTabSz="914400" rtl="0" eaLnBrk="1" fontAlgn="auto" latinLnBrk="0" hangingPunct="1">
              <a:lnSpc>
                <a:spcPct val="100000"/>
              </a:lnSpc>
              <a:spcBef>
                <a:spcPts val="0"/>
              </a:spcBef>
              <a:spcAft>
                <a:spcPts val="0"/>
              </a:spcAft>
              <a:buClr>
                <a:srgbClr val="33CC33"/>
              </a:buClr>
              <a:buSzTx/>
              <a:buFontTx/>
              <a:buNone/>
              <a:tabLst/>
              <a:defRPr/>
            </a:pPr>
            <a:endParaRPr kumimoji="0" lang="lv-LV" sz="2400" b="0" i="0" u="none" strike="noStrike" kern="1200" cap="none" spc="0" normalizeH="0" baseline="0" noProof="0" dirty="0">
              <a:ln>
                <a:noFill/>
              </a:ln>
              <a:solidFill>
                <a:srgbClr val="001489"/>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
                <a:srgbClr val="33CC33"/>
              </a:buClr>
              <a:buSzTx/>
              <a:buFontTx/>
              <a:buNone/>
              <a:tabLst/>
              <a:defRPr/>
            </a:pPr>
            <a:r>
              <a:rPr kumimoji="0" lang="lv-LV" sz="2400" b="0" i="0" u="none" strike="noStrike" kern="1200" cap="none" spc="0" normalizeH="0" baseline="0" noProof="0" dirty="0">
                <a:ln>
                  <a:noFill/>
                </a:ln>
                <a:solidFill>
                  <a:srgbClr val="001489"/>
                </a:solidFill>
                <a:effectLst/>
                <a:uLnTx/>
                <a:uFillTx/>
                <a:latin typeface="Calibri"/>
                <a:ea typeface="+mn-ea"/>
                <a:cs typeface="+mn-cs"/>
              </a:rPr>
              <a:t>Sadalījums ir svarīgs, ja pretendents LEADER projekta attiecināmās izmaksās tabulā </a:t>
            </a:r>
            <a:r>
              <a:rPr kumimoji="0" lang="lv-LV" sz="2400" b="1" i="0" u="none" strike="noStrike" kern="1200" cap="none" spc="0" normalizeH="0" baseline="0" noProof="0" dirty="0">
                <a:ln>
                  <a:noFill/>
                </a:ln>
                <a:solidFill>
                  <a:srgbClr val="C00000"/>
                </a:solidFill>
                <a:effectLst/>
                <a:uLnTx/>
                <a:uFillTx/>
                <a:latin typeface="Calibri"/>
                <a:ea typeface="+mn-ea"/>
                <a:cs typeface="+mn-cs"/>
              </a:rPr>
              <a:t>B.8. </a:t>
            </a:r>
            <a:r>
              <a:rPr kumimoji="0" lang="lv-LV" sz="2400" b="0" i="0" u="none" strike="noStrike" kern="1200" cap="none" spc="0" normalizeH="0" baseline="0" noProof="0" dirty="0">
                <a:ln>
                  <a:noFill/>
                </a:ln>
                <a:solidFill>
                  <a:srgbClr val="001489"/>
                </a:solidFill>
                <a:effectLst/>
                <a:uLnTx/>
                <a:uFillTx/>
                <a:latin typeface="Calibri"/>
                <a:ea typeface="+mn-ea"/>
                <a:cs typeface="+mn-cs"/>
              </a:rPr>
              <a:t>iekļauj gan būvniecību, gan vispārējās izmaksas.</a:t>
            </a:r>
          </a:p>
          <a:p>
            <a:pPr>
              <a:buClr>
                <a:srgbClr val="C00000"/>
              </a:buClr>
              <a:buFont typeface="Wingdings" panose="05000000000000000000" pitchFamily="2" charset="2"/>
              <a:buChar char="Ø"/>
            </a:pPr>
            <a:endParaRPr lang="lv-LV" sz="2400" dirty="0">
              <a:solidFill>
                <a:srgbClr val="001489"/>
              </a:solidFill>
            </a:endParaRPr>
          </a:p>
        </p:txBody>
      </p:sp>
      <p:sp>
        <p:nvSpPr>
          <p:cNvPr id="8" name="TextBox 7">
            <a:extLst>
              <a:ext uri="{FF2B5EF4-FFF2-40B4-BE49-F238E27FC236}">
                <a16:creationId xmlns:a16="http://schemas.microsoft.com/office/drawing/2014/main" id="{E60C1FDF-251E-6478-A19A-897340A33D0D}"/>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31157994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B6E17-873C-F637-FC8C-E97C3482DCFF}"/>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114FC96D-087F-9738-C0AF-415B9C9E5D14}"/>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lang="lv-LV" sz="3200" b="1" dirty="0">
                <a:solidFill>
                  <a:srgbClr val="E7E6E6">
                    <a:lumMod val="50000"/>
                  </a:srgbClr>
                </a:solidFill>
                <a:latin typeface="Calibri" panose="020F0502020204030204"/>
              </a:rPr>
              <a:t>P</a:t>
            </a:r>
            <a:r>
              <a:rPr kumimoji="0" lang="lv-LV" sz="3200" b="1" i="0" u="none" strike="noStrike" kern="1200" cap="none" spc="0" normalizeH="0" baseline="0" noProof="0" dirty="0" err="1">
                <a:ln>
                  <a:noFill/>
                </a:ln>
                <a:solidFill>
                  <a:srgbClr val="E7E6E6">
                    <a:lumMod val="50000"/>
                  </a:srgbClr>
                </a:solidFill>
                <a:effectLst/>
                <a:uLnTx/>
                <a:uFillTx/>
                <a:latin typeface="Calibri" panose="020F0502020204030204"/>
                <a:ea typeface="+mj-ea"/>
                <a:cs typeface="+mj-cs"/>
              </a:rPr>
              <a:t>avaddokumenti</a:t>
            </a: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 Būvniecība</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B90FF10B-17E0-34D4-0278-7B889E9E61DF}"/>
              </a:ext>
            </a:extLst>
          </p:cNvPr>
          <p:cNvSpPr>
            <a:spLocks noGrp="1"/>
          </p:cNvSpPr>
          <p:nvPr>
            <p:ph idx="1"/>
          </p:nvPr>
        </p:nvSpPr>
        <p:spPr>
          <a:xfrm>
            <a:off x="729426" y="1343818"/>
            <a:ext cx="10624374" cy="5221970"/>
          </a:xfrm>
        </p:spPr>
        <p:txBody>
          <a:bodyPr>
            <a:noAutofit/>
          </a:bodyPr>
          <a:lstStyle/>
          <a:p>
            <a:pPr marL="0" marR="0" lvl="0" indent="0" algn="just" defTabSz="914400" rtl="0" eaLnBrk="1" fontAlgn="auto" latinLnBrk="0" hangingPunct="1">
              <a:lnSpc>
                <a:spcPct val="107000"/>
              </a:lnSpc>
              <a:spcBef>
                <a:spcPct val="20000"/>
              </a:spcBef>
              <a:spcAft>
                <a:spcPts val="800"/>
              </a:spcAft>
              <a:buClr>
                <a:srgbClr val="33CC33"/>
              </a:buClr>
              <a:buSzTx/>
              <a:buFont typeface="Arial" pitchFamily="34" charset="0"/>
              <a:buNone/>
              <a:tabLst/>
              <a:defRPr/>
            </a:pPr>
            <a:r>
              <a:rPr kumimoji="0" lang="lv-LV" sz="2400" b="1" i="0" u="none" strike="noStrike" kern="100" cap="none" spc="0" normalizeH="0" baseline="0" noProof="0" dirty="0">
                <a:ln>
                  <a:noFill/>
                </a:ln>
                <a:solidFill>
                  <a:srgbClr val="008000"/>
                </a:solidFill>
                <a:effectLst/>
                <a:uLnTx/>
                <a:uFillTx/>
                <a:latin typeface="Calibri" panose="020F0502020204030204" pitchFamily="34" charset="0"/>
                <a:ea typeface="Calibri" panose="020F0502020204030204" pitchFamily="34" charset="0"/>
                <a:cs typeface="Times New Roman" panose="02020603050405020304" pitchFamily="18" charset="0"/>
              </a:rPr>
              <a:t>48.10. </a:t>
            </a:r>
            <a:r>
              <a:rPr kumimoji="0" lang="lv-LV" sz="2400" b="0" i="0" u="none"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Ja investīcijas paredzētas </a:t>
            </a:r>
            <a:r>
              <a:rPr kumimoji="0" lang="lv-LV" sz="2400" b="1" i="0" u="none"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ēku energoefektivitātes palielināšanai</a:t>
            </a:r>
            <a:r>
              <a:rPr kumimoji="0" lang="lv-LV" sz="2400" b="0" i="0" u="none"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 – neatkarīga eksperta ēku energoefektivitātes jomā </a:t>
            </a:r>
            <a:r>
              <a:rPr kumimoji="0" lang="lv-LV" sz="2400" b="1" i="0" u="none"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vai</a:t>
            </a:r>
            <a:r>
              <a:rPr kumimoji="0" lang="lv-LV" sz="2400" b="0" i="0" u="none"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 uzņēmuma </a:t>
            </a:r>
            <a:r>
              <a:rPr kumimoji="0" lang="lv-LV" sz="2400" b="0" i="0" u="none" strike="noStrike" kern="100" cap="none" spc="0" normalizeH="0" baseline="0" noProof="0" dirty="0" err="1">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energoauditora</a:t>
            </a:r>
            <a:r>
              <a:rPr kumimoji="0" lang="lv-LV" sz="2400" b="0" i="0" u="none"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 sagatavotu </a:t>
            </a:r>
          </a:p>
          <a:p>
            <a:pPr marL="342900" marR="0" lvl="0" indent="-342900" algn="just" defTabSz="914400" rtl="0" eaLnBrk="1" fontAlgn="auto" latinLnBrk="0" hangingPunct="1">
              <a:lnSpc>
                <a:spcPct val="107000"/>
              </a:lnSpc>
              <a:spcBef>
                <a:spcPct val="20000"/>
              </a:spcBef>
              <a:spcAft>
                <a:spcPts val="0"/>
              </a:spcAft>
              <a:buClr>
                <a:srgbClr val="C00000"/>
              </a:buClr>
              <a:buSzTx/>
              <a:buFont typeface="Wingdings" panose="05000000000000000000" pitchFamily="2" charset="2"/>
              <a:buChar char="Ø"/>
              <a:tabLst/>
              <a:defRPr/>
            </a:pPr>
            <a:r>
              <a:rPr kumimoji="0" lang="lv-LV" sz="2400" b="0" i="0" u="none"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ēkas </a:t>
            </a:r>
            <a:r>
              <a:rPr kumimoji="0" lang="lv-LV" sz="2400" b="0" i="0" u="none" strike="noStrike" kern="100" cap="none" spc="0" normalizeH="0" baseline="0" noProof="0" dirty="0" err="1">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energosertifikātu</a:t>
            </a:r>
            <a:r>
              <a:rPr kumimoji="0" lang="lv-LV" sz="2400" b="0" i="0" u="none"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lgn="just" defTabSz="914400" rtl="0" eaLnBrk="1" fontAlgn="auto" latinLnBrk="0" hangingPunct="1">
              <a:lnSpc>
                <a:spcPct val="107000"/>
              </a:lnSpc>
              <a:spcBef>
                <a:spcPct val="20000"/>
              </a:spcBef>
              <a:spcAft>
                <a:spcPts val="0"/>
              </a:spcAft>
              <a:buClr>
                <a:srgbClr val="C00000"/>
              </a:buClr>
              <a:buSzTx/>
              <a:buFont typeface="Wingdings" panose="05000000000000000000" pitchFamily="2" charset="2"/>
              <a:buChar char="Ø"/>
              <a:tabLst/>
              <a:defRPr/>
            </a:pPr>
            <a:r>
              <a:rPr kumimoji="0" lang="lv-LV" sz="2400" b="0" i="0" u="none"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uzņēmuma </a:t>
            </a:r>
            <a:r>
              <a:rPr kumimoji="0" lang="lv-LV" sz="2400" b="0" i="0" u="none" strike="noStrike" kern="100" cap="none" spc="0" normalizeH="0" baseline="0" noProof="0" dirty="0" err="1">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energoaudita</a:t>
            </a:r>
            <a:r>
              <a:rPr kumimoji="0" lang="lv-LV" sz="2400" b="0" i="0" u="none"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 pārskatu </a:t>
            </a:r>
            <a:r>
              <a:rPr kumimoji="0" lang="lv-LV" sz="2400" i="0"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vai</a:t>
            </a:r>
          </a:p>
          <a:p>
            <a:pPr marL="342900" marR="0" lvl="0" indent="-342900" algn="just" defTabSz="914400" rtl="0" eaLnBrk="1" fontAlgn="auto" latinLnBrk="0" hangingPunct="1">
              <a:lnSpc>
                <a:spcPct val="107000"/>
              </a:lnSpc>
              <a:spcBef>
                <a:spcPct val="20000"/>
              </a:spcBef>
              <a:spcAft>
                <a:spcPts val="0"/>
              </a:spcAft>
              <a:buClr>
                <a:srgbClr val="C00000"/>
              </a:buClr>
              <a:buSzTx/>
              <a:buFont typeface="Wingdings" panose="05000000000000000000" pitchFamily="2" charset="2"/>
              <a:buChar char="Ø"/>
              <a:tabLst/>
              <a:defRPr/>
            </a:pPr>
            <a:r>
              <a:rPr kumimoji="0" lang="lv-LV" sz="2400" b="0" i="0" u="none"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energoefektivitātes paaugstināšanas atzinumu </a:t>
            </a:r>
          </a:p>
          <a:p>
            <a:pPr marL="0" marR="0" lvl="0" indent="0" algn="just" defTabSz="914400" rtl="0" eaLnBrk="1" fontAlgn="auto" latinLnBrk="0" hangingPunct="1">
              <a:lnSpc>
                <a:spcPct val="107000"/>
              </a:lnSpc>
              <a:spcBef>
                <a:spcPct val="20000"/>
              </a:spcBef>
              <a:spcAft>
                <a:spcPts val="800"/>
              </a:spcAft>
              <a:buClr>
                <a:srgbClr val="33CC33"/>
              </a:buClr>
              <a:buSzTx/>
              <a:buFont typeface="Arial" pitchFamily="34" charset="0"/>
              <a:buNone/>
              <a:tabLst/>
              <a:defRPr/>
            </a:pPr>
            <a:r>
              <a:rPr kumimoji="0" lang="lv-LV" sz="2400" b="0" i="0" u="none"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un to pielikumu kopijas saskaņā ar normatīvajiem aktiem par ēku </a:t>
            </a:r>
            <a:r>
              <a:rPr kumimoji="0" lang="lv-LV" sz="2400" b="0" i="0" u="none" strike="noStrike" kern="100" cap="none" spc="0" normalizeH="0" baseline="0" noProof="0" dirty="0" err="1">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energosertifikāciju</a:t>
            </a:r>
            <a:r>
              <a:rPr kumimoji="0" lang="lv-LV" sz="2400" b="0" i="0" u="none"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 kas ietver projektā veicamās darbības un apliecina šo noteikumu </a:t>
            </a:r>
            <a:r>
              <a:rPr kumimoji="0" lang="lv-LV" sz="2400" b="1" i="0" u="none" strike="noStrike" kern="100" cap="none" spc="0" normalizeH="0" baseline="0" noProof="0" dirty="0">
                <a:ln>
                  <a:noFill/>
                </a:ln>
                <a:solidFill>
                  <a:srgbClr val="008000"/>
                </a:solidFill>
                <a:effectLst/>
                <a:uLnTx/>
                <a:uFillTx/>
                <a:latin typeface="Calibri" panose="020F0502020204030204" pitchFamily="34" charset="0"/>
                <a:ea typeface="Calibri" panose="020F0502020204030204" pitchFamily="34" charset="0"/>
                <a:cs typeface="Times New Roman" panose="02020603050405020304" pitchFamily="18" charset="0"/>
              </a:rPr>
              <a:t>21. punktā</a:t>
            </a:r>
            <a:r>
              <a:rPr kumimoji="0" lang="lv-LV" sz="2400" b="1"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lv-LV" sz="2400" b="0" i="0" u="none"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(ēku energoefektivitātes palielināšana) minētās prasības izpildi.</a:t>
            </a:r>
          </a:p>
          <a:p>
            <a:pPr marL="0" marR="0" lvl="0" indent="0" algn="r" defTabSz="914400" rtl="0" eaLnBrk="1" fontAlgn="auto" latinLnBrk="0" hangingPunct="1">
              <a:lnSpc>
                <a:spcPct val="107000"/>
              </a:lnSpc>
              <a:spcBef>
                <a:spcPct val="20000"/>
              </a:spcBef>
              <a:spcAft>
                <a:spcPts val="800"/>
              </a:spcAft>
              <a:buClr>
                <a:srgbClr val="33CC33"/>
              </a:buClr>
              <a:buSzTx/>
              <a:buFont typeface="Arial" pitchFamily="34" charset="0"/>
              <a:buNone/>
              <a:tabLst/>
              <a:defRPr/>
            </a:pPr>
            <a:endParaRPr kumimoji="0" lang="lv-LV" sz="2400" b="0" i="0" u="none"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ct val="20000"/>
              </a:spcBef>
              <a:spcAft>
                <a:spcPts val="800"/>
              </a:spcAft>
              <a:buClr>
                <a:srgbClr val="33CC33"/>
              </a:buClr>
              <a:buSzTx/>
              <a:buFont typeface="Arial" pitchFamily="34" charset="0"/>
              <a:buNone/>
              <a:tabLst/>
              <a:defRPr/>
            </a:pPr>
            <a:r>
              <a:rPr kumimoji="0" lang="lv-LV" sz="2400" b="0" i="0" u="none"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Projekta iecere ir jāsaskaņo ar piesaistīto ekspertu</a:t>
            </a:r>
            <a:r>
              <a:rPr kumimoji="0" lang="lv-LV" sz="2400" b="0"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a:t>
            </a:r>
            <a:r>
              <a:rPr kumimoji="0" lang="lv-LV" sz="2400" b="0" i="0" u="none"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 Ja projekta īstenošanas laikā ir izmaiņas, tad atkārtoti ir jāskaņo ar piesaistīto ekspertu.</a:t>
            </a:r>
          </a:p>
        </p:txBody>
      </p:sp>
      <p:sp>
        <p:nvSpPr>
          <p:cNvPr id="8" name="TextBox 7">
            <a:extLst>
              <a:ext uri="{FF2B5EF4-FFF2-40B4-BE49-F238E27FC236}">
                <a16:creationId xmlns:a16="http://schemas.microsoft.com/office/drawing/2014/main" id="{75D39628-290C-0529-33DF-6B6192D46BD7}"/>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3" name="TextBox 2">
            <a:extLst>
              <a:ext uri="{FF2B5EF4-FFF2-40B4-BE49-F238E27FC236}">
                <a16:creationId xmlns:a16="http://schemas.microsoft.com/office/drawing/2014/main" id="{384F9085-5B80-0BCF-652A-21B2314B46F9}"/>
              </a:ext>
            </a:extLst>
          </p:cNvPr>
          <p:cNvSpPr txBox="1"/>
          <p:nvPr/>
        </p:nvSpPr>
        <p:spPr>
          <a:xfrm>
            <a:off x="8580314" y="2432482"/>
            <a:ext cx="2773486" cy="1200329"/>
          </a:xfrm>
          <a:prstGeom prst="rect">
            <a:avLst/>
          </a:prstGeom>
          <a:noFill/>
          <a:ln>
            <a:solidFill>
              <a:srgbClr val="008000"/>
            </a:solidFill>
          </a:ln>
        </p:spPr>
        <p:txBody>
          <a:bodyPr wrap="square" rtlCol="0">
            <a:spAutoFit/>
          </a:bodyPr>
          <a:lstStyle/>
          <a:p>
            <a:r>
              <a:rPr lang="lv-LV" sz="2400" dirty="0">
                <a:solidFill>
                  <a:srgbClr val="001489"/>
                </a:solidFill>
              </a:rPr>
              <a:t>Vairāk informācija pie </a:t>
            </a:r>
            <a:r>
              <a:rPr lang="lv-LV" sz="2400" b="1" dirty="0">
                <a:solidFill>
                  <a:srgbClr val="008000"/>
                </a:solidFill>
              </a:rPr>
              <a:t>D.14. </a:t>
            </a:r>
            <a:r>
              <a:rPr lang="lv-LV" sz="2400" dirty="0">
                <a:solidFill>
                  <a:srgbClr val="001489"/>
                </a:solidFill>
              </a:rPr>
              <a:t>un </a:t>
            </a:r>
            <a:r>
              <a:rPr lang="lv-LV" sz="2400" b="1" dirty="0">
                <a:solidFill>
                  <a:srgbClr val="008000"/>
                </a:solidFill>
              </a:rPr>
              <a:t>D.15.</a:t>
            </a:r>
          </a:p>
          <a:p>
            <a:r>
              <a:rPr lang="lv-LV" sz="2400" dirty="0">
                <a:solidFill>
                  <a:srgbClr val="001489"/>
                </a:solidFill>
              </a:rPr>
              <a:t>Pavaddokumentiem.</a:t>
            </a:r>
            <a:r>
              <a:rPr lang="lv-LV" sz="2400" b="1" dirty="0">
                <a:solidFill>
                  <a:srgbClr val="008000"/>
                </a:solidFill>
              </a:rPr>
              <a:t> </a:t>
            </a:r>
          </a:p>
        </p:txBody>
      </p:sp>
    </p:spTree>
    <p:extLst>
      <p:ext uri="{BB962C8B-B14F-4D97-AF65-F5344CB8AC3E}">
        <p14:creationId xmlns:p14="http://schemas.microsoft.com/office/powerpoint/2010/main" val="321813028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49B1F-8871-CD74-A58A-99FDB4051976}"/>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EE4CA827-BC85-0632-C2BC-5946577FBB69}"/>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lang="lv-LV" sz="3200" b="1" dirty="0">
                <a:solidFill>
                  <a:srgbClr val="E7E6E6">
                    <a:lumMod val="50000"/>
                  </a:srgbClr>
                </a:solidFill>
                <a:latin typeface="Calibri" panose="020F0502020204030204"/>
              </a:rPr>
              <a:t>P</a:t>
            </a:r>
            <a:r>
              <a:rPr kumimoji="0" lang="lv-LV" sz="3200" b="1" i="0" u="none" strike="noStrike" kern="1200" cap="none" spc="0" normalizeH="0" baseline="0" noProof="0" dirty="0" err="1">
                <a:ln>
                  <a:noFill/>
                </a:ln>
                <a:solidFill>
                  <a:srgbClr val="E7E6E6">
                    <a:lumMod val="50000"/>
                  </a:srgbClr>
                </a:solidFill>
                <a:effectLst/>
                <a:uLnTx/>
                <a:uFillTx/>
                <a:latin typeface="Calibri" panose="020F0502020204030204"/>
                <a:ea typeface="+mj-ea"/>
                <a:cs typeface="+mj-cs"/>
              </a:rPr>
              <a:t>avaddokumenti</a:t>
            </a: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 Būvniecība</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8A8678A5-00FC-FF74-6FEA-E9EFA5D4EEF2}"/>
              </a:ext>
            </a:extLst>
          </p:cNvPr>
          <p:cNvSpPr>
            <a:spLocks noGrp="1"/>
          </p:cNvSpPr>
          <p:nvPr>
            <p:ph idx="1"/>
          </p:nvPr>
        </p:nvSpPr>
        <p:spPr>
          <a:xfrm>
            <a:off x="729426" y="1343818"/>
            <a:ext cx="10624374" cy="5221970"/>
          </a:xfrm>
        </p:spPr>
        <p:txBody>
          <a:bodyPr>
            <a:noAutofit/>
          </a:bodyPr>
          <a:lstStyle/>
          <a:p>
            <a:pPr marL="114300" marR="0" lvl="0" indent="0" algn="just" defTabSz="914400" rtl="0" eaLnBrk="1" fontAlgn="auto" latinLnBrk="0" hangingPunct="1">
              <a:lnSpc>
                <a:spcPct val="107000"/>
              </a:lnSpc>
              <a:spcBef>
                <a:spcPct val="20000"/>
              </a:spcBef>
              <a:spcAft>
                <a:spcPts val="800"/>
              </a:spcAft>
              <a:buClrTx/>
              <a:buSzTx/>
              <a:buFont typeface="Arial" pitchFamily="34" charset="0"/>
              <a:buNone/>
              <a:tabLst/>
              <a:defRPr/>
            </a:pPr>
            <a:r>
              <a:rPr kumimoji="0" lang="lv-LV" sz="2600" b="1" i="0" u="none" strike="noStrike" kern="100" cap="none" spc="0" normalizeH="0" baseline="0" noProof="0" dirty="0">
                <a:ln>
                  <a:noFill/>
                </a:ln>
                <a:solidFill>
                  <a:srgbClr val="008000"/>
                </a:solidFill>
                <a:effectLst/>
                <a:uLnTx/>
                <a:uFillTx/>
                <a:latin typeface="Calibri" panose="020F0502020204030204" pitchFamily="34" charset="0"/>
                <a:ea typeface="Calibri" panose="020F0502020204030204" pitchFamily="34" charset="0"/>
                <a:cs typeface="Times New Roman" panose="02020603050405020304" pitchFamily="18" charset="0"/>
              </a:rPr>
              <a:t>33.3. </a:t>
            </a:r>
            <a:r>
              <a:rPr lang="lv-LV" sz="2600" b="1" kern="100" dirty="0">
                <a:solidFill>
                  <a:srgbClr val="001489"/>
                </a:solidFill>
                <a:latin typeface="Calibri" panose="020F0502020204030204" pitchFamily="34" charset="0"/>
                <a:ea typeface="Calibri" panose="020F0502020204030204" pitchFamily="34" charset="0"/>
                <a:cs typeface="Times New Roman" panose="02020603050405020304" pitchFamily="18" charset="0"/>
              </a:rPr>
              <a:t>B</a:t>
            </a:r>
            <a:r>
              <a:rPr kumimoji="0" lang="lv-LV" sz="2600" b="1" i="0" u="none" strike="noStrike" kern="100" cap="none" spc="0" normalizeH="0" baseline="0" noProof="0" dirty="0" err="1">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ūvmateriālu</a:t>
            </a:r>
            <a:r>
              <a:rPr kumimoji="0" lang="lv-LV" sz="2600" b="1" i="0" u="none"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 iegādes </a:t>
            </a:r>
            <a:r>
              <a:rPr kumimoji="0" lang="lv-LV" sz="2600" b="0" i="0" u="none"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izmaksas šo noteikumu </a:t>
            </a:r>
            <a:r>
              <a:rPr kumimoji="0" lang="lv-LV" sz="2600" b="0" i="0" u="sng" strike="noStrike" kern="100" cap="none" spc="0" normalizeH="0" baseline="0" noProof="0" dirty="0">
                <a:ln>
                  <a:noFill/>
                </a:ln>
                <a:solidFill>
                  <a:srgbClr val="008000"/>
                </a:solidFill>
                <a:effectLst/>
                <a:uLnTx/>
                <a:uFillTx/>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33.2. apakšpunktā</a:t>
            </a:r>
            <a:r>
              <a:rPr kumimoji="0" lang="lv-LV" sz="2600" b="0" i="0" u="none" strike="noStrike" kern="100" cap="none" spc="0" normalizeH="0" baseline="0" noProof="0" dirty="0">
                <a:ln>
                  <a:noFill/>
                </a:ln>
                <a:solidFill>
                  <a:srgbClr val="008000"/>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lv-LV" sz="2600" b="0" i="0" u="none"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minētajiem būvniecības darbiem, </a:t>
            </a:r>
          </a:p>
          <a:p>
            <a:pPr marR="0" lvl="0" algn="just" defTabSz="914400" rtl="0" eaLnBrk="1" fontAlgn="auto" latinLnBrk="0" hangingPunct="1">
              <a:lnSpc>
                <a:spcPct val="107000"/>
              </a:lnSpc>
              <a:spcBef>
                <a:spcPct val="20000"/>
              </a:spcBef>
              <a:spcAft>
                <a:spcPts val="0"/>
              </a:spcAft>
              <a:buClr>
                <a:srgbClr val="C00000"/>
              </a:buClr>
              <a:buSzTx/>
              <a:buFont typeface="Wingdings" panose="05000000000000000000" pitchFamily="2" charset="2"/>
              <a:buChar char="Ø"/>
              <a:tabLst/>
              <a:defRPr/>
            </a:pPr>
            <a:r>
              <a:rPr kumimoji="0" lang="lv-LV" sz="2600" b="0" i="0" u="none"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pamatojoties uz būvprojektu ar </a:t>
            </a:r>
            <a:r>
              <a:rPr kumimoji="0" lang="lv-LV" sz="2600" b="1" i="0" u="none"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būvatļaujā izdarītu atzīmi </a:t>
            </a:r>
            <a:r>
              <a:rPr kumimoji="0" lang="lv-LV" sz="2600" b="0" i="0" u="none"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par projektēšanas nosacījumu izpildi, ja būvvalde pretendentam izsniegusi paskaidrojuma rakstu. </a:t>
            </a:r>
          </a:p>
          <a:p>
            <a:pPr marR="0" lvl="0" algn="just" defTabSz="914400" rtl="0" eaLnBrk="1" fontAlgn="auto" latinLnBrk="0" hangingPunct="1">
              <a:lnSpc>
                <a:spcPct val="107000"/>
              </a:lnSpc>
              <a:spcBef>
                <a:spcPct val="20000"/>
              </a:spcBef>
              <a:spcAft>
                <a:spcPts val="0"/>
              </a:spcAft>
              <a:buClr>
                <a:srgbClr val="C00000"/>
              </a:buClr>
              <a:buSzTx/>
              <a:buFont typeface="Wingdings" panose="05000000000000000000" pitchFamily="2" charset="2"/>
              <a:buChar char="Ø"/>
              <a:tabLst/>
              <a:defRPr/>
            </a:pPr>
            <a:endParaRPr kumimoji="0" lang="lv-LV" sz="2600" b="0" i="0" u="none"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7000"/>
              </a:lnSpc>
              <a:spcBef>
                <a:spcPct val="20000"/>
              </a:spcBef>
              <a:spcAft>
                <a:spcPts val="0"/>
              </a:spcAft>
              <a:buClr>
                <a:srgbClr val="C00000"/>
              </a:buClr>
              <a:buSzTx/>
              <a:buNone/>
              <a:tabLst/>
              <a:defRPr/>
            </a:pPr>
            <a:r>
              <a:rPr kumimoji="0" lang="lv-LV" sz="2600" b="1" i="0" u="none" strike="noStrike" kern="100" cap="none" spc="0" normalizeH="0" baseline="0" noProof="0" dirty="0">
                <a:ln>
                  <a:noFill/>
                </a:ln>
                <a:solidFill>
                  <a:srgbClr val="008000"/>
                </a:solidFill>
                <a:effectLst/>
                <a:uLnTx/>
                <a:uFillTx/>
                <a:latin typeface="Calibri" panose="020F0502020204030204" pitchFamily="34" charset="0"/>
                <a:ea typeface="Calibri" panose="020F0502020204030204" pitchFamily="34" charset="0"/>
                <a:cs typeface="Times New Roman" panose="02020603050405020304" pitchFamily="18" charset="0"/>
              </a:rPr>
              <a:t>D.16. Citi</a:t>
            </a:r>
            <a:r>
              <a:rPr kumimoji="0" lang="lv-LV" sz="2600" b="0" i="0" u="none"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 iesniedz arī:</a:t>
            </a:r>
          </a:p>
          <a:p>
            <a:pPr marR="0" lvl="0" algn="just" defTabSz="914400" rtl="0" eaLnBrk="1" fontAlgn="auto" latinLnBrk="0" hangingPunct="1">
              <a:lnSpc>
                <a:spcPct val="107000"/>
              </a:lnSpc>
              <a:spcBef>
                <a:spcPct val="20000"/>
              </a:spcBef>
              <a:spcAft>
                <a:spcPts val="800"/>
              </a:spcAft>
              <a:buClr>
                <a:srgbClr val="C00000"/>
              </a:buClr>
              <a:buSzTx/>
              <a:buFont typeface="Wingdings" panose="05000000000000000000" pitchFamily="2" charset="2"/>
              <a:buChar char="ü"/>
              <a:tabLst/>
              <a:defRPr/>
            </a:pPr>
            <a:r>
              <a:rPr kumimoji="0" lang="lv-LV" sz="2600" b="0" i="0" u="none" strike="noStrike" kern="100" cap="none" spc="0" normalizeH="0" baseline="0" noProof="0" dirty="0" err="1">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būvspeciālista</a:t>
            </a:r>
            <a:r>
              <a:rPr kumimoji="0" lang="lv-LV" sz="2600" b="0" i="0" u="none"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 sastādītu tāmi</a:t>
            </a:r>
            <a:endParaRPr kumimoji="0" lang="lv-LV" sz="2600" b="1" i="0" u="none"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R="0" lvl="0" algn="just" defTabSz="914400" rtl="0" eaLnBrk="1" fontAlgn="auto" latinLnBrk="0" hangingPunct="1">
              <a:lnSpc>
                <a:spcPct val="107000"/>
              </a:lnSpc>
              <a:spcBef>
                <a:spcPct val="20000"/>
              </a:spcBef>
              <a:spcAft>
                <a:spcPts val="800"/>
              </a:spcAft>
              <a:buClr>
                <a:srgbClr val="C00000"/>
              </a:buClr>
              <a:buSzTx/>
              <a:buFont typeface="Wingdings" panose="05000000000000000000" pitchFamily="2" charset="2"/>
              <a:buChar char="ü"/>
              <a:tabLst/>
              <a:defRPr/>
            </a:pPr>
            <a:r>
              <a:rPr lang="lv-LV" sz="2600" kern="100" dirty="0">
                <a:solidFill>
                  <a:srgbClr val="001489"/>
                </a:solidFill>
                <a:latin typeface="Calibri" panose="020F0502020204030204" pitchFamily="34" charset="0"/>
                <a:ea typeface="Calibri" panose="020F0502020204030204" pitchFamily="34" charset="0"/>
                <a:cs typeface="Times New Roman" panose="02020603050405020304" pitchFamily="18" charset="0"/>
              </a:rPr>
              <a:t>u</a:t>
            </a:r>
            <a:r>
              <a:rPr kumimoji="0" lang="lv-LV" sz="2600" b="0" i="0" u="none"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n skici</a:t>
            </a:r>
          </a:p>
        </p:txBody>
      </p:sp>
      <p:sp>
        <p:nvSpPr>
          <p:cNvPr id="8" name="TextBox 7">
            <a:extLst>
              <a:ext uri="{FF2B5EF4-FFF2-40B4-BE49-F238E27FC236}">
                <a16:creationId xmlns:a16="http://schemas.microsoft.com/office/drawing/2014/main" id="{DDEE843E-3729-F8AF-AD4C-F8B26E81451D}"/>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12603238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AE1A0-7AB9-0D11-79AC-52BA78E544C0}"/>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A8DF749F-092F-5737-DD71-EE36856B1D12}"/>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lang="lv-LV" sz="3200" b="1" dirty="0">
                <a:solidFill>
                  <a:srgbClr val="E7E6E6">
                    <a:lumMod val="50000"/>
                  </a:srgbClr>
                </a:solidFill>
                <a:latin typeface="Calibri" panose="020F0502020204030204"/>
              </a:rPr>
              <a:t>P</a:t>
            </a:r>
            <a:r>
              <a:rPr kumimoji="0" lang="lv-LV" sz="3200" b="1" i="0" u="none" strike="noStrike" kern="1200" cap="none" spc="0" normalizeH="0" baseline="0" noProof="0" dirty="0" err="1">
                <a:ln>
                  <a:noFill/>
                </a:ln>
                <a:solidFill>
                  <a:srgbClr val="E7E6E6">
                    <a:lumMod val="50000"/>
                  </a:srgbClr>
                </a:solidFill>
                <a:effectLst/>
                <a:uLnTx/>
                <a:uFillTx/>
                <a:latin typeface="Calibri" panose="020F0502020204030204"/>
                <a:ea typeface="+mj-ea"/>
                <a:cs typeface="+mj-cs"/>
              </a:rPr>
              <a:t>avaddokumenti</a:t>
            </a: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 Pamatlīdzekļu uzstādīšana</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9D09A040-39AA-F6BC-5B0D-EA514E71EC45}"/>
              </a:ext>
            </a:extLst>
          </p:cNvPr>
          <p:cNvSpPr>
            <a:spLocks noGrp="1"/>
          </p:cNvSpPr>
          <p:nvPr>
            <p:ph idx="1"/>
          </p:nvPr>
        </p:nvSpPr>
        <p:spPr>
          <a:xfrm>
            <a:off x="838200" y="1243782"/>
            <a:ext cx="10624374" cy="3856832"/>
          </a:xfrm>
        </p:spPr>
        <p:txBody>
          <a:bodyPr>
            <a:noAutofit/>
          </a:bodyPr>
          <a:lstStyle/>
          <a:p>
            <a:pPr marL="0" marR="0" lvl="0" indent="0" algn="just" defTabSz="914400" rtl="0" eaLnBrk="1" fontAlgn="auto" latinLnBrk="0" hangingPunct="1">
              <a:lnSpc>
                <a:spcPct val="107000"/>
              </a:lnSpc>
              <a:spcBef>
                <a:spcPct val="20000"/>
              </a:spcBef>
              <a:spcAft>
                <a:spcPts val="0"/>
              </a:spcAft>
              <a:buClr>
                <a:srgbClr val="33CC33"/>
              </a:buClr>
              <a:buSzTx/>
              <a:buFont typeface="Arial" pitchFamily="34" charset="0"/>
              <a:buNone/>
              <a:tabLst/>
              <a:defRPr/>
            </a:pPr>
            <a:r>
              <a:rPr kumimoji="0" lang="lv-LV" sz="2400" b="1" i="0" u="none" strike="noStrike" kern="1200" cap="none" spc="0" normalizeH="0" baseline="0" noProof="0" dirty="0">
                <a:ln>
                  <a:noFill/>
                </a:ln>
                <a:solidFill>
                  <a:srgbClr val="008000"/>
                </a:solidFill>
                <a:effectLst/>
                <a:uLnTx/>
                <a:uFillTx/>
                <a:latin typeface="Calibri"/>
                <a:ea typeface="+mn-ea"/>
                <a:cs typeface="+mn-cs"/>
              </a:rPr>
              <a:t>D.7. Būvvaldes atzinums</a:t>
            </a:r>
            <a:r>
              <a:rPr kumimoji="0" lang="lv-LV" sz="2400" b="0" i="0" u="none" strike="noStrike" kern="1200" cap="none" spc="0" normalizeH="0" baseline="0" noProof="0" dirty="0">
                <a:ln>
                  <a:noFill/>
                </a:ln>
                <a:solidFill>
                  <a:srgbClr val="002060"/>
                </a:solidFill>
                <a:effectLst/>
                <a:uLnTx/>
                <a:uFillTx/>
                <a:latin typeface="Calibri"/>
                <a:ea typeface="+mn-ea"/>
                <a:cs typeface="+mn-cs"/>
              </a:rPr>
              <a:t>, </a:t>
            </a:r>
            <a:r>
              <a:rPr kumimoji="0" lang="lv-LV" sz="2400" b="1" i="0" u="none" strike="noStrike" kern="1200" cap="none" spc="0" normalizeH="0" baseline="0" noProof="0" dirty="0">
                <a:ln>
                  <a:noFill/>
                </a:ln>
                <a:solidFill>
                  <a:srgbClr val="001489"/>
                </a:solidFill>
                <a:effectLst/>
                <a:uLnTx/>
                <a:uFillTx/>
                <a:latin typeface="Calibri"/>
                <a:ea typeface="+mn-ea"/>
                <a:cs typeface="+mn-cs"/>
              </a:rPr>
              <a:t>ja iegādājas PAMATLĪDZEKĻUS</a:t>
            </a:r>
            <a:r>
              <a:rPr kumimoji="0" lang="lv-LV" sz="2400" b="0" i="0" u="none" strike="noStrike" kern="1200" cap="none" spc="0" normalizeH="0" baseline="0" noProof="0" dirty="0">
                <a:ln>
                  <a:noFill/>
                </a:ln>
                <a:solidFill>
                  <a:srgbClr val="001489"/>
                </a:solidFill>
                <a:effectLst/>
                <a:uLnTx/>
                <a:uFillTx/>
                <a:latin typeface="Calibri"/>
                <a:ea typeface="+mn-ea"/>
                <a:cs typeface="+mn-cs"/>
              </a:rPr>
              <a:t> un to uzstādīšanai nav nepieciešama būvniecības ieceres dokumentācija.</a:t>
            </a:r>
          </a:p>
          <a:p>
            <a:pPr marL="0" marR="0" lvl="0" indent="0" algn="just" defTabSz="914400" rtl="0" eaLnBrk="1" fontAlgn="auto" latinLnBrk="0" hangingPunct="1">
              <a:lnSpc>
                <a:spcPct val="107000"/>
              </a:lnSpc>
              <a:spcBef>
                <a:spcPct val="20000"/>
              </a:spcBef>
              <a:spcAft>
                <a:spcPts val="0"/>
              </a:spcAft>
              <a:buClr>
                <a:srgbClr val="33CC33"/>
              </a:buClr>
              <a:buSzTx/>
              <a:buFont typeface="Arial" pitchFamily="34" charset="0"/>
              <a:buNone/>
              <a:tabLst/>
              <a:defRPr/>
            </a:pPr>
            <a:endParaRPr kumimoji="0" lang="lv-LV" sz="2400" b="0" i="0" u="none" strike="noStrike" kern="1200" cap="none" spc="0" normalizeH="0" baseline="0" noProof="0" dirty="0">
              <a:ln>
                <a:noFill/>
              </a:ln>
              <a:solidFill>
                <a:srgbClr val="001489"/>
              </a:solidFill>
              <a:effectLst/>
              <a:uLnTx/>
              <a:uFillTx/>
              <a:latin typeface="Calibri"/>
              <a:ea typeface="+mn-ea"/>
              <a:cs typeface="+mn-cs"/>
            </a:endParaRPr>
          </a:p>
          <a:p>
            <a:pPr marR="0" lvl="0" algn="just" defTabSz="914400" rtl="0" eaLnBrk="1" fontAlgn="auto" latinLnBrk="0" hangingPunct="1">
              <a:lnSpc>
                <a:spcPct val="107000"/>
              </a:lnSpc>
              <a:spcBef>
                <a:spcPct val="20000"/>
              </a:spcBef>
              <a:spcAft>
                <a:spcPts val="0"/>
              </a:spcAft>
              <a:buClr>
                <a:srgbClr val="C00000"/>
              </a:buClr>
              <a:buSzTx/>
              <a:buFont typeface="Wingdings" panose="05000000000000000000" pitchFamily="2" charset="2"/>
              <a:buChar char="q"/>
              <a:tabLst/>
              <a:defRPr/>
            </a:pPr>
            <a:r>
              <a:rPr kumimoji="0" lang="lv-LV" sz="2400" b="0" i="0" u="none" strike="noStrike" kern="1200" cap="none" spc="0" normalizeH="0" baseline="0" noProof="0" dirty="0">
                <a:ln>
                  <a:noFill/>
                </a:ln>
                <a:solidFill>
                  <a:srgbClr val="001489"/>
                </a:solidFill>
                <a:effectLst/>
                <a:uLnTx/>
                <a:uFillTx/>
                <a:latin typeface="Calibri"/>
                <a:ea typeface="+mn-ea"/>
                <a:cs typeface="+mn-cs"/>
              </a:rPr>
              <a:t>Jāiesniedz kopā ar projekta iesniegumu!</a:t>
            </a:r>
          </a:p>
          <a:p>
            <a:pPr marL="0" marR="0" lvl="0" indent="0" algn="just" defTabSz="914400" rtl="0" eaLnBrk="1" fontAlgn="auto" latinLnBrk="0" hangingPunct="1">
              <a:lnSpc>
                <a:spcPct val="107000"/>
              </a:lnSpc>
              <a:spcBef>
                <a:spcPct val="20000"/>
              </a:spcBef>
              <a:spcAft>
                <a:spcPts val="0"/>
              </a:spcAft>
              <a:buClr>
                <a:srgbClr val="33CC33"/>
              </a:buClr>
              <a:buSzTx/>
              <a:buFont typeface="Arial" pitchFamily="34" charset="0"/>
              <a:buNone/>
              <a:tabLst/>
              <a:defRPr/>
            </a:pPr>
            <a:r>
              <a:rPr kumimoji="0" lang="lv-LV" sz="2400" b="0" i="0" u="none" strike="noStrike" kern="1200" cap="none" spc="0" normalizeH="0" baseline="0" noProof="0" dirty="0">
                <a:ln>
                  <a:noFill/>
                </a:ln>
                <a:solidFill>
                  <a:srgbClr val="001489"/>
                </a:solidFill>
                <a:effectLst/>
                <a:uLnTx/>
                <a:uFillTx/>
                <a:latin typeface="Calibri"/>
                <a:ea typeface="+mn-ea"/>
                <a:cs typeface="+mn-cs"/>
              </a:rPr>
              <a:t>Obligāts, ja plānotas </a:t>
            </a:r>
            <a:r>
              <a:rPr kumimoji="0" lang="lv-LV" sz="2400" b="1" i="0" u="none" strike="noStrike" kern="1200" cap="none" spc="0" normalizeH="0" baseline="0" noProof="0" dirty="0">
                <a:ln>
                  <a:noFill/>
                </a:ln>
                <a:solidFill>
                  <a:srgbClr val="008000"/>
                </a:solidFill>
                <a:effectLst/>
                <a:uLnTx/>
                <a:uFillTx/>
                <a:latin typeface="Calibri"/>
                <a:ea typeface="+mn-ea"/>
                <a:cs typeface="+mn-cs"/>
              </a:rPr>
              <a:t>33.4. </a:t>
            </a:r>
            <a:r>
              <a:rPr kumimoji="0" lang="lv-LV" sz="2400" b="0" i="0" u="none" strike="noStrike" kern="1200" cap="none" spc="0" normalizeH="0" baseline="0" noProof="0" dirty="0">
                <a:ln>
                  <a:noFill/>
                </a:ln>
                <a:solidFill>
                  <a:srgbClr val="001489"/>
                </a:solidFill>
                <a:effectLst/>
                <a:uLnTx/>
                <a:uFillTx/>
                <a:latin typeface="Calibri"/>
                <a:ea typeface="+mn-ea"/>
                <a:cs typeface="+mn-cs"/>
              </a:rPr>
              <a:t>iegādes - tehnikas, iekārtu un aprīkojuma izmaksas, kas paredzēts atjaunojamās vai </a:t>
            </a:r>
            <a:r>
              <a:rPr kumimoji="0" lang="lv-LV" sz="2400" b="0" i="0" u="none" strike="noStrike" kern="1200" cap="none" spc="0" normalizeH="0" baseline="0" noProof="0" dirty="0" err="1">
                <a:ln>
                  <a:noFill/>
                </a:ln>
                <a:solidFill>
                  <a:srgbClr val="001489"/>
                </a:solidFill>
                <a:effectLst/>
                <a:uLnTx/>
                <a:uFillTx/>
                <a:latin typeface="Calibri"/>
                <a:ea typeface="+mn-ea"/>
                <a:cs typeface="+mn-cs"/>
              </a:rPr>
              <a:t>atjaunīgās</a:t>
            </a:r>
            <a:r>
              <a:rPr kumimoji="0" lang="lv-LV" sz="2400" b="0" i="0" u="none" strike="noStrike" kern="1200" cap="none" spc="0" normalizeH="0" baseline="0" noProof="0" dirty="0">
                <a:ln>
                  <a:noFill/>
                </a:ln>
                <a:solidFill>
                  <a:srgbClr val="001489"/>
                </a:solidFill>
                <a:effectLst/>
                <a:uLnTx/>
                <a:uFillTx/>
                <a:latin typeface="Calibri"/>
                <a:ea typeface="+mn-ea"/>
                <a:cs typeface="+mn-cs"/>
              </a:rPr>
              <a:t> elektroenerģijas ražošanai uzņēmuma pašpatēriņam.</a:t>
            </a:r>
          </a:p>
          <a:p>
            <a:pPr marL="114300" marR="0" lvl="0" indent="0" algn="just" defTabSz="914400" rtl="0" eaLnBrk="1" fontAlgn="auto" latinLnBrk="0" hangingPunct="1">
              <a:lnSpc>
                <a:spcPct val="107000"/>
              </a:lnSpc>
              <a:spcBef>
                <a:spcPct val="20000"/>
              </a:spcBef>
              <a:spcAft>
                <a:spcPts val="800"/>
              </a:spcAft>
              <a:buClrTx/>
              <a:buSzTx/>
              <a:buFont typeface="Arial" pitchFamily="34" charset="0"/>
              <a:buNone/>
              <a:tabLst/>
              <a:defRPr/>
            </a:pPr>
            <a:endParaRPr kumimoji="0" lang="lv-LV" sz="2600" b="0" i="0" u="none" strike="noStrike" kern="1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2AFF92C2-BCBB-4A9B-A536-99CEC892630B}"/>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3" name="TextBox 2">
            <a:extLst>
              <a:ext uri="{FF2B5EF4-FFF2-40B4-BE49-F238E27FC236}">
                <a16:creationId xmlns:a16="http://schemas.microsoft.com/office/drawing/2014/main" id="{FD44E8F8-A62E-93C0-55FA-459B086402D2}"/>
              </a:ext>
            </a:extLst>
          </p:cNvPr>
          <p:cNvSpPr txBox="1"/>
          <p:nvPr/>
        </p:nvSpPr>
        <p:spPr>
          <a:xfrm>
            <a:off x="5690586" y="4179966"/>
            <a:ext cx="5663214" cy="2308324"/>
          </a:xfrm>
          <a:prstGeom prst="rect">
            <a:avLst/>
          </a:prstGeom>
          <a:noFill/>
          <a:ln>
            <a:solidFill>
              <a:srgbClr val="C00000"/>
            </a:solidFill>
          </a:ln>
        </p:spPr>
        <p:txBody>
          <a:bodyPr wrap="square" rtlCol="0">
            <a:spAutoFit/>
          </a:bodyPr>
          <a:lstStyle/>
          <a:p>
            <a:pPr algn="just"/>
            <a:r>
              <a:rPr lang="lv-LV" sz="2400" dirty="0">
                <a:solidFill>
                  <a:srgbClr val="001489"/>
                </a:solidFill>
              </a:rPr>
              <a:t>Ja iegādājas jebkāda izmēra namiņu, lapeni (pamatlīdzekli), jābūt Būvvaldes izziņai, ka nav nepieciešams izstrādāt būvniecības ieceres dokumentāciju </a:t>
            </a:r>
          </a:p>
          <a:p>
            <a:pPr algn="just"/>
            <a:r>
              <a:rPr lang="lv-LV" sz="2400" b="1" dirty="0">
                <a:solidFill>
                  <a:srgbClr val="001489"/>
                </a:solidFill>
              </a:rPr>
              <a:t>vai</a:t>
            </a:r>
            <a:r>
              <a:rPr lang="lv-LV" sz="2400" dirty="0">
                <a:solidFill>
                  <a:srgbClr val="001489"/>
                </a:solidFill>
              </a:rPr>
              <a:t> norādei projekta iesniegumā (</a:t>
            </a:r>
            <a:r>
              <a:rPr lang="lv-LV" sz="2400" b="1" dirty="0">
                <a:solidFill>
                  <a:srgbClr val="008000"/>
                </a:solidFill>
              </a:rPr>
              <a:t>B.2., B.8.</a:t>
            </a:r>
            <a:r>
              <a:rPr lang="lv-LV" sz="2400" dirty="0">
                <a:solidFill>
                  <a:srgbClr val="001489"/>
                </a:solidFill>
              </a:rPr>
              <a:t>), ka būs būvniecību apliecinoši dokumenti. </a:t>
            </a:r>
            <a:endParaRPr lang="lv-LV" sz="2400" b="1" dirty="0">
              <a:solidFill>
                <a:srgbClr val="008000"/>
              </a:solidFill>
            </a:endParaRPr>
          </a:p>
        </p:txBody>
      </p:sp>
    </p:spTree>
    <p:extLst>
      <p:ext uri="{BB962C8B-B14F-4D97-AF65-F5344CB8AC3E}">
        <p14:creationId xmlns:p14="http://schemas.microsoft.com/office/powerpoint/2010/main" val="331937332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0666F-0BCD-C8AD-CBDA-E02520C9C8C2}"/>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CCF97032-3D88-631A-008A-FE2CEE2FF260}"/>
              </a:ext>
            </a:extLst>
          </p:cNvPr>
          <p:cNvSpPr>
            <a:spLocks noGrp="1"/>
          </p:cNvSpPr>
          <p:nvPr>
            <p:ph type="title"/>
          </p:nvPr>
        </p:nvSpPr>
        <p:spPr>
          <a:xfrm>
            <a:off x="838200" y="18255"/>
            <a:ext cx="10515600" cy="1132831"/>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lang="lv-LV" sz="3200" b="1" dirty="0">
                <a:solidFill>
                  <a:srgbClr val="E7E6E6">
                    <a:lumMod val="50000"/>
                  </a:srgbClr>
                </a:solidFill>
                <a:latin typeface="Calibri" panose="020F0502020204030204"/>
              </a:rPr>
              <a:t>P</a:t>
            </a:r>
            <a:r>
              <a:rPr kumimoji="0" lang="lv-LV" sz="3200" b="1" i="0" u="none" strike="noStrike" kern="1200" cap="none" spc="0" normalizeH="0" baseline="0" noProof="0" dirty="0" err="1">
                <a:ln>
                  <a:noFill/>
                </a:ln>
                <a:solidFill>
                  <a:srgbClr val="E7E6E6">
                    <a:lumMod val="50000"/>
                  </a:srgbClr>
                </a:solidFill>
                <a:effectLst/>
                <a:uLnTx/>
                <a:uFillTx/>
                <a:latin typeface="Calibri" panose="020F0502020204030204"/>
                <a:ea typeface="+mj-ea"/>
                <a:cs typeface="+mj-cs"/>
              </a:rPr>
              <a:t>avaddokumenti</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A3E38FCF-71CC-A1F1-B456-90624468B122}"/>
              </a:ext>
            </a:extLst>
          </p:cNvPr>
          <p:cNvSpPr>
            <a:spLocks noGrp="1"/>
          </p:cNvSpPr>
          <p:nvPr>
            <p:ph idx="1"/>
          </p:nvPr>
        </p:nvSpPr>
        <p:spPr>
          <a:xfrm>
            <a:off x="838199" y="863989"/>
            <a:ext cx="10871447" cy="5975756"/>
          </a:xfrm>
        </p:spPr>
        <p:txBody>
          <a:bodyPr>
            <a:normAutofit fontScale="92500" lnSpcReduction="20000"/>
          </a:bodyPr>
          <a:lstStyle/>
          <a:p>
            <a:pPr>
              <a:buClr>
                <a:srgbClr val="C00000"/>
              </a:buClr>
              <a:buFont typeface="Wingdings" panose="05000000000000000000" pitchFamily="2" charset="2"/>
              <a:buChar char="Ø"/>
            </a:pPr>
            <a:r>
              <a:rPr lang="lv-LV" sz="2600" b="1" dirty="0">
                <a:solidFill>
                  <a:srgbClr val="008000"/>
                </a:solidFill>
              </a:rPr>
              <a:t>48.8./D.10. </a:t>
            </a:r>
            <a:r>
              <a:rPr lang="lv-LV" sz="2600" dirty="0">
                <a:solidFill>
                  <a:srgbClr val="001489"/>
                </a:solidFill>
              </a:rPr>
              <a:t>Pašnovērtējums. </a:t>
            </a:r>
          </a:p>
          <a:p>
            <a:pPr marL="0" indent="0">
              <a:buClr>
                <a:srgbClr val="C00000"/>
              </a:buClr>
              <a:buNone/>
            </a:pPr>
            <a:r>
              <a:rPr lang="lv-LV" sz="2600" dirty="0">
                <a:solidFill>
                  <a:srgbClr val="001489"/>
                </a:solidFill>
              </a:rPr>
              <a:t>Aizpilda par LEADER projekta iesniegumā sniegto informāciju.</a:t>
            </a:r>
          </a:p>
          <a:p>
            <a:pPr marL="0" indent="0">
              <a:buClr>
                <a:srgbClr val="C00000"/>
              </a:buClr>
              <a:buNone/>
            </a:pPr>
            <a:endParaRPr lang="lv-LV" sz="2600" dirty="0">
              <a:solidFill>
                <a:srgbClr val="001489"/>
              </a:solidFill>
            </a:endParaRPr>
          </a:p>
          <a:p>
            <a:pPr>
              <a:buClr>
                <a:srgbClr val="C00000"/>
              </a:buClr>
              <a:buFont typeface="Wingdings" panose="05000000000000000000" pitchFamily="2" charset="2"/>
              <a:buChar char="Ø"/>
            </a:pPr>
            <a:r>
              <a:rPr lang="lv-LV" sz="2600" dirty="0">
                <a:solidFill>
                  <a:srgbClr val="001489"/>
                </a:solidFill>
              </a:rPr>
              <a:t> </a:t>
            </a:r>
            <a:r>
              <a:rPr lang="lv-LV" sz="2600" b="1" dirty="0">
                <a:solidFill>
                  <a:srgbClr val="008000"/>
                </a:solidFill>
              </a:rPr>
              <a:t>D.11 </a:t>
            </a:r>
            <a:r>
              <a:rPr lang="lv-LV" sz="2600" dirty="0">
                <a:solidFill>
                  <a:srgbClr val="001489"/>
                </a:solidFill>
              </a:rPr>
              <a:t>Bankas konta izdruka. </a:t>
            </a:r>
          </a:p>
          <a:p>
            <a:pPr marL="0" indent="0">
              <a:buClr>
                <a:srgbClr val="C00000"/>
              </a:buClr>
              <a:buNone/>
            </a:pPr>
            <a:r>
              <a:rPr lang="lv-LV" sz="2600" dirty="0">
                <a:solidFill>
                  <a:srgbClr val="001489"/>
                </a:solidFill>
              </a:rPr>
              <a:t>Ja projekta iesniegumā </a:t>
            </a:r>
            <a:r>
              <a:rPr lang="lv-LV" sz="2600" b="1" dirty="0">
                <a:solidFill>
                  <a:srgbClr val="008000"/>
                </a:solidFill>
              </a:rPr>
              <a:t>B.2.5. </a:t>
            </a:r>
            <a:r>
              <a:rPr lang="lv-LV" sz="2600" dirty="0">
                <a:solidFill>
                  <a:srgbClr val="001489"/>
                </a:solidFill>
              </a:rPr>
              <a:t>norādīts </a:t>
            </a:r>
            <a:r>
              <a:rPr lang="lv-LV" sz="2600" b="1" dirty="0">
                <a:solidFill>
                  <a:srgbClr val="008000"/>
                </a:solidFill>
              </a:rPr>
              <a:t>«Pašu līdzekļi», </a:t>
            </a:r>
            <a:r>
              <a:rPr lang="lv-LV" sz="2600" dirty="0">
                <a:solidFill>
                  <a:srgbClr val="001489"/>
                </a:solidFill>
              </a:rPr>
              <a:t>piem., uzņēmumam vai kādai privātpersonai ir pietiekams līdzekļu apjoms, to apliecina ar bankas dokumentu.</a:t>
            </a:r>
          </a:p>
          <a:p>
            <a:pPr marL="0" indent="0">
              <a:buClr>
                <a:srgbClr val="C00000"/>
              </a:buClr>
              <a:buNone/>
            </a:pPr>
            <a:endParaRPr lang="lv-LV" sz="2600" dirty="0">
              <a:solidFill>
                <a:srgbClr val="001489"/>
              </a:solidFill>
            </a:endParaRPr>
          </a:p>
          <a:p>
            <a:pPr marL="0" indent="0">
              <a:buClr>
                <a:srgbClr val="C00000"/>
              </a:buClr>
              <a:buNone/>
            </a:pPr>
            <a:r>
              <a:rPr lang="lv-LV" sz="2600" dirty="0">
                <a:solidFill>
                  <a:srgbClr val="001489"/>
                </a:solidFill>
              </a:rPr>
              <a:t>Projektu var finansēt:</a:t>
            </a:r>
          </a:p>
          <a:p>
            <a:pPr>
              <a:buClr>
                <a:srgbClr val="C00000"/>
              </a:buClr>
              <a:buFont typeface="Wingdings" panose="05000000000000000000" pitchFamily="2" charset="2"/>
              <a:buChar char="ü"/>
            </a:pPr>
            <a:r>
              <a:rPr lang="lv-LV" sz="2600" dirty="0">
                <a:solidFill>
                  <a:srgbClr val="001489"/>
                </a:solidFill>
              </a:rPr>
              <a:t>sadarbībā ar ALTUM, norāda konkrēto </a:t>
            </a:r>
          </a:p>
          <a:p>
            <a:pPr marL="0" indent="0">
              <a:buClr>
                <a:srgbClr val="C00000"/>
              </a:buClr>
              <a:buNone/>
            </a:pPr>
            <a:r>
              <a:rPr lang="lv-LV" sz="2600" dirty="0">
                <a:solidFill>
                  <a:srgbClr val="001489"/>
                </a:solidFill>
              </a:rPr>
              <a:t>programmu un finansējuma avotu,</a:t>
            </a:r>
          </a:p>
          <a:p>
            <a:pPr>
              <a:buClr>
                <a:srgbClr val="C00000"/>
              </a:buClr>
              <a:buFont typeface="Wingdings" panose="05000000000000000000" pitchFamily="2" charset="2"/>
              <a:buChar char="ü"/>
            </a:pPr>
            <a:r>
              <a:rPr lang="lv-LV" sz="2600" dirty="0">
                <a:solidFill>
                  <a:srgbClr val="001489"/>
                </a:solidFill>
              </a:rPr>
              <a:t>izmantojot bankas pakalpojumu «darījumu konts»,</a:t>
            </a:r>
          </a:p>
          <a:p>
            <a:pPr marL="0" indent="0">
              <a:buClr>
                <a:srgbClr val="C00000"/>
              </a:buClr>
              <a:buNone/>
            </a:pPr>
            <a:r>
              <a:rPr lang="lv-LV" sz="2600" dirty="0">
                <a:solidFill>
                  <a:srgbClr val="001489"/>
                </a:solidFill>
              </a:rPr>
              <a:t>interesanta iespēja, ja iegādājas pamatlīdzekļus </a:t>
            </a:r>
          </a:p>
          <a:p>
            <a:pPr marL="0" indent="0">
              <a:buClr>
                <a:srgbClr val="C00000"/>
              </a:buClr>
              <a:buNone/>
            </a:pPr>
            <a:r>
              <a:rPr lang="lv-LV" sz="2600" dirty="0">
                <a:solidFill>
                  <a:srgbClr val="001489"/>
                </a:solidFill>
              </a:rPr>
              <a:t>no viena piegādātāja, </a:t>
            </a:r>
          </a:p>
          <a:p>
            <a:pPr>
              <a:buClr>
                <a:srgbClr val="C00000"/>
              </a:buClr>
              <a:buFont typeface="Wingdings" panose="05000000000000000000" pitchFamily="2" charset="2"/>
              <a:buChar char="ü"/>
            </a:pPr>
            <a:r>
              <a:rPr lang="lv-LV" sz="2600" dirty="0">
                <a:solidFill>
                  <a:srgbClr val="001489"/>
                </a:solidFill>
              </a:rPr>
              <a:t>izmantojot līzingu, uzraudzības periods sākas pēc </a:t>
            </a:r>
          </a:p>
          <a:p>
            <a:pPr marL="0" indent="0">
              <a:buClr>
                <a:srgbClr val="C00000"/>
              </a:buClr>
              <a:buNone/>
            </a:pPr>
            <a:r>
              <a:rPr lang="lv-LV" sz="2600" dirty="0">
                <a:solidFill>
                  <a:srgbClr val="001489"/>
                </a:solidFill>
              </a:rPr>
              <a:t>pēdējā līzinga maksājuma veikšanas.</a:t>
            </a:r>
            <a:endParaRPr lang="lv-LV" sz="2400" dirty="0">
              <a:solidFill>
                <a:srgbClr val="001489"/>
              </a:solidFill>
            </a:endParaRPr>
          </a:p>
        </p:txBody>
      </p:sp>
      <p:sp>
        <p:nvSpPr>
          <p:cNvPr id="8" name="TextBox 7">
            <a:extLst>
              <a:ext uri="{FF2B5EF4-FFF2-40B4-BE49-F238E27FC236}">
                <a16:creationId xmlns:a16="http://schemas.microsoft.com/office/drawing/2014/main" id="{2E0DD602-BA68-874F-ACD8-BC44A617C955}"/>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pic>
        <p:nvPicPr>
          <p:cNvPr id="3" name="Attēls 2">
            <a:extLst>
              <a:ext uri="{FF2B5EF4-FFF2-40B4-BE49-F238E27FC236}">
                <a16:creationId xmlns:a16="http://schemas.microsoft.com/office/drawing/2014/main" id="{75266352-8B2D-E1EB-5AAA-377EDF6DFF15}"/>
              </a:ext>
            </a:extLst>
          </p:cNvPr>
          <p:cNvPicPr>
            <a:picLocks noChangeAspect="1"/>
          </p:cNvPicPr>
          <p:nvPr/>
        </p:nvPicPr>
        <p:blipFill rotWithShape="1">
          <a:blip r:embed="rId2"/>
          <a:srcRect l="1719" t="60226" r="71122" b="7146"/>
          <a:stretch/>
        </p:blipFill>
        <p:spPr bwMode="auto">
          <a:xfrm>
            <a:off x="7661263" y="3568823"/>
            <a:ext cx="4269586" cy="288524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286840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65840-0ECC-02D1-7BDE-B77AD08BBB85}"/>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50D211A1-3C17-6135-5E1F-1499221EB26A}"/>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lang="lv-LV" sz="3200" b="1" dirty="0">
                <a:solidFill>
                  <a:srgbClr val="E7E6E6">
                    <a:lumMod val="50000"/>
                  </a:srgbClr>
                </a:solidFill>
                <a:latin typeface="Calibri" panose="020F0502020204030204"/>
              </a:rPr>
              <a:t>P</a:t>
            </a:r>
            <a:r>
              <a:rPr kumimoji="0" lang="lv-LV" sz="3200" b="1" i="0" u="none" strike="noStrike" kern="1200" cap="none" spc="0" normalizeH="0" baseline="0" noProof="0" dirty="0" err="1">
                <a:ln>
                  <a:noFill/>
                </a:ln>
                <a:solidFill>
                  <a:srgbClr val="E7E6E6">
                    <a:lumMod val="50000"/>
                  </a:srgbClr>
                </a:solidFill>
                <a:effectLst/>
                <a:uLnTx/>
                <a:uFillTx/>
                <a:latin typeface="Calibri" panose="020F0502020204030204"/>
                <a:ea typeface="+mj-ea"/>
                <a:cs typeface="+mj-cs"/>
              </a:rPr>
              <a:t>avaddokumenti</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763BC55F-1EAE-CC62-9657-5C522FC064B6}"/>
              </a:ext>
            </a:extLst>
          </p:cNvPr>
          <p:cNvSpPr>
            <a:spLocks noGrp="1"/>
          </p:cNvSpPr>
          <p:nvPr>
            <p:ph idx="1"/>
          </p:nvPr>
        </p:nvSpPr>
        <p:spPr>
          <a:xfrm>
            <a:off x="1429305" y="1426260"/>
            <a:ext cx="9522215" cy="4974540"/>
          </a:xfrm>
        </p:spPr>
        <p:txBody>
          <a:bodyPr>
            <a:normAutofit/>
          </a:bodyPr>
          <a:lstStyle/>
          <a:p>
            <a:pPr algn="just">
              <a:buClr>
                <a:srgbClr val="C00000"/>
              </a:buClr>
              <a:buFont typeface="Wingdings" panose="05000000000000000000" pitchFamily="2" charset="2"/>
              <a:buChar char="Ø"/>
            </a:pPr>
            <a:r>
              <a:rPr lang="lv-LV" sz="2400" b="1" dirty="0">
                <a:solidFill>
                  <a:srgbClr val="008000"/>
                </a:solidFill>
              </a:rPr>
              <a:t>D.12/28.1.1.2 </a:t>
            </a:r>
            <a:r>
              <a:rPr lang="lv-LV" sz="2400" b="1" dirty="0">
                <a:solidFill>
                  <a:srgbClr val="001489"/>
                </a:solidFill>
              </a:rPr>
              <a:t>I</a:t>
            </a:r>
            <a:r>
              <a:rPr lang="lv-LV" sz="2400" dirty="0">
                <a:solidFill>
                  <a:srgbClr val="001489"/>
                </a:solidFill>
              </a:rPr>
              <a:t>zglītību apliecinošs dokuments </a:t>
            </a:r>
          </a:p>
          <a:p>
            <a:pPr algn="just">
              <a:buClr>
                <a:srgbClr val="C00000"/>
              </a:buClr>
              <a:buFont typeface="Wingdings" panose="05000000000000000000" pitchFamily="2" charset="2"/>
              <a:buChar char="ü"/>
            </a:pPr>
            <a:r>
              <a:rPr lang="lv-LV" sz="2400" dirty="0">
                <a:solidFill>
                  <a:srgbClr val="001489"/>
                </a:solidFill>
              </a:rPr>
              <a:t>ja pretendē uz 75% atbalsta intensitāti kā jaunais lauksaimnieks,</a:t>
            </a:r>
          </a:p>
          <a:p>
            <a:pPr algn="just">
              <a:buClr>
                <a:srgbClr val="C00000"/>
              </a:buClr>
              <a:buFont typeface="Wingdings" panose="05000000000000000000" pitchFamily="2" charset="2"/>
              <a:buChar char="ü"/>
            </a:pPr>
            <a:r>
              <a:rPr lang="lv-LV" sz="2400" dirty="0">
                <a:solidFill>
                  <a:srgbClr val="001489"/>
                </a:solidFill>
              </a:rPr>
              <a:t>apliecina, ka iegūta augstākā vai profesionālā lauksaimniecības izglītība, apgūstot  lauksaimniecības priekšmetus vismaz 160 stundu apjomā saskaņā ar ZM apstiprinātajām vadlīnijām lauksaimniecības izglītības atbilstības izvērtēšanai.</a:t>
            </a:r>
          </a:p>
          <a:p>
            <a:pPr marL="0" indent="0" algn="just">
              <a:buClr>
                <a:srgbClr val="C00000"/>
              </a:buClr>
              <a:buNone/>
            </a:pPr>
            <a:endParaRPr lang="lv-LV" sz="2400" dirty="0">
              <a:solidFill>
                <a:srgbClr val="001489"/>
              </a:solidFill>
            </a:endParaRPr>
          </a:p>
          <a:p>
            <a:pPr marL="0" indent="0" algn="just">
              <a:buClr>
                <a:srgbClr val="C00000"/>
              </a:buClr>
              <a:buNone/>
            </a:pPr>
            <a:endParaRPr lang="lv-LV" sz="2400" dirty="0">
              <a:solidFill>
                <a:srgbClr val="001489"/>
              </a:solidFill>
            </a:endParaRPr>
          </a:p>
          <a:p>
            <a:pPr algn="just">
              <a:buClr>
                <a:srgbClr val="C00000"/>
              </a:buClr>
              <a:buFont typeface="Wingdings" panose="05000000000000000000" pitchFamily="2" charset="2"/>
              <a:buChar char="Ø"/>
            </a:pPr>
            <a:r>
              <a:rPr lang="lv-LV" sz="2400" b="1" dirty="0">
                <a:solidFill>
                  <a:srgbClr val="008000"/>
                </a:solidFill>
              </a:rPr>
              <a:t>D.13 </a:t>
            </a:r>
            <a:r>
              <a:rPr lang="lv-LV" sz="2400" dirty="0">
                <a:solidFill>
                  <a:srgbClr val="001489"/>
                </a:solidFill>
              </a:rPr>
              <a:t>Deklarācija par komercsabiedrības atbilstību mazajai (sīkajai) vai vidējai komercsabiedrībai. </a:t>
            </a:r>
          </a:p>
          <a:p>
            <a:pPr marL="0" indent="0" algn="just">
              <a:buClr>
                <a:srgbClr val="C00000"/>
              </a:buClr>
              <a:buNone/>
            </a:pPr>
            <a:r>
              <a:rPr lang="lv-LV" sz="2400" dirty="0">
                <a:solidFill>
                  <a:srgbClr val="001489"/>
                </a:solidFill>
              </a:rPr>
              <a:t>Kopprojekta gadījumā tiek pievienota katra dalībnieka deklarācija. </a:t>
            </a:r>
          </a:p>
          <a:p>
            <a:pPr marL="0" indent="0" algn="just">
              <a:buClr>
                <a:srgbClr val="C00000"/>
              </a:buClr>
              <a:buNone/>
            </a:pPr>
            <a:r>
              <a:rPr lang="lv-LV" sz="2400" dirty="0">
                <a:solidFill>
                  <a:srgbClr val="001489"/>
                </a:solidFill>
              </a:rPr>
              <a:t>Veidlapa atrodama </a:t>
            </a:r>
            <a:r>
              <a:rPr lang="lv-LV" sz="2400" dirty="0">
                <a:solidFill>
                  <a:srgbClr val="001489"/>
                </a:solidFill>
                <a:hlinkClick r:id="rId2"/>
              </a:rPr>
              <a:t>www.mnf.lv</a:t>
            </a:r>
            <a:r>
              <a:rPr lang="lv-LV" sz="2400" dirty="0">
                <a:solidFill>
                  <a:srgbClr val="001489"/>
                </a:solidFill>
              </a:rPr>
              <a:t> «Izsludināta 6.kārta»</a:t>
            </a:r>
          </a:p>
          <a:p>
            <a:pPr marL="0" indent="0" algn="just">
              <a:buClr>
                <a:srgbClr val="C00000"/>
              </a:buClr>
              <a:buNone/>
            </a:pPr>
            <a:endParaRPr lang="lv-LV" sz="2400" dirty="0">
              <a:solidFill>
                <a:srgbClr val="001489"/>
              </a:solidFill>
            </a:endParaRPr>
          </a:p>
        </p:txBody>
      </p:sp>
      <p:sp>
        <p:nvSpPr>
          <p:cNvPr id="8" name="TextBox 7">
            <a:extLst>
              <a:ext uri="{FF2B5EF4-FFF2-40B4-BE49-F238E27FC236}">
                <a16:creationId xmlns:a16="http://schemas.microsoft.com/office/drawing/2014/main" id="{F23B13BB-1374-46B6-1373-5D83B3E286DB}"/>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243794178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D5442-AC48-246F-1B21-3AF3E3BB032E}"/>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29472804-D596-72F2-F3CF-02FC5B7F2EA5}"/>
              </a:ext>
            </a:extLst>
          </p:cNvPr>
          <p:cNvSpPr>
            <a:spLocks noGrp="1"/>
          </p:cNvSpPr>
          <p:nvPr>
            <p:ph type="title"/>
          </p:nvPr>
        </p:nvSpPr>
        <p:spPr>
          <a:xfrm>
            <a:off x="221942" y="18255"/>
            <a:ext cx="11558726"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lang="lv-LV" sz="3200" b="1" dirty="0">
                <a:solidFill>
                  <a:srgbClr val="E7E6E6">
                    <a:lumMod val="50000"/>
                  </a:srgbClr>
                </a:solidFill>
                <a:latin typeface="Calibri" panose="020F0502020204030204"/>
              </a:rPr>
              <a:t>P</a:t>
            </a:r>
            <a:r>
              <a:rPr kumimoji="0" lang="lv-LV" sz="3200" b="1" i="0" u="none" strike="noStrike" kern="1200" cap="none" spc="0" normalizeH="0" baseline="0" noProof="0" dirty="0" err="1">
                <a:ln>
                  <a:noFill/>
                </a:ln>
                <a:solidFill>
                  <a:srgbClr val="E7E6E6">
                    <a:lumMod val="50000"/>
                  </a:srgbClr>
                </a:solidFill>
                <a:effectLst/>
                <a:uLnTx/>
                <a:uFillTx/>
                <a:latin typeface="Calibri" panose="020F0502020204030204"/>
                <a:ea typeface="+mj-ea"/>
                <a:cs typeface="+mj-cs"/>
              </a:rPr>
              <a:t>avaddokumenti</a:t>
            </a: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 Atjaunojamās enerģijas ražošana pašpatēriņam</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E27ADC4A-9A25-140E-E0C4-ECC681698A62}"/>
              </a:ext>
            </a:extLst>
          </p:cNvPr>
          <p:cNvSpPr>
            <a:spLocks noGrp="1"/>
          </p:cNvSpPr>
          <p:nvPr>
            <p:ph idx="1"/>
          </p:nvPr>
        </p:nvSpPr>
        <p:spPr>
          <a:xfrm>
            <a:off x="838200" y="1190322"/>
            <a:ext cx="10685016" cy="4477355"/>
          </a:xfrm>
        </p:spPr>
        <p:txBody>
          <a:bodyPr>
            <a:normAutofit/>
          </a:bodyPr>
          <a:lstStyle/>
          <a:p>
            <a:pPr algn="just">
              <a:buClr>
                <a:srgbClr val="C00000"/>
              </a:buClr>
              <a:buFont typeface="Wingdings" panose="05000000000000000000" pitchFamily="2" charset="2"/>
              <a:buChar char="Ø"/>
            </a:pPr>
            <a:r>
              <a:rPr lang="lv-LV" sz="2400" b="1" dirty="0">
                <a:solidFill>
                  <a:srgbClr val="008000"/>
                </a:solidFill>
              </a:rPr>
              <a:t>D.14./48.12. </a:t>
            </a:r>
            <a:r>
              <a:rPr lang="lv-LV" sz="2400" dirty="0">
                <a:solidFill>
                  <a:srgbClr val="001489"/>
                </a:solidFill>
              </a:rPr>
              <a:t>Dokumenti par elektroenerģijas patēriņu uzņēmumā iepriekšējā kalendārā gadā un pamatojumu, </a:t>
            </a:r>
          </a:p>
          <a:p>
            <a:pPr algn="just">
              <a:buClr>
                <a:srgbClr val="C00000"/>
              </a:buClr>
              <a:buFont typeface="Wingdings" panose="05000000000000000000" pitchFamily="2" charset="2"/>
              <a:buChar char="ü"/>
            </a:pPr>
            <a:r>
              <a:rPr lang="lv-LV" sz="2400" dirty="0">
                <a:solidFill>
                  <a:srgbClr val="001489"/>
                </a:solidFill>
              </a:rPr>
              <a:t>ja </a:t>
            </a:r>
            <a:r>
              <a:rPr lang="lv-LV" sz="2400" b="1" dirty="0">
                <a:solidFill>
                  <a:srgbClr val="008000"/>
                </a:solidFill>
              </a:rPr>
              <a:t>33.4. iekārtu</a:t>
            </a:r>
            <a:r>
              <a:rPr lang="lv-LV" sz="2400" dirty="0">
                <a:solidFill>
                  <a:srgbClr val="001489"/>
                </a:solidFill>
              </a:rPr>
              <a:t> elektroenerģijas jauda pārsniedz iepriekšējā kalendārā gadā patērēto </a:t>
            </a:r>
            <a:r>
              <a:rPr lang="lv-LV" sz="2400" dirty="0" err="1">
                <a:solidFill>
                  <a:srgbClr val="001489"/>
                </a:solidFill>
              </a:rPr>
              <a:t>elektronerģijas</a:t>
            </a:r>
            <a:r>
              <a:rPr lang="lv-LV" sz="2400" dirty="0">
                <a:solidFill>
                  <a:srgbClr val="001489"/>
                </a:solidFill>
              </a:rPr>
              <a:t> apjomu, iesniedz pretendenta sagatavotu pamatojumu elektroenerģijas jaudas palielināšanai un tehnisko dokumentāciju, kas apliecina sagaidāmo elektroenerģijas patēriņa pieaugumu uzņēmumā.</a:t>
            </a:r>
          </a:p>
          <a:p>
            <a:pPr algn="just">
              <a:buClr>
                <a:srgbClr val="C00000"/>
              </a:buClr>
              <a:buFont typeface="Wingdings" panose="05000000000000000000" pitchFamily="2" charset="2"/>
              <a:buChar char="ü"/>
            </a:pPr>
            <a:endParaRPr lang="lv-LV" sz="2400" dirty="0">
              <a:solidFill>
                <a:srgbClr val="001489"/>
              </a:solidFill>
            </a:endParaRPr>
          </a:p>
          <a:p>
            <a:pPr marL="0" indent="0" algn="just">
              <a:buClr>
                <a:srgbClr val="C00000"/>
              </a:buClr>
              <a:buNone/>
            </a:pPr>
            <a:endParaRPr lang="lv-LV" sz="2400" dirty="0">
              <a:solidFill>
                <a:srgbClr val="001489"/>
              </a:solidFill>
            </a:endParaRPr>
          </a:p>
          <a:p>
            <a:pPr algn="just">
              <a:buClr>
                <a:srgbClr val="C00000"/>
              </a:buClr>
              <a:buFont typeface="Wingdings" panose="05000000000000000000" pitchFamily="2" charset="2"/>
              <a:buChar char="ü"/>
            </a:pPr>
            <a:r>
              <a:rPr lang="lv-LV" sz="3200" b="1" dirty="0">
                <a:solidFill>
                  <a:srgbClr val="C00000"/>
                </a:solidFill>
              </a:rPr>
              <a:t>+</a:t>
            </a:r>
            <a:r>
              <a:rPr lang="lv-LV" sz="2400" b="1" dirty="0">
                <a:solidFill>
                  <a:srgbClr val="C00000"/>
                </a:solidFill>
              </a:rPr>
              <a:t>!</a:t>
            </a:r>
            <a:r>
              <a:rPr lang="lv-LV" sz="2400" dirty="0">
                <a:solidFill>
                  <a:srgbClr val="008000"/>
                </a:solidFill>
              </a:rPr>
              <a:t> </a:t>
            </a:r>
            <a:r>
              <a:rPr lang="lv-LV" sz="2400" dirty="0">
                <a:solidFill>
                  <a:srgbClr val="001489"/>
                </a:solidFill>
              </a:rPr>
              <a:t>Pievieno</a:t>
            </a:r>
            <a:r>
              <a:rPr lang="lv-LV" sz="2400" dirty="0">
                <a:solidFill>
                  <a:srgbClr val="008000"/>
                </a:solidFill>
              </a:rPr>
              <a:t> </a:t>
            </a:r>
            <a:r>
              <a:rPr lang="lv-LV" sz="2400" b="1" dirty="0">
                <a:solidFill>
                  <a:srgbClr val="008000"/>
                </a:solidFill>
              </a:rPr>
              <a:t>D.7. Būvvaldes atzinumu</a:t>
            </a:r>
            <a:r>
              <a:rPr lang="lv-LV" sz="2400" dirty="0">
                <a:solidFill>
                  <a:srgbClr val="001489"/>
                </a:solidFill>
              </a:rPr>
              <a:t>, ja iegādes ir definētas kā pamatlīdzekļi (</a:t>
            </a:r>
            <a:r>
              <a:rPr lang="lv-LV" sz="2400" b="1" dirty="0">
                <a:solidFill>
                  <a:srgbClr val="008000"/>
                </a:solidFill>
              </a:rPr>
              <a:t>B.8</a:t>
            </a:r>
            <a:r>
              <a:rPr lang="lv-LV" sz="2400" dirty="0">
                <a:solidFill>
                  <a:srgbClr val="001489"/>
                </a:solidFill>
              </a:rPr>
              <a:t>) un to uzstādīšanai nav nepieciešama būvniecības ieceres dokumentācija.</a:t>
            </a:r>
          </a:p>
          <a:p>
            <a:pPr marL="0" indent="0">
              <a:buClr>
                <a:srgbClr val="C00000"/>
              </a:buClr>
              <a:buNone/>
            </a:pPr>
            <a:endParaRPr lang="lv-LV" sz="2400" dirty="0">
              <a:solidFill>
                <a:srgbClr val="001489"/>
              </a:solidFill>
            </a:endParaRPr>
          </a:p>
        </p:txBody>
      </p:sp>
      <p:sp>
        <p:nvSpPr>
          <p:cNvPr id="8" name="TextBox 7">
            <a:extLst>
              <a:ext uri="{FF2B5EF4-FFF2-40B4-BE49-F238E27FC236}">
                <a16:creationId xmlns:a16="http://schemas.microsoft.com/office/drawing/2014/main" id="{8C392883-8DF3-559B-2F3B-E56E5DDCC4D2}"/>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5" name="TextBox 4">
            <a:extLst>
              <a:ext uri="{FF2B5EF4-FFF2-40B4-BE49-F238E27FC236}">
                <a16:creationId xmlns:a16="http://schemas.microsoft.com/office/drawing/2014/main" id="{24E07384-86CB-DADE-5B02-47409B35D0ED}"/>
              </a:ext>
            </a:extLst>
          </p:cNvPr>
          <p:cNvSpPr txBox="1"/>
          <p:nvPr/>
        </p:nvSpPr>
        <p:spPr>
          <a:xfrm>
            <a:off x="7085527" y="5399472"/>
            <a:ext cx="4437690" cy="830997"/>
          </a:xfrm>
          <a:prstGeom prst="rect">
            <a:avLst/>
          </a:prstGeom>
          <a:noFill/>
          <a:ln>
            <a:solidFill>
              <a:schemeClr val="accent6">
                <a:lumMod val="75000"/>
              </a:schemeClr>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lv-LV" sz="2400" i="0" u="none" strike="noStrike" kern="0" cap="none" spc="0" normalizeH="0" baseline="0" noProof="0" dirty="0">
                <a:ln>
                  <a:noFill/>
                </a:ln>
                <a:solidFill>
                  <a:srgbClr val="001489"/>
                </a:solidFill>
                <a:effectLst/>
                <a:uLnTx/>
                <a:uFillTx/>
              </a:rPr>
              <a:t>Atsevišķos gadījumos LAD var </a:t>
            </a:r>
          </a:p>
          <a:p>
            <a:pPr marL="0" marR="0" lvl="0" indent="0" defTabSz="914400" eaLnBrk="1" fontAlgn="auto" latinLnBrk="0" hangingPunct="1">
              <a:lnSpc>
                <a:spcPct val="100000"/>
              </a:lnSpc>
              <a:spcBef>
                <a:spcPts val="0"/>
              </a:spcBef>
              <a:spcAft>
                <a:spcPts val="0"/>
              </a:spcAft>
              <a:buClrTx/>
              <a:buSzTx/>
              <a:buFontTx/>
              <a:buNone/>
              <a:tabLst/>
              <a:defRPr/>
            </a:pPr>
            <a:r>
              <a:rPr kumimoji="0" lang="lv-LV" sz="2400" i="0" u="none" strike="noStrike" kern="0" cap="none" spc="0" normalizeH="0" baseline="0" noProof="0" dirty="0">
                <a:ln>
                  <a:noFill/>
                </a:ln>
                <a:solidFill>
                  <a:srgbClr val="001489"/>
                </a:solidFill>
                <a:effectLst/>
                <a:uLnTx/>
                <a:uFillTx/>
              </a:rPr>
              <a:t>pieprasīt eksperta atzinumu</a:t>
            </a:r>
          </a:p>
        </p:txBody>
      </p:sp>
      <p:sp>
        <p:nvSpPr>
          <p:cNvPr id="3" name="TextBox 2">
            <a:extLst>
              <a:ext uri="{FF2B5EF4-FFF2-40B4-BE49-F238E27FC236}">
                <a16:creationId xmlns:a16="http://schemas.microsoft.com/office/drawing/2014/main" id="{3838979E-F937-40EE-D73A-573176141C81}"/>
              </a:ext>
            </a:extLst>
          </p:cNvPr>
          <p:cNvSpPr txBox="1"/>
          <p:nvPr/>
        </p:nvSpPr>
        <p:spPr>
          <a:xfrm>
            <a:off x="7085527" y="3428999"/>
            <a:ext cx="4437689" cy="830997"/>
          </a:xfrm>
          <a:prstGeom prst="rect">
            <a:avLst/>
          </a:prstGeom>
          <a:noFill/>
          <a:ln>
            <a:solidFill>
              <a:srgbClr val="C00000"/>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lv-LV" sz="2400" b="1" i="0" u="none" strike="noStrike" kern="0" cap="none" spc="0" normalizeH="0" baseline="0" noProof="0" dirty="0">
                <a:ln>
                  <a:noFill/>
                </a:ln>
                <a:solidFill>
                  <a:srgbClr val="001489"/>
                </a:solidFill>
                <a:effectLst/>
                <a:uLnTx/>
                <a:uFillTx/>
              </a:rPr>
              <a:t>Sasniedz rādītāju  </a:t>
            </a:r>
            <a:r>
              <a:rPr kumimoji="0" lang="lv-LV" sz="2400" b="1" i="0" u="none" strike="noStrike" kern="0" cap="none" spc="0" normalizeH="0" baseline="0" noProof="0" dirty="0">
                <a:ln>
                  <a:noFill/>
                </a:ln>
                <a:solidFill>
                  <a:srgbClr val="008000"/>
                </a:solidFill>
                <a:effectLst/>
                <a:uLnTx/>
                <a:uFillTx/>
              </a:rPr>
              <a:t>16.3.4., 16.4.3.</a:t>
            </a:r>
          </a:p>
          <a:p>
            <a:pPr marL="0" marR="0" lvl="0" indent="0" defTabSz="914400" eaLnBrk="1" fontAlgn="auto" latinLnBrk="0" hangingPunct="1">
              <a:lnSpc>
                <a:spcPct val="100000"/>
              </a:lnSpc>
              <a:spcBef>
                <a:spcPts val="0"/>
              </a:spcBef>
              <a:spcAft>
                <a:spcPts val="0"/>
              </a:spcAft>
              <a:buClrTx/>
              <a:buSzTx/>
              <a:buFontTx/>
              <a:buNone/>
              <a:tabLst/>
              <a:defRPr/>
            </a:pPr>
            <a:r>
              <a:rPr kumimoji="0" lang="lv-LV" sz="2400" b="1" i="0" u="none" strike="noStrike" kern="0" cap="none" spc="0" normalizeH="0" baseline="0" noProof="0" dirty="0">
                <a:ln>
                  <a:noFill/>
                </a:ln>
                <a:solidFill>
                  <a:srgbClr val="008000"/>
                </a:solidFill>
                <a:effectLst/>
                <a:uLnTx/>
                <a:uFillTx/>
              </a:rPr>
              <a:t>mazina ietekmi uz vidi </a:t>
            </a:r>
          </a:p>
        </p:txBody>
      </p:sp>
    </p:spTree>
    <p:extLst>
      <p:ext uri="{BB962C8B-B14F-4D97-AF65-F5344CB8AC3E}">
        <p14:creationId xmlns:p14="http://schemas.microsoft.com/office/powerpoint/2010/main" val="255122656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FB72A-6A11-17E8-C0C4-E74B4CBDDD67}"/>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BC21A8A4-EBD1-266C-A1F4-85CD0FA46764}"/>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Pavaddokumenti. Energoefektivitāte ēkām</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27C9CAB4-F51E-C36A-1361-E78B1F6CE536}"/>
              </a:ext>
            </a:extLst>
          </p:cNvPr>
          <p:cNvSpPr>
            <a:spLocks noGrp="1"/>
          </p:cNvSpPr>
          <p:nvPr>
            <p:ph idx="1"/>
          </p:nvPr>
        </p:nvSpPr>
        <p:spPr>
          <a:xfrm>
            <a:off x="838200" y="1293130"/>
            <a:ext cx="10515600" cy="4351338"/>
          </a:xfrm>
        </p:spPr>
        <p:txBody>
          <a:bodyPr>
            <a:normAutofit lnSpcReduction="10000"/>
          </a:bodyPr>
          <a:lstStyle/>
          <a:p>
            <a:pPr algn="just">
              <a:buClr>
                <a:srgbClr val="C00000"/>
              </a:buClr>
              <a:buFont typeface="Wingdings" panose="05000000000000000000" pitchFamily="2" charset="2"/>
              <a:buChar char="Ø"/>
            </a:pPr>
            <a:r>
              <a:rPr lang="lv-LV" sz="2400" b="1" dirty="0">
                <a:solidFill>
                  <a:srgbClr val="008000"/>
                </a:solidFill>
              </a:rPr>
              <a:t>D.15/ 48.10 </a:t>
            </a:r>
            <a:r>
              <a:rPr lang="lv-LV" sz="2400" dirty="0">
                <a:solidFill>
                  <a:srgbClr val="001489"/>
                </a:solidFill>
              </a:rPr>
              <a:t>Energoaudita vai energoefektivitātes paaugstināšanas atzinums, </a:t>
            </a:r>
          </a:p>
          <a:p>
            <a:pPr lvl="1" algn="just">
              <a:buClr>
                <a:srgbClr val="C00000"/>
              </a:buClr>
              <a:buFont typeface="Wingdings" panose="05000000000000000000" pitchFamily="2" charset="2"/>
              <a:buChar char="ü"/>
            </a:pPr>
            <a:r>
              <a:rPr lang="lv-LV" dirty="0">
                <a:solidFill>
                  <a:srgbClr val="001489"/>
                </a:solidFill>
              </a:rPr>
              <a:t>ja investīcijas paredzētas ēku energoefektivitātes palielināšanai, </a:t>
            </a:r>
          </a:p>
          <a:p>
            <a:pPr lvl="1" algn="just">
              <a:buClr>
                <a:srgbClr val="C00000"/>
              </a:buClr>
              <a:buFont typeface="Wingdings" panose="05000000000000000000" pitchFamily="2" charset="2"/>
              <a:buChar char="ü"/>
            </a:pPr>
            <a:r>
              <a:rPr lang="lv-LV" dirty="0">
                <a:solidFill>
                  <a:srgbClr val="001489"/>
                </a:solidFill>
              </a:rPr>
              <a:t>iesniedz nacionālajā akreditācijas institūcijā akreditēta </a:t>
            </a:r>
            <a:r>
              <a:rPr lang="lv-LV" dirty="0" err="1">
                <a:solidFill>
                  <a:srgbClr val="001489"/>
                </a:solidFill>
              </a:rPr>
              <a:t>energoauditora</a:t>
            </a:r>
            <a:r>
              <a:rPr lang="lv-LV" dirty="0">
                <a:solidFill>
                  <a:srgbClr val="001489"/>
                </a:solidFill>
              </a:rPr>
              <a:t> atzinumu, </a:t>
            </a:r>
          </a:p>
          <a:p>
            <a:pPr marL="914400" lvl="2" indent="0" algn="just">
              <a:buClr>
                <a:srgbClr val="C00000"/>
              </a:buClr>
              <a:buNone/>
            </a:pPr>
            <a:r>
              <a:rPr lang="lv-LV" sz="2400" dirty="0">
                <a:solidFill>
                  <a:srgbClr val="001489"/>
                </a:solidFill>
              </a:rPr>
              <a:t>Ja projekta īstenošanas laikā ir izmaiņas, tad atkārtoti ir jāskaņo ar piesaistīto ekspertu.</a:t>
            </a:r>
          </a:p>
          <a:p>
            <a:pPr algn="just">
              <a:buClr>
                <a:srgbClr val="C00000"/>
              </a:buClr>
              <a:buFont typeface="Wingdings" panose="05000000000000000000" pitchFamily="2" charset="2"/>
              <a:buChar char="ü"/>
            </a:pPr>
            <a:endParaRPr lang="lv-LV" sz="2400" dirty="0">
              <a:solidFill>
                <a:srgbClr val="001489"/>
              </a:solidFill>
            </a:endParaRPr>
          </a:p>
          <a:p>
            <a:pPr marL="0" indent="0" algn="just">
              <a:buClr>
                <a:srgbClr val="C00000"/>
              </a:buClr>
              <a:buNone/>
            </a:pPr>
            <a:r>
              <a:rPr lang="lv-LV" sz="2400" dirty="0">
                <a:solidFill>
                  <a:srgbClr val="001489"/>
                </a:solidFill>
              </a:rPr>
              <a:t>Apliecina šo noteikumu </a:t>
            </a:r>
            <a:r>
              <a:rPr lang="lv-LV" sz="2400" b="1" dirty="0">
                <a:solidFill>
                  <a:srgbClr val="008000"/>
                </a:solidFill>
              </a:rPr>
              <a:t>21. </a:t>
            </a:r>
            <a:r>
              <a:rPr lang="lv-LV" sz="2400" dirty="0">
                <a:solidFill>
                  <a:srgbClr val="001489"/>
                </a:solidFill>
              </a:rPr>
              <a:t>punktā minētās prasības izpildi: Īstenojot ieguldījumus energoefektīvās ēkās, atbalsta pretendents nodrošina, ka pēc būvdarbu pabeigšanas ēkas energoefektivitāte vismaz par 20% pārsniedz būvniecību un energoefektivitāti regulējošos normatīvajos aktos noteikto ēkas minimālo siltuma zudumu koeficientu HTR (W/K).</a:t>
            </a:r>
          </a:p>
          <a:p>
            <a:pPr marL="0" indent="0">
              <a:buClr>
                <a:srgbClr val="C00000"/>
              </a:buClr>
              <a:buNone/>
            </a:pPr>
            <a:endParaRPr lang="lv-LV" sz="2400" dirty="0">
              <a:solidFill>
                <a:srgbClr val="001489"/>
              </a:solidFill>
            </a:endParaRPr>
          </a:p>
        </p:txBody>
      </p:sp>
      <p:sp>
        <p:nvSpPr>
          <p:cNvPr id="8" name="TextBox 7">
            <a:extLst>
              <a:ext uri="{FF2B5EF4-FFF2-40B4-BE49-F238E27FC236}">
                <a16:creationId xmlns:a16="http://schemas.microsoft.com/office/drawing/2014/main" id="{D39EC1E6-A180-68BE-02A4-EFA62CA7A811}"/>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5" name="TextBox 4">
            <a:extLst>
              <a:ext uri="{FF2B5EF4-FFF2-40B4-BE49-F238E27FC236}">
                <a16:creationId xmlns:a16="http://schemas.microsoft.com/office/drawing/2014/main" id="{9D2BAD60-0F42-C7A8-F5CE-99AAA3E9B480}"/>
              </a:ext>
            </a:extLst>
          </p:cNvPr>
          <p:cNvSpPr txBox="1"/>
          <p:nvPr/>
        </p:nvSpPr>
        <p:spPr>
          <a:xfrm>
            <a:off x="6815507" y="5362099"/>
            <a:ext cx="4440639" cy="830997"/>
          </a:xfrm>
          <a:prstGeom prst="rect">
            <a:avLst/>
          </a:prstGeom>
          <a:noFill/>
          <a:ln>
            <a:solidFill>
              <a:srgbClr val="C00000"/>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lv-LV" sz="2400" b="1" i="0" u="none" strike="noStrike" kern="0" cap="none" spc="0" normalizeH="0" baseline="0" noProof="0" dirty="0">
                <a:ln>
                  <a:noFill/>
                </a:ln>
                <a:solidFill>
                  <a:srgbClr val="001489"/>
                </a:solidFill>
                <a:effectLst/>
                <a:uLnTx/>
                <a:uFillTx/>
              </a:rPr>
              <a:t>Sasniedz rādītāju </a:t>
            </a:r>
            <a:r>
              <a:rPr lang="lv-LV" sz="2400" b="1" kern="0" dirty="0">
                <a:solidFill>
                  <a:srgbClr val="008000"/>
                </a:solidFill>
              </a:rPr>
              <a:t>16.3.5</a:t>
            </a:r>
            <a:r>
              <a:rPr kumimoji="0" lang="lv-LV" sz="2400" b="1" i="0" u="none" strike="noStrike" kern="0" cap="none" spc="0" normalizeH="0" baseline="0" noProof="0" dirty="0">
                <a:ln>
                  <a:noFill/>
                </a:ln>
                <a:solidFill>
                  <a:srgbClr val="008000"/>
                </a:solidFill>
                <a:effectLst/>
                <a:uLnTx/>
                <a:uFillTx/>
              </a:rPr>
              <a:t>.,16.4.4 </a:t>
            </a:r>
          </a:p>
          <a:p>
            <a:pPr marL="0" marR="0" lvl="0" indent="0" defTabSz="914400" eaLnBrk="1" fontAlgn="auto" latinLnBrk="0" hangingPunct="1">
              <a:lnSpc>
                <a:spcPct val="100000"/>
              </a:lnSpc>
              <a:spcBef>
                <a:spcPts val="0"/>
              </a:spcBef>
              <a:spcAft>
                <a:spcPts val="0"/>
              </a:spcAft>
              <a:buClrTx/>
              <a:buSzTx/>
              <a:buFontTx/>
              <a:buNone/>
              <a:tabLst/>
              <a:defRPr/>
            </a:pPr>
            <a:r>
              <a:rPr kumimoji="0" lang="lv-LV" sz="2400" b="1" i="0" u="none" strike="noStrike" kern="0" cap="none" spc="0" normalizeH="0" baseline="0" noProof="0" dirty="0">
                <a:ln>
                  <a:noFill/>
                </a:ln>
                <a:solidFill>
                  <a:srgbClr val="008000"/>
                </a:solidFill>
                <a:effectLst/>
                <a:uLnTx/>
                <a:uFillTx/>
              </a:rPr>
              <a:t>energoefektivitātes palielināšana</a:t>
            </a:r>
          </a:p>
        </p:txBody>
      </p:sp>
    </p:spTree>
    <p:extLst>
      <p:ext uri="{BB962C8B-B14F-4D97-AF65-F5344CB8AC3E}">
        <p14:creationId xmlns:p14="http://schemas.microsoft.com/office/powerpoint/2010/main" val="14220491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69F9A4-6F2A-3C1B-E8E0-08FEAFF38659}"/>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066C5639-677B-2F41-53EA-20D8AF1AA668}"/>
              </a:ext>
            </a:extLst>
          </p:cNvPr>
          <p:cNvSpPr>
            <a:spLocks noGrp="1"/>
          </p:cNvSpPr>
          <p:nvPr>
            <p:ph type="title"/>
          </p:nvPr>
        </p:nvSpPr>
        <p:spPr>
          <a:xfrm>
            <a:off x="838200" y="18255"/>
            <a:ext cx="1051560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Pavaddokumenti. Energoefektivitāte iekārtās</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31E78278-5C8E-13C6-31BA-82ABAFCB07B1}"/>
              </a:ext>
            </a:extLst>
          </p:cNvPr>
          <p:cNvSpPr>
            <a:spLocks noGrp="1"/>
          </p:cNvSpPr>
          <p:nvPr>
            <p:ph idx="1"/>
          </p:nvPr>
        </p:nvSpPr>
        <p:spPr>
          <a:xfrm>
            <a:off x="1527023" y="1355986"/>
            <a:ext cx="9516863" cy="4814707"/>
          </a:xfrm>
        </p:spPr>
        <p:txBody>
          <a:bodyPr>
            <a:normAutofit/>
          </a:bodyPr>
          <a:lstStyle/>
          <a:p>
            <a:pPr>
              <a:buClr>
                <a:srgbClr val="C00000"/>
              </a:buClr>
              <a:buFont typeface="Wingdings" panose="05000000000000000000" pitchFamily="2" charset="2"/>
              <a:buChar char="Ø"/>
            </a:pPr>
            <a:endParaRPr lang="lv-LV" sz="2400" dirty="0">
              <a:solidFill>
                <a:srgbClr val="001489"/>
              </a:solidFill>
            </a:endParaRPr>
          </a:p>
          <a:p>
            <a:pPr algn="just">
              <a:buClr>
                <a:srgbClr val="C00000"/>
              </a:buClr>
              <a:buFont typeface="Wingdings" panose="05000000000000000000" pitchFamily="2" charset="2"/>
              <a:buChar char="Ø"/>
            </a:pPr>
            <a:r>
              <a:rPr lang="lv-LV" sz="2400" b="1" dirty="0">
                <a:solidFill>
                  <a:srgbClr val="008000"/>
                </a:solidFill>
              </a:rPr>
              <a:t>D.15/ 48.11</a:t>
            </a:r>
            <a:r>
              <a:rPr lang="lv-LV" sz="2400" b="1" dirty="0">
                <a:solidFill>
                  <a:srgbClr val="001489"/>
                </a:solidFill>
              </a:rPr>
              <a:t> </a:t>
            </a:r>
            <a:r>
              <a:rPr lang="lv-LV" sz="2400" dirty="0">
                <a:solidFill>
                  <a:srgbClr val="001489"/>
                </a:solidFill>
              </a:rPr>
              <a:t>Energoaudita vai energoefektivitātes paaugstināšanas atzinums, ja attiecas.</a:t>
            </a:r>
          </a:p>
          <a:p>
            <a:pPr algn="just">
              <a:buClr>
                <a:srgbClr val="C00000"/>
              </a:buClr>
              <a:buFont typeface="Wingdings" panose="05000000000000000000" pitchFamily="2" charset="2"/>
              <a:buChar char="Ø"/>
            </a:pPr>
            <a:r>
              <a:rPr lang="lv-LV" sz="2400" b="1" dirty="0">
                <a:solidFill>
                  <a:srgbClr val="008000"/>
                </a:solidFill>
              </a:rPr>
              <a:t>48.11. </a:t>
            </a:r>
            <a:r>
              <a:rPr lang="lv-LV" sz="2400" b="1" dirty="0">
                <a:solidFill>
                  <a:srgbClr val="001489"/>
                </a:solidFill>
              </a:rPr>
              <a:t>N</a:t>
            </a:r>
            <a:r>
              <a:rPr lang="lv-LV" sz="2400" dirty="0">
                <a:solidFill>
                  <a:srgbClr val="001489"/>
                </a:solidFill>
              </a:rPr>
              <a:t>acionālajā akreditācijas institūcijā akreditēta </a:t>
            </a:r>
            <a:r>
              <a:rPr lang="lv-LV" sz="2400" dirty="0" err="1">
                <a:solidFill>
                  <a:srgbClr val="001489"/>
                </a:solidFill>
              </a:rPr>
              <a:t>energoauditora</a:t>
            </a:r>
            <a:r>
              <a:rPr lang="lv-LV" sz="2400" dirty="0">
                <a:solidFill>
                  <a:srgbClr val="001489"/>
                </a:solidFill>
              </a:rPr>
              <a:t> atzinumu, kas apliecina iekārtas energoefektivitātes palielinājumu vismaz par 20 % salīdzinājumā ar nomaināmo iekārtu, enerģijas patēriņa datus pirms un pēc projekta īstenošanas, enerģijas sākumdatus un to avotus, izmantoto aprēķinu metodiku un izdarīto mērījumu aprakstu, ja paredzēti ieguldījumi energoefektivitātei iekārtās.</a:t>
            </a:r>
          </a:p>
        </p:txBody>
      </p:sp>
      <p:sp>
        <p:nvSpPr>
          <p:cNvPr id="8" name="TextBox 7">
            <a:extLst>
              <a:ext uri="{FF2B5EF4-FFF2-40B4-BE49-F238E27FC236}">
                <a16:creationId xmlns:a16="http://schemas.microsoft.com/office/drawing/2014/main" id="{5BEA0052-C917-DE5F-5F64-5831AF6D568F}"/>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5" name="TextBox 4">
            <a:extLst>
              <a:ext uri="{FF2B5EF4-FFF2-40B4-BE49-F238E27FC236}">
                <a16:creationId xmlns:a16="http://schemas.microsoft.com/office/drawing/2014/main" id="{8196DCB0-B1A2-6A7B-8B0B-AC5A61D38852}"/>
              </a:ext>
            </a:extLst>
          </p:cNvPr>
          <p:cNvSpPr txBox="1"/>
          <p:nvPr/>
        </p:nvSpPr>
        <p:spPr>
          <a:xfrm>
            <a:off x="5610753" y="5131267"/>
            <a:ext cx="5433133" cy="830997"/>
          </a:xfrm>
          <a:prstGeom prst="rect">
            <a:avLst/>
          </a:prstGeom>
          <a:noFill/>
          <a:ln>
            <a:solidFill>
              <a:srgbClr val="C00000"/>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lv-LV" sz="2400" b="1" kern="0" dirty="0">
                <a:solidFill>
                  <a:srgbClr val="002060"/>
                </a:solidFill>
              </a:rPr>
              <a:t>E</a:t>
            </a:r>
            <a:r>
              <a:rPr kumimoji="0" lang="lv-LV" sz="2400" b="1" i="0" u="none" strike="noStrike" kern="0" cap="none" spc="0" normalizeH="0" baseline="0" noProof="0" dirty="0" err="1">
                <a:ln>
                  <a:noFill/>
                </a:ln>
                <a:solidFill>
                  <a:srgbClr val="002060"/>
                </a:solidFill>
                <a:effectLst/>
                <a:uLnTx/>
                <a:uFillTx/>
              </a:rPr>
              <a:t>sošs</a:t>
            </a:r>
            <a:r>
              <a:rPr kumimoji="0" lang="lv-LV" sz="2400" b="1" i="0" u="none" strike="noStrike" kern="0" cap="none" spc="0" normalizeH="0" baseline="0" noProof="0" dirty="0">
                <a:ln>
                  <a:noFill/>
                </a:ln>
                <a:solidFill>
                  <a:srgbClr val="002060"/>
                </a:solidFill>
                <a:effectLst/>
                <a:uLnTx/>
                <a:uFillTx/>
              </a:rPr>
              <a:t> uzņēmums </a:t>
            </a:r>
            <a:r>
              <a:rPr lang="lv-LV" sz="2400" b="1" kern="0" dirty="0">
                <a:solidFill>
                  <a:srgbClr val="002060"/>
                </a:solidFill>
              </a:rPr>
              <a:t>s</a:t>
            </a:r>
            <a:r>
              <a:rPr kumimoji="0" lang="lv-LV" sz="2400" b="1" i="0" u="none" strike="noStrike" kern="0" cap="none" spc="0" normalizeH="0" baseline="0" noProof="0" dirty="0" err="1">
                <a:ln>
                  <a:noFill/>
                </a:ln>
                <a:solidFill>
                  <a:srgbClr val="002060"/>
                </a:solidFill>
                <a:effectLst/>
                <a:uLnTx/>
                <a:uFillTx/>
              </a:rPr>
              <a:t>asniedz</a:t>
            </a:r>
            <a:r>
              <a:rPr kumimoji="0" lang="lv-LV" sz="2400" b="1" i="0" u="none" strike="noStrike" kern="0" cap="none" spc="0" normalizeH="0" baseline="0" noProof="0" dirty="0">
                <a:ln>
                  <a:noFill/>
                </a:ln>
                <a:solidFill>
                  <a:srgbClr val="002060"/>
                </a:solidFill>
                <a:effectLst/>
                <a:uLnTx/>
                <a:uFillTx/>
              </a:rPr>
              <a:t> rādītāju </a:t>
            </a:r>
            <a:r>
              <a:rPr lang="lv-LV" sz="2400" b="1" kern="0" dirty="0">
                <a:solidFill>
                  <a:srgbClr val="008000"/>
                </a:solidFill>
              </a:rPr>
              <a:t>16.3.5</a:t>
            </a:r>
            <a:r>
              <a:rPr kumimoji="0" lang="lv-LV" sz="2400" b="1" i="0" u="none" strike="noStrike" kern="0" cap="none" spc="0" normalizeH="0" baseline="0" noProof="0" dirty="0">
                <a:ln>
                  <a:noFill/>
                </a:ln>
                <a:solidFill>
                  <a:srgbClr val="008000"/>
                </a:solidFill>
                <a:effectLst/>
                <a:uLnTx/>
                <a:uFillTx/>
              </a:rPr>
              <a:t>.</a:t>
            </a:r>
            <a:r>
              <a:rPr lang="lv-LV" sz="2400" b="1" kern="0" dirty="0">
                <a:solidFill>
                  <a:srgbClr val="008000"/>
                </a:solidFill>
              </a:rPr>
              <a:t> </a:t>
            </a:r>
            <a:r>
              <a:rPr kumimoji="0" lang="lv-LV" sz="2400" b="1" i="0" u="none" strike="noStrike" kern="0" cap="none" spc="0" normalizeH="0" baseline="0" noProof="0" dirty="0">
                <a:ln>
                  <a:noFill/>
                </a:ln>
                <a:solidFill>
                  <a:srgbClr val="008000"/>
                </a:solidFill>
                <a:effectLst/>
                <a:uLnTx/>
                <a:uFillTx/>
              </a:rPr>
              <a:t>energoefektivitātes palielināšana</a:t>
            </a:r>
          </a:p>
        </p:txBody>
      </p:sp>
    </p:spTree>
    <p:extLst>
      <p:ext uri="{BB962C8B-B14F-4D97-AF65-F5344CB8AC3E}">
        <p14:creationId xmlns:p14="http://schemas.microsoft.com/office/powerpoint/2010/main" val="24287278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6ACC2-4232-9250-043D-01E7B3624F56}"/>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BCBFC425-A517-82B0-9935-880F9DEAFD4B}"/>
              </a:ext>
            </a:extLst>
          </p:cNvPr>
          <p:cNvSpPr>
            <a:spLocks noGrp="1"/>
          </p:cNvSpPr>
          <p:nvPr>
            <p:ph type="title"/>
          </p:nvPr>
        </p:nvSpPr>
        <p:spPr>
          <a:xfrm>
            <a:off x="1331650" y="168815"/>
            <a:ext cx="1002215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Pavaddokumenti</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0E81A88B-1D4D-905E-2884-39F28B45738D}"/>
              </a:ext>
            </a:extLst>
          </p:cNvPr>
          <p:cNvSpPr>
            <a:spLocks noGrp="1"/>
          </p:cNvSpPr>
          <p:nvPr>
            <p:ph idx="1"/>
          </p:nvPr>
        </p:nvSpPr>
        <p:spPr>
          <a:xfrm>
            <a:off x="1393794" y="1726132"/>
            <a:ext cx="10022150" cy="3991087"/>
          </a:xfrm>
        </p:spPr>
        <p:txBody>
          <a:bodyPr>
            <a:normAutofit lnSpcReduction="10000"/>
          </a:bodyPr>
          <a:lstStyle/>
          <a:p>
            <a:pPr>
              <a:buClr>
                <a:srgbClr val="C00000"/>
              </a:buClr>
              <a:buFont typeface="Wingdings" panose="05000000000000000000" pitchFamily="2" charset="2"/>
              <a:buChar char="Ø"/>
            </a:pPr>
            <a:r>
              <a:rPr lang="lv-LV" sz="2400" b="1" dirty="0">
                <a:solidFill>
                  <a:srgbClr val="008000"/>
                </a:solidFill>
              </a:rPr>
              <a:t>D.15 Citi</a:t>
            </a:r>
            <a:r>
              <a:rPr lang="lv-LV" sz="2400" dirty="0">
                <a:solidFill>
                  <a:srgbClr val="001489"/>
                </a:solidFill>
              </a:rPr>
              <a:t>:</a:t>
            </a:r>
          </a:p>
          <a:p>
            <a:pPr algn="just">
              <a:buClr>
                <a:srgbClr val="C00000"/>
              </a:buClr>
              <a:buFont typeface="Wingdings" panose="05000000000000000000" pitchFamily="2" charset="2"/>
              <a:buChar char="ü"/>
            </a:pPr>
            <a:r>
              <a:rPr lang="lv-LV" sz="2400" dirty="0">
                <a:solidFill>
                  <a:srgbClr val="001489"/>
                </a:solidFill>
              </a:rPr>
              <a:t>Atbalsta pretendenta deklarācija*, ja projekta iesniegumu sagatavo un iesniedz pretendenta pilnvarota persona. Elektroniski parakstīta.</a:t>
            </a:r>
          </a:p>
          <a:p>
            <a:pPr algn="just">
              <a:buClr>
                <a:srgbClr val="C00000"/>
              </a:buClr>
              <a:buFont typeface="Wingdings" panose="05000000000000000000" pitchFamily="2" charset="2"/>
              <a:buChar char="Ø"/>
            </a:pPr>
            <a:r>
              <a:rPr lang="lv-LV" sz="2400" dirty="0">
                <a:solidFill>
                  <a:srgbClr val="001489"/>
                </a:solidFill>
              </a:rPr>
              <a:t>*Ir atzīme projekta iesnieguma sākuma daļā </a:t>
            </a:r>
            <a:r>
              <a:rPr lang="lv-LV" sz="2400" b="1" dirty="0">
                <a:solidFill>
                  <a:srgbClr val="008000"/>
                </a:solidFill>
              </a:rPr>
              <a:t>A. </a:t>
            </a:r>
            <a:r>
              <a:rPr lang="lv-LV" sz="2400" dirty="0">
                <a:solidFill>
                  <a:srgbClr val="001489"/>
                </a:solidFill>
              </a:rPr>
              <a:t>Informācija par atbalsta pretendentu, ja pretendents pilnvarojis citu personu iesniegt projekta pieteikumu EPS.</a:t>
            </a:r>
          </a:p>
          <a:p>
            <a:pPr algn="just">
              <a:buClr>
                <a:srgbClr val="C00000"/>
              </a:buClr>
              <a:buFont typeface="Wingdings" panose="05000000000000000000" pitchFamily="2" charset="2"/>
              <a:buChar char="Ø"/>
            </a:pPr>
            <a:endParaRPr lang="lv-LV" sz="2400" dirty="0">
              <a:solidFill>
                <a:srgbClr val="001489"/>
              </a:solidFill>
            </a:endParaRPr>
          </a:p>
          <a:p>
            <a:pPr algn="just">
              <a:buClr>
                <a:srgbClr val="C00000"/>
              </a:buClr>
              <a:buFont typeface="Wingdings" panose="05000000000000000000" pitchFamily="2" charset="2"/>
              <a:buChar char="ü"/>
            </a:pPr>
            <a:r>
              <a:rPr lang="lv-LV" sz="2400" dirty="0">
                <a:solidFill>
                  <a:srgbClr val="001489"/>
                </a:solidFill>
              </a:rPr>
              <a:t>Augstāk skaidrotā informācija, kas jāiesniedz papildus.</a:t>
            </a:r>
          </a:p>
          <a:p>
            <a:pPr algn="just">
              <a:buClr>
                <a:srgbClr val="C00000"/>
              </a:buClr>
              <a:buFont typeface="Wingdings" panose="05000000000000000000" pitchFamily="2" charset="2"/>
              <a:buChar char="ü"/>
            </a:pPr>
            <a:r>
              <a:rPr lang="lv-LV" sz="2400" dirty="0">
                <a:solidFill>
                  <a:srgbClr val="001489"/>
                </a:solidFill>
              </a:rPr>
              <a:t>Dokumenti, kas norādīti </a:t>
            </a:r>
            <a:r>
              <a:rPr lang="lv-LV" sz="2400" b="1" dirty="0">
                <a:solidFill>
                  <a:srgbClr val="C00000"/>
                </a:solidFill>
              </a:rPr>
              <a:t>MNF 6.kārtas sludinājumā </a:t>
            </a:r>
            <a:r>
              <a:rPr lang="lv-LV" sz="2400" dirty="0">
                <a:solidFill>
                  <a:srgbClr val="001489"/>
                </a:solidFill>
              </a:rPr>
              <a:t>un ļauj izvērtēt atbalsta pretendenta atbilstību atbalsta intensitātes kritērijiem un vērtēšanas kritērijiem, ja attiecas. </a:t>
            </a:r>
          </a:p>
          <a:p>
            <a:pPr marL="0" indent="0">
              <a:buClr>
                <a:srgbClr val="C00000"/>
              </a:buClr>
              <a:buNone/>
            </a:pPr>
            <a:endParaRPr lang="lv-LV" sz="2400" dirty="0">
              <a:solidFill>
                <a:srgbClr val="001489"/>
              </a:solidFill>
            </a:endParaRPr>
          </a:p>
          <a:p>
            <a:pPr marL="0" indent="0">
              <a:buClr>
                <a:srgbClr val="C00000"/>
              </a:buClr>
              <a:buNone/>
            </a:pPr>
            <a:endParaRPr lang="lv-LV" sz="2400" dirty="0">
              <a:solidFill>
                <a:srgbClr val="001489"/>
              </a:solidFill>
            </a:endParaRPr>
          </a:p>
          <a:p>
            <a:pPr marL="0" indent="0">
              <a:buClr>
                <a:srgbClr val="C00000"/>
              </a:buClr>
              <a:buNone/>
            </a:pPr>
            <a:endParaRPr lang="lv-LV" sz="2400" dirty="0">
              <a:solidFill>
                <a:srgbClr val="001489"/>
              </a:solidFill>
            </a:endParaRPr>
          </a:p>
          <a:p>
            <a:pPr marL="0" indent="0">
              <a:buClr>
                <a:srgbClr val="C00000"/>
              </a:buClr>
              <a:buNone/>
            </a:pPr>
            <a:endParaRPr lang="lv-LV" sz="2400" dirty="0">
              <a:solidFill>
                <a:srgbClr val="001489"/>
              </a:solidFill>
            </a:endParaRPr>
          </a:p>
        </p:txBody>
      </p:sp>
      <p:sp>
        <p:nvSpPr>
          <p:cNvPr id="8" name="TextBox 7">
            <a:extLst>
              <a:ext uri="{FF2B5EF4-FFF2-40B4-BE49-F238E27FC236}">
                <a16:creationId xmlns:a16="http://schemas.microsoft.com/office/drawing/2014/main" id="{DE598B4B-CF59-F875-64A2-9885EE3F2B2D}"/>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110144179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7CC55-03FD-4C4F-4BA1-B870733D3E26}"/>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EE5FB501-C556-BAC1-4067-2B9F8323541F}"/>
              </a:ext>
            </a:extLst>
          </p:cNvPr>
          <p:cNvSpPr>
            <a:spLocks noGrp="1"/>
          </p:cNvSpPr>
          <p:nvPr>
            <p:ph type="title"/>
          </p:nvPr>
        </p:nvSpPr>
        <p:spPr>
          <a:xfrm>
            <a:off x="1240479" y="0"/>
            <a:ext cx="1002215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Pavaddokumenti </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F0B3A908-F9C8-FB3F-A485-F0D0E3BFDC9E}"/>
              </a:ext>
            </a:extLst>
          </p:cNvPr>
          <p:cNvSpPr>
            <a:spLocks noGrp="1"/>
          </p:cNvSpPr>
          <p:nvPr>
            <p:ph idx="1"/>
          </p:nvPr>
        </p:nvSpPr>
        <p:spPr>
          <a:xfrm>
            <a:off x="929371" y="1220104"/>
            <a:ext cx="10022150" cy="5171817"/>
          </a:xfrm>
        </p:spPr>
        <p:txBody>
          <a:bodyPr>
            <a:normAutofit fontScale="92500" lnSpcReduction="10000"/>
          </a:bodyPr>
          <a:lstStyle/>
          <a:p>
            <a:pPr marL="0" marR="0" lvl="0" indent="0" algn="just" defTabSz="914400" rtl="0" eaLnBrk="1" fontAlgn="auto" latinLnBrk="0" hangingPunct="1">
              <a:lnSpc>
                <a:spcPct val="107000"/>
              </a:lnSpc>
              <a:spcBef>
                <a:spcPct val="20000"/>
              </a:spcBef>
              <a:spcAft>
                <a:spcPts val="800"/>
              </a:spcAft>
              <a:buClr>
                <a:srgbClr val="33CC33"/>
              </a:buClr>
              <a:buSzTx/>
              <a:buFont typeface="Arial" pitchFamily="34" charset="0"/>
              <a:buNone/>
              <a:tabLst/>
              <a:defRPr/>
            </a:pPr>
            <a:r>
              <a:rPr kumimoji="0" lang="lv-LV" sz="2400" b="1" i="0" u="none" strike="noStrike" kern="100" cap="none" spc="0" normalizeH="0" baseline="0" noProof="0" dirty="0">
                <a:ln>
                  <a:noFill/>
                </a:ln>
                <a:solidFill>
                  <a:srgbClr val="008000"/>
                </a:solidFill>
                <a:effectLst/>
                <a:uLnTx/>
                <a:uFillTx/>
                <a:latin typeface="Calibri" panose="020F0502020204030204" pitchFamily="34" charset="0"/>
                <a:ea typeface="Calibri" panose="020F0502020204030204" pitchFamily="34" charset="0"/>
                <a:cs typeface="Times New Roman" panose="02020603050405020304" pitchFamily="18" charset="0"/>
              </a:rPr>
              <a:t>D.16 Citi </a:t>
            </a:r>
            <a:r>
              <a:rPr lang="lv-LV" sz="2400" kern="100" dirty="0">
                <a:solidFill>
                  <a:srgbClr val="001489"/>
                </a:solidFill>
                <a:latin typeface="Calibri" panose="020F0502020204030204" pitchFamily="34" charset="0"/>
                <a:ea typeface="Calibri" panose="020F0502020204030204" pitchFamily="34" charset="0"/>
                <a:cs typeface="Times New Roman" panose="02020603050405020304" pitchFamily="18" charset="0"/>
              </a:rPr>
              <a:t>d</a:t>
            </a:r>
            <a:r>
              <a:rPr kumimoji="0" lang="lv-LV" sz="2400" b="0" i="0" u="none" strike="noStrike" kern="100" cap="none" spc="0" normalizeH="0" baseline="0" noProof="0" dirty="0" err="1">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okumenti</a:t>
            </a:r>
            <a:r>
              <a:rPr kumimoji="0" lang="lv-LV" sz="2400" b="0" i="0" u="none"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 vai skaidrojumi, kas saistīti ar SVVA stratēģiju un norādīti </a:t>
            </a:r>
            <a:r>
              <a:rPr kumimoji="0" lang="lv-LV" sz="2400" b="1" i="0" u="none" strike="noStrike" kern="1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6.kārtas sludinājumā</a:t>
            </a:r>
            <a:r>
              <a:rPr kumimoji="0" lang="lv-LV" sz="2400" b="0" i="0" u="none"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a:t>
            </a:r>
          </a:p>
          <a:p>
            <a:pPr marR="0" lvl="0" algn="just" defTabSz="914400" rtl="0" eaLnBrk="1" fontAlgn="auto" latinLnBrk="0" hangingPunct="1">
              <a:lnSpc>
                <a:spcPct val="107000"/>
              </a:lnSpc>
              <a:spcBef>
                <a:spcPct val="20000"/>
              </a:spcBef>
              <a:spcAft>
                <a:spcPts val="0"/>
              </a:spcAft>
              <a:buClr>
                <a:srgbClr val="33CC33"/>
              </a:buClr>
              <a:buSzTx/>
              <a:buFont typeface="Wingdings" panose="05000000000000000000" pitchFamily="2" charset="2"/>
              <a:buChar char="ü"/>
              <a:tabLst/>
              <a:defRPr/>
            </a:pPr>
            <a:r>
              <a:rPr kumimoji="0" lang="lv-LV" sz="2400" b="0" i="0" u="none"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VID EDS izdruka par darbiniekiem (atbalsta intensitātes izvērtēšanai)</a:t>
            </a:r>
          </a:p>
          <a:p>
            <a:pPr marR="0" lvl="0" algn="just" defTabSz="914400" rtl="0" eaLnBrk="1" fontAlgn="auto" latinLnBrk="0" hangingPunct="1">
              <a:lnSpc>
                <a:spcPct val="107000"/>
              </a:lnSpc>
              <a:spcBef>
                <a:spcPct val="20000"/>
              </a:spcBef>
              <a:spcAft>
                <a:spcPts val="0"/>
              </a:spcAft>
              <a:buClr>
                <a:srgbClr val="33CC33"/>
              </a:buClr>
              <a:buSzTx/>
              <a:buFont typeface="Wingdings" panose="05000000000000000000" pitchFamily="2" charset="2"/>
              <a:buChar char="ü"/>
              <a:tabLst/>
              <a:defRPr/>
            </a:pPr>
            <a:r>
              <a:rPr kumimoji="0" lang="lv-LV" sz="2400" b="0" i="0" u="none"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VID EDS izdruka par uzņēmuma īpašnieka algas nodokļu grāmatiņu (atbalsta intensitātes izvērtēšanai)</a:t>
            </a:r>
          </a:p>
          <a:p>
            <a:pPr marR="0" lvl="0" algn="just" defTabSz="914400" rtl="0" eaLnBrk="1" fontAlgn="auto" latinLnBrk="0" hangingPunct="1">
              <a:lnSpc>
                <a:spcPct val="107000"/>
              </a:lnSpc>
              <a:spcBef>
                <a:spcPct val="20000"/>
              </a:spcBef>
              <a:spcAft>
                <a:spcPts val="0"/>
              </a:spcAft>
              <a:buClr>
                <a:srgbClr val="33CC33"/>
              </a:buClr>
              <a:buSzTx/>
              <a:buFont typeface="Wingdings" panose="05000000000000000000" pitchFamily="2" charset="2"/>
              <a:buChar char="ü"/>
              <a:tabLst/>
              <a:defRPr/>
            </a:pPr>
            <a:r>
              <a:rPr kumimoji="0" lang="lv-LV" sz="2400" b="0" i="0" u="none"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PMLP izdruka, kas apliecina deklarēto dzīves vietu MNF darbības teritorijā (MNF vērtēšanas kritēriji)</a:t>
            </a:r>
          </a:p>
          <a:p>
            <a:pPr marR="0" lvl="0" algn="just" defTabSz="914400" rtl="0" eaLnBrk="1" fontAlgn="auto" latinLnBrk="0" hangingPunct="1">
              <a:lnSpc>
                <a:spcPct val="107000"/>
              </a:lnSpc>
              <a:spcBef>
                <a:spcPct val="20000"/>
              </a:spcBef>
              <a:spcAft>
                <a:spcPts val="0"/>
              </a:spcAft>
              <a:buClr>
                <a:srgbClr val="33CC33"/>
              </a:buClr>
              <a:buSzTx/>
              <a:buFont typeface="Wingdings" panose="05000000000000000000" pitchFamily="2" charset="2"/>
              <a:buChar char="ü"/>
              <a:tabLst/>
              <a:defRPr/>
            </a:pPr>
            <a:r>
              <a:rPr kumimoji="0" lang="lv-LV" sz="2400" b="0" i="0" u="none"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Skice (MNF vērtēšanas kritēriji)</a:t>
            </a:r>
          </a:p>
          <a:p>
            <a:pPr marR="0" lvl="0" algn="just" defTabSz="914400" rtl="0" eaLnBrk="1" fontAlgn="auto" latinLnBrk="0" hangingPunct="1">
              <a:lnSpc>
                <a:spcPct val="107000"/>
              </a:lnSpc>
              <a:spcBef>
                <a:spcPct val="20000"/>
              </a:spcBef>
              <a:spcAft>
                <a:spcPts val="0"/>
              </a:spcAft>
              <a:buClr>
                <a:srgbClr val="33CC33"/>
              </a:buClr>
              <a:buSzTx/>
              <a:buFont typeface="Wingdings" panose="05000000000000000000" pitchFamily="2" charset="2"/>
              <a:buChar char="ü"/>
              <a:tabLst/>
              <a:defRPr/>
            </a:pPr>
            <a:r>
              <a:rPr kumimoji="0" lang="lv-LV" sz="2400" b="0" i="0" u="none"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Skaidrojums </a:t>
            </a:r>
            <a:r>
              <a:rPr lang="lv-LV" sz="2400" b="1" kern="100" dirty="0">
                <a:solidFill>
                  <a:srgbClr val="008000"/>
                </a:solidFill>
                <a:latin typeface="Calibri" panose="020F0502020204030204" pitchFamily="34" charset="0"/>
                <a:ea typeface="Calibri" panose="020F0502020204030204" pitchFamily="34" charset="0"/>
                <a:cs typeface="Times New Roman" panose="02020603050405020304" pitchFamily="18" charset="0"/>
              </a:rPr>
              <a:t>B.2</a:t>
            </a:r>
            <a:r>
              <a:rPr kumimoji="0" lang="lv-LV" sz="2400" b="1" i="0" u="none" strike="noStrike" kern="100" cap="none" spc="0" normalizeH="0" baseline="0" noProof="0" dirty="0">
                <a:ln>
                  <a:noFill/>
                </a:ln>
                <a:solidFill>
                  <a:srgbClr val="008000"/>
                </a:solidFill>
                <a:effectLst/>
                <a:uLnTx/>
                <a:uFillTx/>
                <a:latin typeface="Calibri" panose="020F0502020204030204" pitchFamily="34" charset="0"/>
                <a:ea typeface="Calibri" panose="020F0502020204030204" pitchFamily="34" charset="0"/>
                <a:cs typeface="Times New Roman" panose="02020603050405020304" pitchFamily="18" charset="0"/>
              </a:rPr>
              <a:t>.8.</a:t>
            </a:r>
            <a:r>
              <a:rPr kumimoji="0" lang="lv-LV" sz="2400" i="0" u="none"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a:t>
            </a:r>
            <a:r>
              <a:rPr kumimoji="0" lang="lv-LV" sz="2400" b="1" i="0" u="none" strike="noStrike" kern="100" cap="none" spc="0" normalizeH="0" baseline="0" noProof="0" dirty="0">
                <a:ln>
                  <a:noFill/>
                </a:ln>
                <a:solidFill>
                  <a:srgbClr val="008000"/>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lv-LV" sz="2400" b="0" i="0" u="none"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ja būvdarbi saistīti ar ēkas, kas iekļaujas valsts kultūras pieminekļu zonā vai ir kāda valsts kultūras pieminekļa kompleksa daļa, atjaunošana vēsturiskā izskatā, ja to pielāgo ražošanai vai pakalpojuma sniegšanai (atbalsta intensitātes izvērtēšanai)</a:t>
            </a:r>
          </a:p>
          <a:p>
            <a:pPr marR="0" lvl="0" algn="just" defTabSz="914400" rtl="0" eaLnBrk="1" fontAlgn="auto" latinLnBrk="0" hangingPunct="1">
              <a:lnSpc>
                <a:spcPct val="107000"/>
              </a:lnSpc>
              <a:spcBef>
                <a:spcPct val="20000"/>
              </a:spcBef>
              <a:spcAft>
                <a:spcPts val="0"/>
              </a:spcAft>
              <a:buClr>
                <a:srgbClr val="33CC33"/>
              </a:buClr>
              <a:buSzTx/>
              <a:buFont typeface="Wingdings" panose="05000000000000000000" pitchFamily="2" charset="2"/>
              <a:buChar char="ü"/>
              <a:tabLst/>
              <a:defRPr/>
            </a:pPr>
            <a:r>
              <a:rPr kumimoji="0" lang="lv-LV" sz="2400" b="0" i="0" u="none" strike="noStrike" kern="100" cap="none" spc="0" normalizeH="0" baseline="0" noProof="0" dirty="0">
                <a:ln>
                  <a:noFill/>
                </a:ln>
                <a:solidFill>
                  <a:srgbClr val="001489"/>
                </a:solidFill>
                <a:effectLst/>
                <a:uLnTx/>
                <a:uFillTx/>
                <a:latin typeface="Calibri" panose="020F0502020204030204" pitchFamily="34" charset="0"/>
                <a:ea typeface="Calibri" panose="020F0502020204030204" pitchFamily="34" charset="0"/>
                <a:cs typeface="Times New Roman" panose="02020603050405020304" pitchFamily="18" charset="0"/>
              </a:rPr>
              <a:t>Īstenoto LEADER projektu publicitātes izdrukas vai saites tīmekļa vietnē, ja ir atbilstošas</a:t>
            </a:r>
          </a:p>
          <a:p>
            <a:pPr marL="0" indent="0">
              <a:buClr>
                <a:srgbClr val="C00000"/>
              </a:buClr>
              <a:buNone/>
            </a:pPr>
            <a:endParaRPr lang="lv-LV" sz="2400" dirty="0">
              <a:solidFill>
                <a:srgbClr val="001489"/>
              </a:solidFill>
            </a:endParaRPr>
          </a:p>
          <a:p>
            <a:pPr marL="0" indent="0">
              <a:buClr>
                <a:srgbClr val="C00000"/>
              </a:buClr>
              <a:buNone/>
            </a:pPr>
            <a:endParaRPr lang="lv-LV" sz="2400" dirty="0">
              <a:solidFill>
                <a:srgbClr val="001489"/>
              </a:solidFill>
            </a:endParaRPr>
          </a:p>
          <a:p>
            <a:pPr marL="0" indent="0">
              <a:buClr>
                <a:srgbClr val="C00000"/>
              </a:buClr>
              <a:buNone/>
            </a:pPr>
            <a:endParaRPr lang="lv-LV" sz="2400" dirty="0">
              <a:solidFill>
                <a:srgbClr val="001489"/>
              </a:solidFill>
            </a:endParaRPr>
          </a:p>
          <a:p>
            <a:pPr marL="0" indent="0">
              <a:buClr>
                <a:srgbClr val="C00000"/>
              </a:buClr>
              <a:buNone/>
            </a:pPr>
            <a:endParaRPr lang="lv-LV" sz="2400" dirty="0">
              <a:solidFill>
                <a:srgbClr val="001489"/>
              </a:solidFill>
            </a:endParaRPr>
          </a:p>
        </p:txBody>
      </p:sp>
      <p:sp>
        <p:nvSpPr>
          <p:cNvPr id="8" name="TextBox 7">
            <a:extLst>
              <a:ext uri="{FF2B5EF4-FFF2-40B4-BE49-F238E27FC236}">
                <a16:creationId xmlns:a16="http://schemas.microsoft.com/office/drawing/2014/main" id="{9B03F7C5-2727-7B0C-B149-2BD8F3BD1B04}"/>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119418537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25656-336C-20D2-D312-7F0D1F695B64}"/>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6DDCC9BB-9B1E-DB56-D749-62BCDFE54012}"/>
              </a:ext>
            </a:extLst>
          </p:cNvPr>
          <p:cNvSpPr>
            <a:spLocks noGrp="1"/>
          </p:cNvSpPr>
          <p:nvPr>
            <p:ph type="title"/>
          </p:nvPr>
        </p:nvSpPr>
        <p:spPr>
          <a:xfrm>
            <a:off x="1240479" y="0"/>
            <a:ext cx="1002215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lang="lv-LV" sz="3200" b="1" dirty="0">
                <a:solidFill>
                  <a:srgbClr val="E7E6E6">
                    <a:lumMod val="50000"/>
                  </a:srgbClr>
                </a:solidFill>
                <a:latin typeface="Calibri" panose="020F0502020204030204"/>
              </a:rPr>
              <a:t>Projektu īstenošanas nosacījumi. Uzsākšana</a:t>
            </a: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 </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4724097D-D10F-F285-9E4A-7D7E00548877}"/>
              </a:ext>
            </a:extLst>
          </p:cNvPr>
          <p:cNvSpPr>
            <a:spLocks noGrp="1"/>
          </p:cNvSpPr>
          <p:nvPr>
            <p:ph idx="1"/>
          </p:nvPr>
        </p:nvSpPr>
        <p:spPr>
          <a:xfrm>
            <a:off x="1041302" y="1169176"/>
            <a:ext cx="9531094" cy="3209853"/>
          </a:xfrm>
        </p:spPr>
        <p:txBody>
          <a:bodyPr>
            <a:noAutofit/>
          </a:bodyPr>
          <a:lstStyle/>
          <a:p>
            <a:pPr>
              <a:buClr>
                <a:srgbClr val="C00000"/>
              </a:buClr>
              <a:buFont typeface="Wingdings" panose="05000000000000000000" pitchFamily="2" charset="2"/>
              <a:buChar char="q"/>
            </a:pPr>
            <a:r>
              <a:rPr lang="lv-LV" sz="2400" dirty="0">
                <a:solidFill>
                  <a:srgbClr val="001489"/>
                </a:solidFill>
              </a:rPr>
              <a:t>Projekta uzsākšana – maksājumi tiks attiecināti.</a:t>
            </a:r>
          </a:p>
          <a:p>
            <a:pPr marL="0" indent="0" algn="just">
              <a:buClr>
                <a:srgbClr val="C00000"/>
              </a:buClr>
              <a:buNone/>
            </a:pPr>
            <a:r>
              <a:rPr lang="lv-LV" sz="2400" b="1" dirty="0">
                <a:solidFill>
                  <a:srgbClr val="008000"/>
                </a:solidFill>
              </a:rPr>
              <a:t>MKN 113 26. </a:t>
            </a:r>
            <a:r>
              <a:rPr lang="lv-LV" sz="2400" dirty="0">
                <a:solidFill>
                  <a:srgbClr val="001489"/>
                </a:solidFill>
              </a:rPr>
              <a:t>Atbalsta saņēmējs ir tiesīgs uzsākt projekta īstenošanu pēc projekta iesnieguma iesniegšanas LAD elektroniskajā pieteikšanās sistēmā, uzņemoties pilnu finanšu risku. </a:t>
            </a:r>
          </a:p>
          <a:p>
            <a:pPr marL="0" indent="0" algn="just">
              <a:buClr>
                <a:srgbClr val="C00000"/>
              </a:buClr>
              <a:buNone/>
            </a:pPr>
            <a:endParaRPr lang="lv-LV" sz="2400" dirty="0">
              <a:solidFill>
                <a:srgbClr val="001489"/>
              </a:solidFill>
            </a:endParaRPr>
          </a:p>
          <a:p>
            <a:pPr marL="0" indent="0" algn="just">
              <a:buClr>
                <a:srgbClr val="C00000"/>
              </a:buClr>
              <a:buNone/>
            </a:pPr>
            <a:r>
              <a:rPr lang="lv-LV" sz="2400" dirty="0">
                <a:solidFill>
                  <a:srgbClr val="001489"/>
                </a:solidFill>
              </a:rPr>
              <a:t>Ja </a:t>
            </a:r>
            <a:r>
              <a:rPr lang="lv-LV" sz="2400" b="1" dirty="0">
                <a:solidFill>
                  <a:srgbClr val="001489"/>
                </a:solidFill>
              </a:rPr>
              <a:t>MNF</a:t>
            </a:r>
            <a:r>
              <a:rPr lang="lv-LV" sz="2400" dirty="0">
                <a:solidFill>
                  <a:srgbClr val="001489"/>
                </a:solidFill>
              </a:rPr>
              <a:t> vai </a:t>
            </a:r>
            <a:r>
              <a:rPr lang="lv-LV" sz="2400" b="1" dirty="0">
                <a:solidFill>
                  <a:srgbClr val="001489"/>
                </a:solidFill>
              </a:rPr>
              <a:t>LAD</a:t>
            </a:r>
            <a:r>
              <a:rPr lang="lv-LV" sz="2400" dirty="0">
                <a:solidFill>
                  <a:srgbClr val="001489"/>
                </a:solidFill>
              </a:rPr>
              <a:t> pieņem lēmumu par projekta noraidīšanu, atbalsta saņēmējs sedz visus ar projekta īstenošanu saistītos izdevumus.</a:t>
            </a:r>
          </a:p>
        </p:txBody>
      </p:sp>
      <p:sp>
        <p:nvSpPr>
          <p:cNvPr id="8" name="TextBox 7">
            <a:extLst>
              <a:ext uri="{FF2B5EF4-FFF2-40B4-BE49-F238E27FC236}">
                <a16:creationId xmlns:a16="http://schemas.microsoft.com/office/drawing/2014/main" id="{F75E9708-E744-C476-C064-C0D249E4B703}"/>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3" name="TextBox 2">
            <a:extLst>
              <a:ext uri="{FF2B5EF4-FFF2-40B4-BE49-F238E27FC236}">
                <a16:creationId xmlns:a16="http://schemas.microsoft.com/office/drawing/2014/main" id="{605934A6-2282-1BAC-9646-BB78C7EA55BF}"/>
              </a:ext>
            </a:extLst>
          </p:cNvPr>
          <p:cNvSpPr txBox="1"/>
          <p:nvPr/>
        </p:nvSpPr>
        <p:spPr>
          <a:xfrm>
            <a:off x="4472412" y="4179852"/>
            <a:ext cx="6971168" cy="2308324"/>
          </a:xfrm>
          <a:prstGeom prst="rect">
            <a:avLst/>
          </a:prstGeom>
          <a:noFill/>
          <a:ln>
            <a:solidFill>
              <a:srgbClr val="008000"/>
            </a:solidFill>
          </a:ln>
        </p:spPr>
        <p:txBody>
          <a:bodyPr wrap="square" rtlCol="0">
            <a:spAutoFit/>
          </a:bodyPr>
          <a:lstStyle/>
          <a:p>
            <a:pPr algn="just"/>
            <a:r>
              <a:rPr lang="lv-LV" sz="2400" dirty="0">
                <a:solidFill>
                  <a:srgbClr val="001489"/>
                </a:solidFill>
              </a:rPr>
              <a:t>Sagaidām MNF lēmumu. MNF projektus, kam ir pozitīvs lēmums, iesniedz LAD.</a:t>
            </a:r>
          </a:p>
          <a:p>
            <a:pPr algn="just"/>
            <a:endParaRPr lang="lv-LV" sz="2400" dirty="0">
              <a:solidFill>
                <a:srgbClr val="001489"/>
              </a:solidFill>
            </a:endParaRPr>
          </a:p>
          <a:p>
            <a:pPr algn="just"/>
            <a:r>
              <a:rPr lang="lv-LV" sz="2400" dirty="0">
                <a:solidFill>
                  <a:srgbClr val="001489"/>
                </a:solidFill>
              </a:rPr>
              <a:t>Pirms iegāžu sākšanas sazināmies ar LAD, lai noskaidrotu, vai ir droši veikt pasūtījumus un pirmos maksājumus.</a:t>
            </a:r>
          </a:p>
        </p:txBody>
      </p:sp>
    </p:spTree>
    <p:extLst>
      <p:ext uri="{BB962C8B-B14F-4D97-AF65-F5344CB8AC3E}">
        <p14:creationId xmlns:p14="http://schemas.microsoft.com/office/powerpoint/2010/main" val="254708288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93AB0-21CF-81FD-0144-E15F4AD12E34}"/>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AB67FDFB-2FCC-764A-7692-CF9BC75D91BB}"/>
              </a:ext>
            </a:extLst>
          </p:cNvPr>
          <p:cNvSpPr>
            <a:spLocks noGrp="1"/>
          </p:cNvSpPr>
          <p:nvPr>
            <p:ph type="title"/>
          </p:nvPr>
        </p:nvSpPr>
        <p:spPr>
          <a:xfrm>
            <a:off x="1240479" y="0"/>
            <a:ext cx="1002215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lang="lv-LV" sz="3200" b="1" dirty="0">
                <a:solidFill>
                  <a:srgbClr val="E7E6E6">
                    <a:lumMod val="50000"/>
                  </a:srgbClr>
                </a:solidFill>
                <a:latin typeface="Calibri" panose="020F0502020204030204"/>
              </a:rPr>
              <a:t>Projektu īstenošanas nosacījumi. Uzsākšana</a:t>
            </a: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 </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E318290F-6163-39BC-E05C-444AF9A4BEEE}"/>
              </a:ext>
            </a:extLst>
          </p:cNvPr>
          <p:cNvSpPr>
            <a:spLocks noGrp="1"/>
          </p:cNvSpPr>
          <p:nvPr>
            <p:ph idx="1"/>
          </p:nvPr>
        </p:nvSpPr>
        <p:spPr>
          <a:xfrm>
            <a:off x="929371" y="1325562"/>
            <a:ext cx="10022150" cy="5172891"/>
          </a:xfrm>
        </p:spPr>
        <p:txBody>
          <a:bodyPr>
            <a:noAutofit/>
          </a:bodyPr>
          <a:lstStyle/>
          <a:p>
            <a:pPr marL="0" indent="0">
              <a:buClr>
                <a:srgbClr val="C00000"/>
              </a:buClr>
              <a:buNone/>
            </a:pPr>
            <a:endParaRPr lang="lv-LV" sz="2400" b="1" dirty="0">
              <a:solidFill>
                <a:srgbClr val="008000"/>
              </a:solidFill>
            </a:endParaRPr>
          </a:p>
          <a:p>
            <a:pPr>
              <a:buClr>
                <a:srgbClr val="C00000"/>
              </a:buClr>
              <a:buFont typeface="Wingdings" panose="05000000000000000000" pitchFamily="2" charset="2"/>
              <a:buChar char="q"/>
            </a:pPr>
            <a:r>
              <a:rPr lang="lv-LV" sz="2400" b="1" dirty="0">
                <a:solidFill>
                  <a:srgbClr val="008000"/>
                </a:solidFill>
              </a:rPr>
              <a:t>MKN 580 13. </a:t>
            </a:r>
            <a:r>
              <a:rPr lang="lv-LV" sz="2400" dirty="0">
                <a:solidFill>
                  <a:srgbClr val="001489"/>
                </a:solidFill>
              </a:rPr>
              <a:t>Ja atbalsta pretendents ir fiziskā persona (</a:t>
            </a:r>
            <a:r>
              <a:rPr lang="lv-LV" sz="2400" b="1" dirty="0">
                <a:solidFill>
                  <a:srgbClr val="008000"/>
                </a:solidFill>
              </a:rPr>
              <a:t>11.1.2</a:t>
            </a:r>
            <a:r>
              <a:rPr lang="lv-LV" sz="2400" dirty="0">
                <a:solidFill>
                  <a:srgbClr val="008000"/>
                </a:solidFill>
              </a:rPr>
              <a:t>.</a:t>
            </a:r>
            <a:r>
              <a:rPr lang="lv-LV" sz="2400" dirty="0">
                <a:solidFill>
                  <a:srgbClr val="001489"/>
                </a:solidFill>
              </a:rPr>
              <a:t>), </a:t>
            </a:r>
          </a:p>
          <a:p>
            <a:pPr marL="0" indent="0" algn="just">
              <a:buClr>
                <a:srgbClr val="C00000"/>
              </a:buClr>
              <a:buNone/>
            </a:pPr>
            <a:r>
              <a:rPr lang="lv-LV" sz="2400" dirty="0">
                <a:solidFill>
                  <a:srgbClr val="001489"/>
                </a:solidFill>
              </a:rPr>
              <a:t>tā pirms projekta īstenošanas uzsākšanas iegūst komersanta, zemnieku saimniecības vai </a:t>
            </a:r>
            <a:r>
              <a:rPr lang="lv-LV" sz="2400" dirty="0" err="1">
                <a:solidFill>
                  <a:srgbClr val="001489"/>
                </a:solidFill>
              </a:rPr>
              <a:t>pašnodarbinātās</a:t>
            </a:r>
            <a:r>
              <a:rPr lang="lv-LV" sz="2400" dirty="0">
                <a:solidFill>
                  <a:srgbClr val="001489"/>
                </a:solidFill>
              </a:rPr>
              <a:t> personas statusu (reģistrācijas Uzņēmumu reģistrā vai Valsts ieņēmumu dienestā). </a:t>
            </a:r>
          </a:p>
          <a:p>
            <a:pPr marL="457200" lvl="1" indent="0" algn="just">
              <a:buClr>
                <a:srgbClr val="C00000"/>
              </a:buClr>
              <a:buNone/>
            </a:pPr>
            <a:r>
              <a:rPr lang="lv-LV" dirty="0">
                <a:solidFill>
                  <a:srgbClr val="001489"/>
                </a:solidFill>
              </a:rPr>
              <a:t>! Visus maksājumus par projekta iegādēm veic no saimnieciskās darbības konta !</a:t>
            </a:r>
          </a:p>
          <a:p>
            <a:pPr marL="457200" lvl="1" indent="0" algn="just">
              <a:buClr>
                <a:srgbClr val="C00000"/>
              </a:buClr>
              <a:buNone/>
            </a:pPr>
            <a:endParaRPr lang="lv-LV" dirty="0">
              <a:solidFill>
                <a:srgbClr val="001489"/>
              </a:solidFill>
            </a:endParaRPr>
          </a:p>
          <a:p>
            <a:pPr marL="0" indent="0" algn="just">
              <a:buClr>
                <a:srgbClr val="C00000"/>
              </a:buClr>
              <a:buNone/>
            </a:pPr>
            <a:r>
              <a:rPr lang="lv-LV" sz="2400" dirty="0">
                <a:solidFill>
                  <a:srgbClr val="001489"/>
                </a:solidFill>
              </a:rPr>
              <a:t>Ja atbalsta pretendents kļūst par kapitāldaļu turētāju komercsabiedrībā, kas īsteno projektu, </a:t>
            </a:r>
          </a:p>
          <a:p>
            <a:pPr lvl="1" algn="just">
              <a:buClr>
                <a:srgbClr val="C00000"/>
              </a:buClr>
              <a:buFont typeface="Wingdings" panose="05000000000000000000" pitchFamily="2" charset="2"/>
              <a:buChar char="Ø"/>
            </a:pPr>
            <a:r>
              <a:rPr lang="lv-LV" dirty="0">
                <a:solidFill>
                  <a:srgbClr val="001489"/>
                </a:solidFill>
              </a:rPr>
              <a:t>tam attiecīgajā komercsabiedrībā pieder ne mazāk kā 51% kapitāldaļu </a:t>
            </a:r>
          </a:p>
          <a:p>
            <a:pPr lvl="1" algn="just">
              <a:buClr>
                <a:srgbClr val="C00000"/>
              </a:buClr>
              <a:buFont typeface="Wingdings" panose="05000000000000000000" pitchFamily="2" charset="2"/>
              <a:buChar char="Ø"/>
            </a:pPr>
            <a:r>
              <a:rPr lang="lv-LV" dirty="0">
                <a:solidFill>
                  <a:srgbClr val="001489"/>
                </a:solidFill>
              </a:rPr>
              <a:t>un Uzņēmumu reģistrā ir reģistrētas paraksta tiesības.</a:t>
            </a:r>
          </a:p>
        </p:txBody>
      </p:sp>
      <p:sp>
        <p:nvSpPr>
          <p:cNvPr id="8" name="TextBox 7">
            <a:extLst>
              <a:ext uri="{FF2B5EF4-FFF2-40B4-BE49-F238E27FC236}">
                <a16:creationId xmlns:a16="http://schemas.microsoft.com/office/drawing/2014/main" id="{EFEE12F9-66C8-61D1-56F0-CE9A1D85A1D4}"/>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398060966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A672D-C523-821A-FDF4-3C4B06B16DCF}"/>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A99BB49A-1526-AA52-A545-85313A45C666}"/>
              </a:ext>
            </a:extLst>
          </p:cNvPr>
          <p:cNvSpPr>
            <a:spLocks noGrp="1"/>
          </p:cNvSpPr>
          <p:nvPr>
            <p:ph type="title"/>
          </p:nvPr>
        </p:nvSpPr>
        <p:spPr>
          <a:xfrm>
            <a:off x="1240479" y="0"/>
            <a:ext cx="1002215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lang="lv-LV" sz="3200" b="1" dirty="0">
                <a:solidFill>
                  <a:srgbClr val="E7E6E6">
                    <a:lumMod val="50000"/>
                  </a:srgbClr>
                </a:solidFill>
                <a:latin typeface="Calibri" panose="020F0502020204030204"/>
              </a:rPr>
              <a:t>Projektu īstenošanas nosacījumi. Uzsākšana</a:t>
            </a: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 </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DC2E60DF-D5AD-25F0-8876-15C913B08CD1}"/>
              </a:ext>
            </a:extLst>
          </p:cNvPr>
          <p:cNvSpPr>
            <a:spLocks noGrp="1"/>
          </p:cNvSpPr>
          <p:nvPr>
            <p:ph idx="1"/>
          </p:nvPr>
        </p:nvSpPr>
        <p:spPr>
          <a:xfrm>
            <a:off x="929371" y="1220104"/>
            <a:ext cx="10022150" cy="5171817"/>
          </a:xfrm>
        </p:spPr>
        <p:txBody>
          <a:bodyPr>
            <a:normAutofit lnSpcReduction="10000"/>
          </a:bodyPr>
          <a:lstStyle/>
          <a:p>
            <a:pPr algn="just">
              <a:buClr>
                <a:srgbClr val="C00000"/>
              </a:buClr>
              <a:buFont typeface="Wingdings" panose="05000000000000000000" pitchFamily="2" charset="2"/>
              <a:buChar char="q"/>
            </a:pPr>
            <a:r>
              <a:rPr lang="lv-LV" sz="2400" b="1" dirty="0">
                <a:solidFill>
                  <a:srgbClr val="008000"/>
                </a:solidFill>
              </a:rPr>
              <a:t>MKN 580 68. </a:t>
            </a:r>
            <a:r>
              <a:rPr lang="lv-LV" sz="2400" dirty="0">
                <a:solidFill>
                  <a:srgbClr val="001489"/>
                </a:solidFill>
              </a:rPr>
              <a:t>Projektu uzsāk īstenot 6 mēnešu laikā pēc dienas, kad stājies spēkā LAD lēmums par projekta iesnieguma apstiprināšanu.</a:t>
            </a:r>
          </a:p>
          <a:p>
            <a:pPr algn="just">
              <a:buClr>
                <a:srgbClr val="C00000"/>
              </a:buClr>
              <a:buFont typeface="Wingdings" panose="05000000000000000000" pitchFamily="2" charset="2"/>
              <a:buChar char="q"/>
            </a:pPr>
            <a:endParaRPr lang="lv-LV" sz="2400" dirty="0">
              <a:solidFill>
                <a:srgbClr val="001489"/>
              </a:solidFill>
            </a:endParaRPr>
          </a:p>
          <a:p>
            <a:pPr algn="just">
              <a:buClr>
                <a:srgbClr val="C00000"/>
              </a:buClr>
              <a:buFont typeface="Wingdings" panose="05000000000000000000" pitchFamily="2" charset="2"/>
              <a:buChar char="q"/>
            </a:pPr>
            <a:r>
              <a:rPr lang="lv-LV" sz="2400" b="1" dirty="0">
                <a:solidFill>
                  <a:srgbClr val="008000"/>
                </a:solidFill>
              </a:rPr>
              <a:t>69. </a:t>
            </a:r>
            <a:r>
              <a:rPr lang="lv-LV" sz="2400" dirty="0">
                <a:solidFill>
                  <a:srgbClr val="001489"/>
                </a:solidFill>
              </a:rPr>
              <a:t>Projekta īstenošana ir uzsākta, ja ir izpildīts vismaz viens no šādiem nosacījumiem:</a:t>
            </a:r>
          </a:p>
          <a:p>
            <a:pPr algn="just">
              <a:buClr>
                <a:srgbClr val="C00000"/>
              </a:buClr>
              <a:buFont typeface="Wingdings" panose="05000000000000000000" pitchFamily="2" charset="2"/>
              <a:buChar char="q"/>
            </a:pPr>
            <a:endParaRPr lang="lv-LV" sz="2400" dirty="0">
              <a:solidFill>
                <a:srgbClr val="001489"/>
              </a:solidFill>
            </a:endParaRPr>
          </a:p>
          <a:p>
            <a:pPr lvl="1" algn="just">
              <a:buClr>
                <a:srgbClr val="C00000"/>
              </a:buClr>
              <a:buFont typeface="Wingdings" panose="05000000000000000000" pitchFamily="2" charset="2"/>
              <a:buChar char="Ø"/>
            </a:pPr>
            <a:r>
              <a:rPr lang="lv-LV" b="1" dirty="0">
                <a:solidFill>
                  <a:srgbClr val="008000"/>
                </a:solidFill>
              </a:rPr>
              <a:t>69.1. </a:t>
            </a:r>
            <a:r>
              <a:rPr lang="lv-LV" dirty="0">
                <a:solidFill>
                  <a:srgbClr val="001489"/>
                </a:solidFill>
              </a:rPr>
              <a:t>atbalsta saņēmējs LAD ir iesniedzis informāciju par būvniecības lietu, kas atbilstoši būvniecības jomu regulējošajiem normatīvajiem aktiem reģistrēta Būvniecības informācijas sistēmā (BIS);</a:t>
            </a:r>
          </a:p>
          <a:p>
            <a:pPr lvl="1" algn="just">
              <a:buClr>
                <a:srgbClr val="C00000"/>
              </a:buClr>
              <a:buFont typeface="Wingdings" panose="05000000000000000000" pitchFamily="2" charset="2"/>
              <a:buChar char="Ø"/>
            </a:pPr>
            <a:r>
              <a:rPr lang="lv-LV" b="1" dirty="0">
                <a:solidFill>
                  <a:srgbClr val="008000"/>
                </a:solidFill>
              </a:rPr>
              <a:t>69.2. </a:t>
            </a:r>
            <a:r>
              <a:rPr lang="lv-LV" dirty="0">
                <a:solidFill>
                  <a:srgbClr val="001489"/>
                </a:solidFill>
              </a:rPr>
              <a:t>atbalsta saņēmējs ir iegādājies vismaz vienu no projektā paredzētajiem pamatlīdzekļiem, kura vērtība ir vismaz 10% no attiecināmo izmaksu summas, kas paredzēta pamatlīdzekļu iegādei;</a:t>
            </a:r>
          </a:p>
          <a:p>
            <a:pPr lvl="1" algn="just">
              <a:buClr>
                <a:srgbClr val="C00000"/>
              </a:buClr>
              <a:buFont typeface="Wingdings" panose="05000000000000000000" pitchFamily="2" charset="2"/>
              <a:buChar char="Ø"/>
            </a:pPr>
            <a:r>
              <a:rPr lang="lv-LV" b="1" dirty="0">
                <a:solidFill>
                  <a:srgbClr val="008000"/>
                </a:solidFill>
              </a:rPr>
              <a:t>69.3. </a:t>
            </a:r>
            <a:r>
              <a:rPr lang="lv-LV" dirty="0">
                <a:solidFill>
                  <a:srgbClr val="001489"/>
                </a:solidFill>
              </a:rPr>
              <a:t>atbalsta saņēmējs ir noslēdzis līgumu un samaksājis avansu vismaz 10% apmērā no attiecināmo izmaksu summas, neietverot būvniecības izmaksas.</a:t>
            </a:r>
          </a:p>
          <a:p>
            <a:pPr>
              <a:buClr>
                <a:srgbClr val="C00000"/>
              </a:buClr>
              <a:buFont typeface="Wingdings" panose="05000000000000000000" pitchFamily="2" charset="2"/>
              <a:buChar char="q"/>
            </a:pPr>
            <a:endParaRPr lang="lv-LV" sz="2400" dirty="0">
              <a:solidFill>
                <a:srgbClr val="001489"/>
              </a:solidFill>
            </a:endParaRPr>
          </a:p>
          <a:p>
            <a:pPr marL="0" indent="0">
              <a:buClr>
                <a:srgbClr val="C00000"/>
              </a:buClr>
              <a:buNone/>
            </a:pPr>
            <a:endParaRPr lang="lv-LV" sz="2400" dirty="0">
              <a:solidFill>
                <a:srgbClr val="001489"/>
              </a:solidFill>
            </a:endParaRPr>
          </a:p>
          <a:p>
            <a:pPr marL="0" indent="0">
              <a:buClr>
                <a:srgbClr val="C00000"/>
              </a:buClr>
              <a:buNone/>
            </a:pPr>
            <a:endParaRPr lang="lv-LV" sz="2400" dirty="0">
              <a:solidFill>
                <a:srgbClr val="001489"/>
              </a:solidFill>
            </a:endParaRPr>
          </a:p>
          <a:p>
            <a:pPr marL="0" indent="0">
              <a:buClr>
                <a:srgbClr val="C00000"/>
              </a:buClr>
              <a:buNone/>
            </a:pPr>
            <a:endParaRPr lang="lv-LV" sz="2400" dirty="0">
              <a:solidFill>
                <a:srgbClr val="001489"/>
              </a:solidFill>
            </a:endParaRPr>
          </a:p>
        </p:txBody>
      </p:sp>
      <p:sp>
        <p:nvSpPr>
          <p:cNvPr id="8" name="TextBox 7">
            <a:extLst>
              <a:ext uri="{FF2B5EF4-FFF2-40B4-BE49-F238E27FC236}">
                <a16:creationId xmlns:a16="http://schemas.microsoft.com/office/drawing/2014/main" id="{CE77BD54-3A3D-EAD9-74E1-CB41D39EAFB0}"/>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199288245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C730E-8712-3789-8DC7-32BD50DDD2E0}"/>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C1E16145-224C-A2B0-8FA2-7D40374E32B9}"/>
              </a:ext>
            </a:extLst>
          </p:cNvPr>
          <p:cNvSpPr>
            <a:spLocks noGrp="1"/>
          </p:cNvSpPr>
          <p:nvPr>
            <p:ph type="title"/>
          </p:nvPr>
        </p:nvSpPr>
        <p:spPr>
          <a:xfrm>
            <a:off x="1240479" y="0"/>
            <a:ext cx="1002215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lang="lv-LV" sz="3200" b="1" dirty="0">
                <a:solidFill>
                  <a:srgbClr val="E7E6E6">
                    <a:lumMod val="50000"/>
                  </a:srgbClr>
                </a:solidFill>
                <a:latin typeface="Calibri" panose="020F0502020204030204"/>
              </a:rPr>
              <a:t>Projektu īstenošanas nosacījumi</a:t>
            </a: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 Īstenošanas termiņi</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A7E128C7-A80A-AA83-8918-B6B73C7A3576}"/>
              </a:ext>
            </a:extLst>
          </p:cNvPr>
          <p:cNvSpPr>
            <a:spLocks noGrp="1"/>
          </p:cNvSpPr>
          <p:nvPr>
            <p:ph idx="1"/>
          </p:nvPr>
        </p:nvSpPr>
        <p:spPr>
          <a:xfrm>
            <a:off x="748301" y="1325563"/>
            <a:ext cx="10601014" cy="3729196"/>
          </a:xfrm>
        </p:spPr>
        <p:txBody>
          <a:bodyPr>
            <a:normAutofit/>
          </a:bodyPr>
          <a:lstStyle/>
          <a:p>
            <a:pPr algn="just">
              <a:buClr>
                <a:srgbClr val="C00000"/>
              </a:buClr>
              <a:buFont typeface="Wingdings" panose="05000000000000000000" pitchFamily="2" charset="2"/>
              <a:buChar char="q"/>
            </a:pPr>
            <a:r>
              <a:rPr lang="lv-LV" sz="2400" dirty="0">
                <a:solidFill>
                  <a:srgbClr val="001489"/>
                </a:solidFill>
              </a:rPr>
              <a:t>Projektu īstenošanas termiņi aprakstīti </a:t>
            </a:r>
            <a:r>
              <a:rPr lang="lv-LV" sz="2400" b="1" dirty="0">
                <a:solidFill>
                  <a:srgbClr val="C00000"/>
                </a:solidFill>
              </a:rPr>
              <a:t>6.kārtas sludinājumā</a:t>
            </a:r>
            <a:r>
              <a:rPr lang="lv-LV" sz="2400" b="1" dirty="0">
                <a:solidFill>
                  <a:srgbClr val="001489"/>
                </a:solidFill>
              </a:rPr>
              <a:t>. </a:t>
            </a:r>
          </a:p>
          <a:p>
            <a:pPr marL="0" indent="0" algn="just">
              <a:buClr>
                <a:srgbClr val="C00000"/>
              </a:buClr>
              <a:buNone/>
            </a:pPr>
            <a:r>
              <a:rPr lang="lv-LV" sz="2400" dirty="0">
                <a:solidFill>
                  <a:srgbClr val="001489"/>
                </a:solidFill>
              </a:rPr>
              <a:t>Termiņš sāk darboties brīdī, kad LAD izdot lēmumu par finansējuma piešķiršanu. </a:t>
            </a:r>
          </a:p>
          <a:p>
            <a:pPr algn="just">
              <a:buClr>
                <a:srgbClr val="C00000"/>
              </a:buClr>
              <a:buFont typeface="Wingdings" panose="05000000000000000000" pitchFamily="2" charset="2"/>
              <a:buChar char="q"/>
            </a:pPr>
            <a:endParaRPr lang="lv-LV" sz="2400" dirty="0">
              <a:solidFill>
                <a:srgbClr val="001489"/>
              </a:solidFill>
            </a:endParaRPr>
          </a:p>
          <a:p>
            <a:pPr algn="just">
              <a:buClr>
                <a:srgbClr val="C00000"/>
              </a:buClr>
              <a:buFont typeface="Wingdings" panose="05000000000000000000" pitchFamily="2" charset="2"/>
              <a:buChar char="q"/>
            </a:pPr>
            <a:r>
              <a:rPr lang="lv-LV" sz="2400" b="1" dirty="0">
                <a:solidFill>
                  <a:srgbClr val="008000"/>
                </a:solidFill>
              </a:rPr>
              <a:t>29. </a:t>
            </a:r>
            <a:r>
              <a:rPr lang="lv-LV" sz="2400" dirty="0">
                <a:solidFill>
                  <a:srgbClr val="001489"/>
                </a:solidFill>
              </a:rPr>
              <a:t>Atbalsta saņēmējs var lūgt projekta īstenošanas termiņa pagarinājumu, ja projektu no atbalsta saņēmēja neatkarīgu iemeslu dēļ nav iespējams īstenot noteiktajā termiņā. </a:t>
            </a:r>
          </a:p>
          <a:p>
            <a:pPr marL="457200" lvl="1" indent="0" algn="just">
              <a:buClr>
                <a:srgbClr val="C00000"/>
              </a:buClr>
              <a:buNone/>
            </a:pPr>
            <a:r>
              <a:rPr lang="lv-LV" dirty="0">
                <a:solidFill>
                  <a:srgbClr val="001489"/>
                </a:solidFill>
              </a:rPr>
              <a:t>LAD, nepiemērojot sankcijas, var pagarināt projekta īstenošanas termiņu, </a:t>
            </a:r>
          </a:p>
          <a:p>
            <a:pPr lvl="1" algn="just">
              <a:buClr>
                <a:srgbClr val="C00000"/>
              </a:buClr>
              <a:buFont typeface="Wingdings" panose="05000000000000000000" pitchFamily="2" charset="2"/>
              <a:buChar char="Ø"/>
            </a:pPr>
            <a:r>
              <a:rPr lang="lv-LV" dirty="0">
                <a:solidFill>
                  <a:srgbClr val="001489"/>
                </a:solidFill>
              </a:rPr>
              <a:t>ja kopējais projekta īstenošanas termiņš nepārsniedz LAD tīmekļvietnē publicēto konkrētās LEADER kārtas projektu īstenošanas beigu termiņu. </a:t>
            </a:r>
          </a:p>
          <a:p>
            <a:pPr marL="0" indent="0">
              <a:buClr>
                <a:srgbClr val="C00000"/>
              </a:buClr>
              <a:buNone/>
            </a:pPr>
            <a:endParaRPr lang="lv-LV" sz="2400" dirty="0">
              <a:solidFill>
                <a:srgbClr val="001489"/>
              </a:solidFill>
            </a:endParaRPr>
          </a:p>
          <a:p>
            <a:pPr marL="0" indent="0">
              <a:buClr>
                <a:srgbClr val="C00000"/>
              </a:buClr>
              <a:buNone/>
            </a:pPr>
            <a:endParaRPr lang="lv-LV" sz="2400" dirty="0">
              <a:solidFill>
                <a:srgbClr val="001489"/>
              </a:solidFill>
            </a:endParaRPr>
          </a:p>
          <a:p>
            <a:pPr marL="0" indent="0">
              <a:buClr>
                <a:srgbClr val="C00000"/>
              </a:buClr>
              <a:buNone/>
            </a:pPr>
            <a:endParaRPr lang="lv-LV" sz="2400" dirty="0">
              <a:solidFill>
                <a:srgbClr val="001489"/>
              </a:solidFill>
            </a:endParaRPr>
          </a:p>
          <a:p>
            <a:pPr marL="0" indent="0">
              <a:buClr>
                <a:srgbClr val="C00000"/>
              </a:buClr>
              <a:buNone/>
            </a:pPr>
            <a:endParaRPr lang="lv-LV" sz="2400" dirty="0">
              <a:solidFill>
                <a:srgbClr val="001489"/>
              </a:solidFill>
            </a:endParaRPr>
          </a:p>
        </p:txBody>
      </p:sp>
      <p:sp>
        <p:nvSpPr>
          <p:cNvPr id="8" name="TextBox 7">
            <a:extLst>
              <a:ext uri="{FF2B5EF4-FFF2-40B4-BE49-F238E27FC236}">
                <a16:creationId xmlns:a16="http://schemas.microsoft.com/office/drawing/2014/main" id="{1782261E-41D9-D1F4-3D0D-20C379DE035D}"/>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3" name="TextBox 2">
            <a:extLst>
              <a:ext uri="{FF2B5EF4-FFF2-40B4-BE49-F238E27FC236}">
                <a16:creationId xmlns:a16="http://schemas.microsoft.com/office/drawing/2014/main" id="{6FDB6625-BD2F-AAB6-6419-1B03BABCEA17}"/>
              </a:ext>
            </a:extLst>
          </p:cNvPr>
          <p:cNvSpPr txBox="1"/>
          <p:nvPr/>
        </p:nvSpPr>
        <p:spPr>
          <a:xfrm>
            <a:off x="5317724" y="4992768"/>
            <a:ext cx="6031591" cy="1569660"/>
          </a:xfrm>
          <a:prstGeom prst="rect">
            <a:avLst/>
          </a:prstGeom>
          <a:noFill/>
          <a:ln>
            <a:solidFill>
              <a:srgbClr val="C00000"/>
            </a:solidFill>
          </a:ln>
        </p:spPr>
        <p:txBody>
          <a:bodyPr wrap="square" rtlCol="0">
            <a:spAutoFit/>
          </a:bodyPr>
          <a:lstStyle/>
          <a:p>
            <a:pPr algn="just"/>
            <a:r>
              <a:rPr lang="lv-LV" sz="2400" dirty="0">
                <a:solidFill>
                  <a:srgbClr val="001489"/>
                </a:solidFill>
              </a:rPr>
              <a:t>Termiņi atspoguļojas projekta iesnieguma veidlapas tabulā </a:t>
            </a:r>
            <a:r>
              <a:rPr lang="lv-LV" sz="2400" b="1" dirty="0">
                <a:solidFill>
                  <a:srgbClr val="008000"/>
                </a:solidFill>
              </a:rPr>
              <a:t>B.8. </a:t>
            </a:r>
            <a:r>
              <a:rPr lang="lv-LV" sz="2400" b="1" dirty="0">
                <a:solidFill>
                  <a:srgbClr val="001489"/>
                </a:solidFill>
              </a:rPr>
              <a:t>«</a:t>
            </a:r>
            <a:r>
              <a:rPr lang="lv-LV" sz="2400" dirty="0">
                <a:solidFill>
                  <a:srgbClr val="001489"/>
                </a:solidFill>
              </a:rPr>
              <a:t>Maksājumu pieprasījumu iesniegšanas laiks» - </a:t>
            </a:r>
            <a:r>
              <a:rPr kumimoji="0" lang="lv-LV" sz="2400" b="0" i="0" u="none" strike="noStrike" kern="1200" cap="none" spc="0" normalizeH="0" baseline="0" noProof="0" dirty="0">
                <a:ln>
                  <a:noFill/>
                </a:ln>
                <a:solidFill>
                  <a:srgbClr val="001489"/>
                </a:solidFill>
                <a:effectLst/>
                <a:uLnTx/>
                <a:uFillTx/>
                <a:latin typeface="Calibri" panose="020F0502020204030204"/>
                <a:ea typeface="+mn-ea"/>
                <a:cs typeface="+mn-cs"/>
              </a:rPr>
              <a:t>plāno maksājuma pieprasījuma iesniegšanas datumu.</a:t>
            </a:r>
            <a:endParaRPr lang="lv-LV" sz="2400" dirty="0">
              <a:solidFill>
                <a:srgbClr val="001489"/>
              </a:solidFill>
            </a:endParaRPr>
          </a:p>
        </p:txBody>
      </p:sp>
    </p:spTree>
    <p:extLst>
      <p:ext uri="{BB962C8B-B14F-4D97-AF65-F5344CB8AC3E}">
        <p14:creationId xmlns:p14="http://schemas.microsoft.com/office/powerpoint/2010/main" val="157743955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7CEC2-D78C-ACF6-7D14-7262303F0CB0}"/>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98FA3428-434E-3C3F-479A-7133901F7ACE}"/>
              </a:ext>
            </a:extLst>
          </p:cNvPr>
          <p:cNvSpPr>
            <a:spLocks noGrp="1"/>
          </p:cNvSpPr>
          <p:nvPr>
            <p:ph type="title"/>
          </p:nvPr>
        </p:nvSpPr>
        <p:spPr>
          <a:xfrm>
            <a:off x="1240479" y="0"/>
            <a:ext cx="1002215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lang="lv-LV" sz="3200" b="1" dirty="0">
                <a:solidFill>
                  <a:srgbClr val="E7E6E6">
                    <a:lumMod val="50000"/>
                  </a:srgbClr>
                </a:solidFill>
                <a:latin typeface="Calibri" panose="020F0502020204030204"/>
              </a:rPr>
              <a:t>Projektu īstenošanas termiņi</a:t>
            </a: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 </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0737F52D-78A6-DFE2-8D5C-03D0EE83D2FC}"/>
              </a:ext>
            </a:extLst>
          </p:cNvPr>
          <p:cNvSpPr>
            <a:spLocks noGrp="1"/>
          </p:cNvSpPr>
          <p:nvPr>
            <p:ph idx="1"/>
          </p:nvPr>
        </p:nvSpPr>
        <p:spPr>
          <a:xfrm>
            <a:off x="1240479" y="1325563"/>
            <a:ext cx="10022150" cy="3702563"/>
          </a:xfrm>
        </p:spPr>
        <p:txBody>
          <a:bodyPr>
            <a:normAutofit/>
          </a:bodyPr>
          <a:lstStyle/>
          <a:p>
            <a:pPr marL="0" indent="0" algn="just">
              <a:buClr>
                <a:srgbClr val="C00000"/>
              </a:buClr>
              <a:buNone/>
            </a:pPr>
            <a:r>
              <a:rPr lang="lv-LV" sz="2400" b="1" dirty="0">
                <a:solidFill>
                  <a:srgbClr val="008000"/>
                </a:solidFill>
              </a:rPr>
              <a:t>MKN Nr. 113 </a:t>
            </a:r>
            <a:r>
              <a:rPr lang="lv-LV" sz="2400" b="1" dirty="0">
                <a:solidFill>
                  <a:srgbClr val="008000"/>
                </a:solidFill>
                <a:effectLst/>
                <a:latin typeface="Calibri" panose="020F0502020204030204" pitchFamily="34" charset="0"/>
                <a:ea typeface="Calibri" panose="020F0502020204030204" pitchFamily="34" charset="0"/>
                <a:cs typeface="Times New Roman" panose="02020603050405020304" pitchFamily="18" charset="0"/>
              </a:rPr>
              <a:t>38. </a:t>
            </a:r>
            <a:r>
              <a:rPr lang="lv-LV" sz="2400" dirty="0">
                <a:solidFill>
                  <a:srgbClr val="001489"/>
                </a:solidFill>
                <a:effectLst/>
                <a:latin typeface="Calibri" panose="020F0502020204030204" pitchFamily="34" charset="0"/>
                <a:ea typeface="Calibri" panose="020F0502020204030204" pitchFamily="34" charset="0"/>
                <a:cs typeface="Times New Roman" panose="02020603050405020304" pitchFamily="18" charset="0"/>
              </a:rPr>
              <a:t>Projekta īstenošanas laikā atbalsta saņēmējs publisko finansējumu saņem ne vairāk kā piecās daļās. </a:t>
            </a:r>
          </a:p>
          <a:p>
            <a:pPr marL="0" indent="0" algn="just">
              <a:buClr>
                <a:srgbClr val="C00000"/>
              </a:buClr>
              <a:buNone/>
            </a:pPr>
            <a:r>
              <a:rPr lang="lv-LV" sz="2400" dirty="0">
                <a:solidFill>
                  <a:srgbClr val="001489"/>
                </a:solidFill>
                <a:effectLst/>
                <a:latin typeface="Calibri" panose="020F0502020204030204" pitchFamily="34" charset="0"/>
                <a:ea typeface="Calibri" panose="020F0502020204030204" pitchFamily="34" charset="0"/>
                <a:cs typeface="Times New Roman" panose="02020603050405020304" pitchFamily="18" charset="0"/>
              </a:rPr>
              <a:t>Starpposma maksājumus pārskaita pēc atsevišķa projekta posma pabeigšanas, ja projekta posms ir īstenots un pēc tā īstenošanas ir radusies auditējama vērtība – fiziski izmērāms darbības rezultāts, kas pamatots ar grāmatvedības dokumentiem. </a:t>
            </a:r>
          </a:p>
          <a:p>
            <a:pPr marL="0" indent="0" algn="just">
              <a:buClr>
                <a:srgbClr val="C00000"/>
              </a:buClr>
              <a:buNone/>
            </a:pPr>
            <a:endParaRPr lang="lv-LV" sz="2400" dirty="0">
              <a:solidFill>
                <a:srgbClr val="001489"/>
              </a:solidFill>
              <a:latin typeface="Calibri" panose="020F0502020204030204" pitchFamily="34" charset="0"/>
              <a:cs typeface="Times New Roman" panose="02020603050405020304" pitchFamily="18" charset="0"/>
            </a:endParaRPr>
          </a:p>
          <a:p>
            <a:pPr marL="0" indent="0" algn="just">
              <a:buClr>
                <a:srgbClr val="C00000"/>
              </a:buClr>
              <a:buNone/>
            </a:pPr>
            <a:r>
              <a:rPr lang="lv-LV" sz="2400" dirty="0">
                <a:solidFill>
                  <a:srgbClr val="001489"/>
                </a:solidFill>
                <a:latin typeface="Calibri" panose="020F0502020204030204" pitchFamily="34" charset="0"/>
                <a:cs typeface="Times New Roman" panose="02020603050405020304" pitchFamily="18" charset="0"/>
              </a:rPr>
              <a:t>Cik daļas, tik maksājuma pieprasījumi tiek iesniegti LAD.</a:t>
            </a:r>
          </a:p>
          <a:p>
            <a:pPr marL="0" indent="0">
              <a:buClr>
                <a:srgbClr val="C00000"/>
              </a:buClr>
              <a:buNone/>
            </a:pPr>
            <a:endParaRPr lang="lv-LV" sz="2400" dirty="0">
              <a:solidFill>
                <a:srgbClr val="001489"/>
              </a:solidFill>
            </a:endParaRPr>
          </a:p>
          <a:p>
            <a:pPr marL="0" indent="0">
              <a:buClr>
                <a:srgbClr val="C00000"/>
              </a:buClr>
              <a:buNone/>
            </a:pPr>
            <a:endParaRPr lang="lv-LV" sz="2400" dirty="0">
              <a:solidFill>
                <a:srgbClr val="001489"/>
              </a:solidFill>
            </a:endParaRPr>
          </a:p>
          <a:p>
            <a:pPr marL="0" indent="0">
              <a:buClr>
                <a:srgbClr val="C00000"/>
              </a:buClr>
              <a:buNone/>
            </a:pPr>
            <a:endParaRPr lang="lv-LV" sz="2400" dirty="0">
              <a:solidFill>
                <a:srgbClr val="001489"/>
              </a:solidFill>
            </a:endParaRPr>
          </a:p>
          <a:p>
            <a:pPr marL="0" indent="0">
              <a:buClr>
                <a:srgbClr val="C00000"/>
              </a:buClr>
              <a:buNone/>
            </a:pPr>
            <a:endParaRPr lang="lv-LV" sz="2400" dirty="0">
              <a:solidFill>
                <a:srgbClr val="001489"/>
              </a:solidFill>
            </a:endParaRPr>
          </a:p>
        </p:txBody>
      </p:sp>
      <p:sp>
        <p:nvSpPr>
          <p:cNvPr id="8" name="TextBox 7">
            <a:extLst>
              <a:ext uri="{FF2B5EF4-FFF2-40B4-BE49-F238E27FC236}">
                <a16:creationId xmlns:a16="http://schemas.microsoft.com/office/drawing/2014/main" id="{4B0354F8-6CC6-F785-AE25-FC9702CB9445}"/>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3" name="TextBox 2">
            <a:extLst>
              <a:ext uri="{FF2B5EF4-FFF2-40B4-BE49-F238E27FC236}">
                <a16:creationId xmlns:a16="http://schemas.microsoft.com/office/drawing/2014/main" id="{88A67ED0-F89B-1F7D-10CD-A05C1A561C13}"/>
              </a:ext>
            </a:extLst>
          </p:cNvPr>
          <p:cNvSpPr txBox="1"/>
          <p:nvPr/>
        </p:nvSpPr>
        <p:spPr>
          <a:xfrm>
            <a:off x="5202315" y="4808102"/>
            <a:ext cx="6060314" cy="1569660"/>
          </a:xfrm>
          <a:prstGeom prst="rect">
            <a:avLst/>
          </a:prstGeom>
          <a:noFill/>
          <a:ln>
            <a:solidFill>
              <a:srgbClr val="C00000"/>
            </a:solidFill>
          </a:ln>
        </p:spPr>
        <p:txBody>
          <a:bodyPr wrap="square" rtlCol="0">
            <a:spAutoFit/>
          </a:bodyPr>
          <a:lstStyle/>
          <a:p>
            <a:pPr algn="just"/>
            <a:r>
              <a:rPr lang="lv-LV" sz="2400" dirty="0">
                <a:solidFill>
                  <a:srgbClr val="001489"/>
                </a:solidFill>
              </a:rPr>
              <a:t>Termiņi atspoguļojas projekta iesnieguma veidlapas tabulā </a:t>
            </a:r>
            <a:r>
              <a:rPr lang="lv-LV" sz="2400" b="1" dirty="0">
                <a:solidFill>
                  <a:srgbClr val="008000"/>
                </a:solidFill>
              </a:rPr>
              <a:t>B.8. </a:t>
            </a:r>
            <a:r>
              <a:rPr lang="lv-LV" sz="2400" b="1" dirty="0">
                <a:solidFill>
                  <a:srgbClr val="001489"/>
                </a:solidFill>
              </a:rPr>
              <a:t>«</a:t>
            </a:r>
            <a:r>
              <a:rPr lang="lv-LV" sz="2400" dirty="0">
                <a:solidFill>
                  <a:srgbClr val="001489"/>
                </a:solidFill>
              </a:rPr>
              <a:t>Maksājumu pieprasījumu iesniegšanas laiks» </a:t>
            </a:r>
            <a:r>
              <a:rPr lang="lv-LV" sz="2400" dirty="0">
                <a:solidFill>
                  <a:srgbClr val="001489"/>
                </a:solidFill>
                <a:effectLst/>
                <a:latin typeface="Calibri" panose="020F0502020204030204" pitchFamily="34" charset="0"/>
                <a:ea typeface="Calibri" panose="020F0502020204030204" pitchFamily="34" charset="0"/>
                <a:cs typeface="Times New Roman" panose="02020603050405020304" pitchFamily="18" charset="0"/>
              </a:rPr>
              <a:t>–</a:t>
            </a:r>
            <a:r>
              <a:rPr lang="lv-LV" sz="2400" dirty="0">
                <a:solidFill>
                  <a:srgbClr val="001489"/>
                </a:solidFill>
              </a:rPr>
              <a:t> plāno maksājuma pieprasījuma iesniegšanas datumu.</a:t>
            </a:r>
          </a:p>
        </p:txBody>
      </p:sp>
    </p:spTree>
    <p:extLst>
      <p:ext uri="{BB962C8B-B14F-4D97-AF65-F5344CB8AC3E}">
        <p14:creationId xmlns:p14="http://schemas.microsoft.com/office/powerpoint/2010/main" val="152513198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82263-76C2-7C93-0500-F591CFDD7A18}"/>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740163E8-C0E5-2773-9EDC-4044F70C13E1}"/>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graphicFrame>
        <p:nvGraphicFramePr>
          <p:cNvPr id="3" name="Diagram 4">
            <a:extLst>
              <a:ext uri="{FF2B5EF4-FFF2-40B4-BE49-F238E27FC236}">
                <a16:creationId xmlns:a16="http://schemas.microsoft.com/office/drawing/2014/main" id="{01A39F87-36E5-E204-2FAD-318FAA6CA7BE}"/>
              </a:ext>
            </a:extLst>
          </p:cNvPr>
          <p:cNvGraphicFramePr/>
          <p:nvPr>
            <p:extLst>
              <p:ext uri="{D42A27DB-BD31-4B8C-83A1-F6EECF244321}">
                <p14:modId xmlns:p14="http://schemas.microsoft.com/office/powerpoint/2010/main" val="2114732118"/>
              </p:ext>
            </p:extLst>
          </p:nvPr>
        </p:nvGraphicFramePr>
        <p:xfrm>
          <a:off x="696851" y="281990"/>
          <a:ext cx="10439400" cy="66893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051A6051-CDF3-1A48-F0BD-9EA34FE3F206}"/>
              </a:ext>
            </a:extLst>
          </p:cNvPr>
          <p:cNvSpPr txBox="1"/>
          <p:nvPr/>
        </p:nvSpPr>
        <p:spPr>
          <a:xfrm>
            <a:off x="5459027" y="281990"/>
            <a:ext cx="6312023" cy="584775"/>
          </a:xfrm>
          <a:prstGeom prst="rect">
            <a:avLst/>
          </a:prstGeom>
          <a:noFill/>
        </p:spPr>
        <p:txBody>
          <a:bodyPr wrap="square" rtlCol="0">
            <a:spAutoFit/>
          </a:bodyPr>
          <a:lstStyle/>
          <a:p>
            <a:r>
              <a:rPr lang="lv-LV" sz="3200" b="1" dirty="0">
                <a:solidFill>
                  <a:schemeClr val="bg1">
                    <a:lumMod val="50000"/>
                  </a:schemeClr>
                </a:solidFill>
              </a:rPr>
              <a:t>Projekta īstenošanas laika grafiks</a:t>
            </a:r>
          </a:p>
        </p:txBody>
      </p:sp>
      <p:sp>
        <p:nvSpPr>
          <p:cNvPr id="6" name="TextBox 5">
            <a:extLst>
              <a:ext uri="{FF2B5EF4-FFF2-40B4-BE49-F238E27FC236}">
                <a16:creationId xmlns:a16="http://schemas.microsoft.com/office/drawing/2014/main" id="{4B72C94F-34E1-CA10-8002-2358F13432FA}"/>
              </a:ext>
            </a:extLst>
          </p:cNvPr>
          <p:cNvSpPr txBox="1"/>
          <p:nvPr/>
        </p:nvSpPr>
        <p:spPr>
          <a:xfrm>
            <a:off x="5916551" y="3913387"/>
            <a:ext cx="4965462" cy="369332"/>
          </a:xfrm>
          <a:prstGeom prst="rect">
            <a:avLst/>
          </a:prstGeom>
          <a:noFill/>
          <a:ln>
            <a:solidFill>
              <a:srgbClr val="C00000"/>
            </a:solidFill>
          </a:ln>
        </p:spPr>
        <p:txBody>
          <a:bodyPr wrap="none" rtlCol="0">
            <a:spAutoFit/>
          </a:bodyPr>
          <a:lstStyle/>
          <a:p>
            <a:r>
              <a:rPr lang="lv-LV" b="1" dirty="0">
                <a:solidFill>
                  <a:srgbClr val="008000"/>
                </a:solidFill>
              </a:rPr>
              <a:t>B.8. </a:t>
            </a:r>
            <a:r>
              <a:rPr lang="lv-LV" b="1" dirty="0">
                <a:solidFill>
                  <a:srgbClr val="001489"/>
                </a:solidFill>
              </a:rPr>
              <a:t>«</a:t>
            </a:r>
            <a:r>
              <a:rPr lang="lv-LV" dirty="0">
                <a:solidFill>
                  <a:srgbClr val="001489"/>
                </a:solidFill>
              </a:rPr>
              <a:t>Maksājumu pieprasījumu iesniegšanas laiks» </a:t>
            </a:r>
          </a:p>
        </p:txBody>
      </p:sp>
    </p:spTree>
    <p:extLst>
      <p:ext uri="{BB962C8B-B14F-4D97-AF65-F5344CB8AC3E}">
        <p14:creationId xmlns:p14="http://schemas.microsoft.com/office/powerpoint/2010/main" val="53093317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6A3D4-65EE-0994-36BF-D6CDC7FCC4CA}"/>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00555003-FBEB-CD51-531C-CC863821EC3C}"/>
              </a:ext>
            </a:extLst>
          </p:cNvPr>
          <p:cNvSpPr>
            <a:spLocks noGrp="1"/>
          </p:cNvSpPr>
          <p:nvPr>
            <p:ph type="title"/>
          </p:nvPr>
        </p:nvSpPr>
        <p:spPr>
          <a:xfrm>
            <a:off x="1331650" y="133665"/>
            <a:ext cx="1002215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Kā kļūt par LAD klientu un EPS lietotāju</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0DE354CD-73C8-C78B-19DB-71A36EC109CC}"/>
              </a:ext>
            </a:extLst>
          </p:cNvPr>
          <p:cNvSpPr>
            <a:spLocks noGrp="1"/>
          </p:cNvSpPr>
          <p:nvPr>
            <p:ph idx="1"/>
          </p:nvPr>
        </p:nvSpPr>
        <p:spPr>
          <a:xfrm>
            <a:off x="1331650" y="1805457"/>
            <a:ext cx="10022150" cy="4814707"/>
          </a:xfrm>
        </p:spPr>
        <p:txBody>
          <a:bodyPr>
            <a:normAutofit/>
          </a:bodyPr>
          <a:lstStyle/>
          <a:p>
            <a:pPr marL="0" indent="0" algn="just">
              <a:buClr>
                <a:srgbClr val="C00000"/>
              </a:buClr>
              <a:buNone/>
            </a:pPr>
            <a:r>
              <a:rPr lang="lv-LV" sz="2400" dirty="0">
                <a:solidFill>
                  <a:srgbClr val="001489"/>
                </a:solidFill>
              </a:rPr>
              <a:t>LEADER projekta iesniedzējam jābūt LAD klientam!</a:t>
            </a:r>
          </a:p>
          <a:p>
            <a:pPr marL="0" lvl="0" indent="0" algn="just">
              <a:buClr>
                <a:srgbClr val="C00000"/>
              </a:buClr>
              <a:buNone/>
            </a:pPr>
            <a:endParaRPr lang="lv-LV" sz="2400" dirty="0">
              <a:solidFill>
                <a:srgbClr val="001489"/>
              </a:solidFill>
            </a:endParaRPr>
          </a:p>
          <a:p>
            <a:pPr marL="0" lvl="0" indent="0" algn="just">
              <a:buClr>
                <a:srgbClr val="C00000"/>
              </a:buClr>
              <a:buNone/>
            </a:pPr>
            <a:r>
              <a:rPr lang="lv-LV" sz="2400" dirty="0">
                <a:solidFill>
                  <a:srgbClr val="001489"/>
                </a:solidFill>
              </a:rPr>
              <a:t>Reģistrēties par </a:t>
            </a:r>
            <a:r>
              <a:rPr lang="lv-LV" sz="2400" b="1" dirty="0">
                <a:solidFill>
                  <a:srgbClr val="001489"/>
                </a:solidFill>
              </a:rPr>
              <a:t>LAD klientu </a:t>
            </a:r>
            <a:r>
              <a:rPr lang="lv-LV" sz="2400" dirty="0">
                <a:solidFill>
                  <a:srgbClr val="001489"/>
                </a:solidFill>
              </a:rPr>
              <a:t>un iesniegt iesniegumu LAD </a:t>
            </a:r>
            <a:r>
              <a:rPr lang="lv-LV" sz="2400" b="1" dirty="0">
                <a:solidFill>
                  <a:srgbClr val="001489"/>
                </a:solidFill>
              </a:rPr>
              <a:t>EPS</a:t>
            </a:r>
            <a:r>
              <a:rPr lang="lv-LV" sz="2400" dirty="0">
                <a:solidFill>
                  <a:srgbClr val="001489"/>
                </a:solidFill>
              </a:rPr>
              <a:t>  izmantošanai var:</a:t>
            </a:r>
          </a:p>
          <a:p>
            <a:pPr marL="0" lvl="0" indent="0" algn="just">
              <a:buClr>
                <a:srgbClr val="C00000"/>
              </a:buClr>
              <a:buFont typeface="Wingdings" pitchFamily="2" charset="2"/>
              <a:buChar char="ü"/>
            </a:pPr>
            <a:r>
              <a:rPr lang="lv-LV" sz="2400" dirty="0">
                <a:solidFill>
                  <a:srgbClr val="001489"/>
                </a:solidFill>
              </a:rPr>
              <a:t> Madonā trešdienās – Saieta laukums 2A, Madonas biznesa attīstības centrs, trešais stāvs , T. 22010560 </a:t>
            </a:r>
          </a:p>
          <a:p>
            <a:pPr marL="0" lvl="0" indent="0" algn="just">
              <a:buClr>
                <a:srgbClr val="C00000"/>
              </a:buClr>
              <a:buFont typeface="Wingdings" pitchFamily="2" charset="2"/>
              <a:buChar char="ü"/>
            </a:pPr>
            <a:r>
              <a:rPr lang="lv-LV" sz="2400" dirty="0">
                <a:solidFill>
                  <a:srgbClr val="001489"/>
                </a:solidFill>
              </a:rPr>
              <a:t>Jēkabpilī, Rīgas ielā 111,</a:t>
            </a:r>
          </a:p>
          <a:p>
            <a:pPr marL="0" lvl="0" indent="0" algn="just">
              <a:buClr>
                <a:srgbClr val="C00000"/>
              </a:buClr>
              <a:buFont typeface="Wingdings" pitchFamily="2" charset="2"/>
              <a:buChar char="ü"/>
            </a:pPr>
            <a:r>
              <a:rPr lang="lv-LV" sz="2400" dirty="0">
                <a:solidFill>
                  <a:srgbClr val="001489"/>
                </a:solidFill>
              </a:rPr>
              <a:t>Rīgā, Republikas laukumā 2.</a:t>
            </a:r>
          </a:p>
          <a:p>
            <a:pPr marL="0" lvl="0" indent="0" algn="just">
              <a:buClr>
                <a:srgbClr val="C00000"/>
              </a:buClr>
              <a:buFont typeface="Wingdings" pitchFamily="2" charset="2"/>
              <a:buChar char="ü"/>
            </a:pPr>
            <a:r>
              <a:rPr lang="lv-LV" sz="2400" dirty="0">
                <a:solidFill>
                  <a:srgbClr val="001489"/>
                </a:solidFill>
              </a:rPr>
              <a:t>Konsultācijas pa tālruni 67095000 no plkst. 7 līdz plkst. 20.00</a:t>
            </a:r>
          </a:p>
          <a:p>
            <a:pPr marL="0" lvl="0" indent="0" algn="just">
              <a:buClr>
                <a:srgbClr val="C00000"/>
              </a:buClr>
              <a:buFont typeface="Wingdings" pitchFamily="2" charset="2"/>
              <a:buChar char="ü"/>
            </a:pPr>
            <a:r>
              <a:rPr lang="lv-LV" sz="2400" dirty="0">
                <a:solidFill>
                  <a:srgbClr val="001489"/>
                </a:solidFill>
              </a:rPr>
              <a:t>Digitāli informācija: </a:t>
            </a:r>
            <a:r>
              <a:rPr lang="lv-LV" sz="2400" dirty="0">
                <a:solidFill>
                  <a:srgbClr val="002060"/>
                </a:solidFill>
                <a:hlinkClick r:id="rId2"/>
              </a:rPr>
              <a:t>www.lad.gov.lv</a:t>
            </a:r>
            <a:r>
              <a:rPr lang="lv-LV" sz="2400" dirty="0">
                <a:solidFill>
                  <a:srgbClr val="002060"/>
                </a:solidFill>
              </a:rPr>
              <a:t> </a:t>
            </a:r>
            <a:r>
              <a:rPr lang="lv-LV" sz="2400" dirty="0">
                <a:solidFill>
                  <a:srgbClr val="001489"/>
                </a:solidFill>
              </a:rPr>
              <a:t>– klientiem</a:t>
            </a:r>
          </a:p>
          <a:p>
            <a:pPr>
              <a:buClr>
                <a:srgbClr val="C00000"/>
              </a:buClr>
              <a:buFont typeface="Wingdings" panose="05000000000000000000" pitchFamily="2" charset="2"/>
              <a:buChar char="Ø"/>
            </a:pPr>
            <a:endParaRPr lang="lv-LV" sz="2400" dirty="0">
              <a:solidFill>
                <a:srgbClr val="001489"/>
              </a:solidFill>
            </a:endParaRPr>
          </a:p>
        </p:txBody>
      </p:sp>
      <p:sp>
        <p:nvSpPr>
          <p:cNvPr id="8" name="TextBox 7">
            <a:extLst>
              <a:ext uri="{FF2B5EF4-FFF2-40B4-BE49-F238E27FC236}">
                <a16:creationId xmlns:a16="http://schemas.microsoft.com/office/drawing/2014/main" id="{4F1C7808-921B-FAD3-8784-8E1051B76445}"/>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366080968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6FD1A-51F5-F791-3043-C37A93A2C5A8}"/>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BB7D4425-5892-1304-D2A2-C2B4F1A5FC6F}"/>
              </a:ext>
            </a:extLst>
          </p:cNvPr>
          <p:cNvSpPr>
            <a:spLocks noGrp="1"/>
          </p:cNvSpPr>
          <p:nvPr>
            <p:ph type="title"/>
          </p:nvPr>
        </p:nvSpPr>
        <p:spPr>
          <a:xfrm>
            <a:off x="1331650" y="18255"/>
            <a:ext cx="1002215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Ieteikumi veiksmīgai projekta iesnieguma aizpildei</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6264FB44-9CD8-BC05-B32B-37424486E784}"/>
              </a:ext>
            </a:extLst>
          </p:cNvPr>
          <p:cNvSpPr>
            <a:spLocks noGrp="1"/>
          </p:cNvSpPr>
          <p:nvPr>
            <p:ph idx="1"/>
          </p:nvPr>
        </p:nvSpPr>
        <p:spPr>
          <a:xfrm>
            <a:off x="1331650" y="1343818"/>
            <a:ext cx="10022150" cy="4814707"/>
          </a:xfrm>
        </p:spPr>
        <p:txBody>
          <a:bodyPr>
            <a:normAutofit/>
          </a:bodyPr>
          <a:lstStyle/>
          <a:p>
            <a:pPr marR="0" lvl="0" algn="just" defTabSz="914400" rtl="0" eaLnBrk="1" fontAlgn="auto" latinLnBrk="0" hangingPunct="1">
              <a:lnSpc>
                <a:spcPct val="100000"/>
              </a:lnSpc>
              <a:spcBef>
                <a:spcPct val="20000"/>
              </a:spcBef>
              <a:spcAft>
                <a:spcPts val="0"/>
              </a:spcAft>
              <a:buClr>
                <a:srgbClr val="008000"/>
              </a:buClr>
              <a:buSzTx/>
              <a:buFont typeface="Wingdings" panose="05000000000000000000" pitchFamily="2" charset="2"/>
              <a:buChar char="v"/>
              <a:tabLst/>
              <a:defRPr/>
            </a:pPr>
            <a:r>
              <a:rPr kumimoji="0" lang="lv-LV" sz="2400" b="1" i="0" u="none" strike="noStrike" kern="1200" cap="none" spc="0" normalizeH="0" baseline="0" noProof="0" dirty="0">
                <a:ln>
                  <a:noFill/>
                </a:ln>
                <a:solidFill>
                  <a:srgbClr val="001489"/>
                </a:solidFill>
                <a:effectLst/>
                <a:uLnTx/>
                <a:uFillTx/>
                <a:latin typeface="Calibri"/>
                <a:ea typeface="+mn-ea"/>
                <a:cs typeface="+mn-cs"/>
              </a:rPr>
              <a:t>Regulāri veikt informācijas saglabāšanu</a:t>
            </a:r>
            <a:r>
              <a:rPr kumimoji="0" lang="lv-LV" sz="2400" b="0" i="0" u="none" strike="noStrike" kern="1200" cap="none" spc="0" normalizeH="0" baseline="0" noProof="0" dirty="0">
                <a:ln>
                  <a:noFill/>
                </a:ln>
                <a:solidFill>
                  <a:srgbClr val="001489"/>
                </a:solidFill>
                <a:effectLst/>
                <a:uLnTx/>
                <a:uFillTx/>
                <a:latin typeface="Calibri"/>
                <a:ea typeface="+mn-ea"/>
                <a:cs typeface="+mn-cs"/>
              </a:rPr>
              <a:t>. Saglabāšanas pogas pieejamas katras sadaļas augšā un apakšā, kā arī ekrāna kreisajā malā disketes formā; </a:t>
            </a:r>
          </a:p>
          <a:p>
            <a:pPr marR="0" lvl="0" algn="just" defTabSz="914400" rtl="0" eaLnBrk="1" fontAlgn="auto" latinLnBrk="0" hangingPunct="1">
              <a:lnSpc>
                <a:spcPct val="100000"/>
              </a:lnSpc>
              <a:spcBef>
                <a:spcPct val="20000"/>
              </a:spcBef>
              <a:spcAft>
                <a:spcPts val="0"/>
              </a:spcAft>
              <a:buClr>
                <a:srgbClr val="008000"/>
              </a:buClr>
              <a:buSzTx/>
              <a:buFont typeface="Wingdings" panose="05000000000000000000" pitchFamily="2" charset="2"/>
              <a:buChar char="v"/>
              <a:tabLst/>
              <a:defRPr/>
            </a:pPr>
            <a:r>
              <a:rPr kumimoji="0" lang="lv-LV" sz="2400" b="1" i="0" u="none" strike="noStrike" kern="1200" cap="none" spc="0" normalizeH="0" baseline="0" noProof="0" dirty="0">
                <a:ln>
                  <a:noFill/>
                </a:ln>
                <a:solidFill>
                  <a:srgbClr val="001489"/>
                </a:solidFill>
                <a:effectLst/>
                <a:uLnTx/>
                <a:uFillTx/>
                <a:latin typeface="Calibri"/>
                <a:ea typeface="+mn-ea"/>
                <a:cs typeface="+mn-cs"/>
              </a:rPr>
              <a:t>Saglabājam informāciju, pārejot uz jaunu lapu!</a:t>
            </a:r>
          </a:p>
          <a:p>
            <a:pPr marR="0" lvl="0" algn="just" defTabSz="914400" rtl="0" eaLnBrk="1" fontAlgn="auto" latinLnBrk="0" hangingPunct="1">
              <a:lnSpc>
                <a:spcPct val="100000"/>
              </a:lnSpc>
              <a:spcBef>
                <a:spcPct val="20000"/>
              </a:spcBef>
              <a:spcAft>
                <a:spcPts val="0"/>
              </a:spcAft>
              <a:buClr>
                <a:srgbClr val="008000"/>
              </a:buClr>
              <a:buSzTx/>
              <a:buFont typeface="Wingdings" panose="05000000000000000000" pitchFamily="2" charset="2"/>
              <a:buChar char="v"/>
              <a:tabLst/>
              <a:defRPr/>
            </a:pPr>
            <a:endParaRPr kumimoji="0" lang="lv-LV" sz="2400" b="1" i="0" u="none" strike="noStrike" kern="1200" cap="none" spc="0" normalizeH="0" baseline="0" noProof="0" dirty="0">
              <a:ln>
                <a:noFill/>
              </a:ln>
              <a:solidFill>
                <a:srgbClr val="001489"/>
              </a:solidFill>
              <a:effectLst/>
              <a:uLnTx/>
              <a:uFillTx/>
              <a:latin typeface="Calibri"/>
              <a:ea typeface="+mn-ea"/>
              <a:cs typeface="+mn-cs"/>
            </a:endParaRPr>
          </a:p>
          <a:p>
            <a:pPr marR="0" lvl="0" algn="just" defTabSz="914400" rtl="0" eaLnBrk="1" fontAlgn="auto" latinLnBrk="0" hangingPunct="1">
              <a:lnSpc>
                <a:spcPct val="100000"/>
              </a:lnSpc>
              <a:spcBef>
                <a:spcPct val="20000"/>
              </a:spcBef>
              <a:spcAft>
                <a:spcPts val="0"/>
              </a:spcAft>
              <a:buClr>
                <a:srgbClr val="008000"/>
              </a:buClr>
              <a:buSzTx/>
              <a:buFont typeface="Wingdings" panose="05000000000000000000" pitchFamily="2" charset="2"/>
              <a:buChar char="v"/>
              <a:tabLst/>
              <a:defRPr/>
            </a:pPr>
            <a:r>
              <a:rPr kumimoji="0" lang="lv-LV" sz="2400" b="0" i="0" u="none" strike="noStrike" kern="1200" cap="none" spc="0" normalizeH="0" baseline="0" noProof="0" dirty="0">
                <a:ln>
                  <a:noFill/>
                </a:ln>
                <a:solidFill>
                  <a:srgbClr val="001489"/>
                </a:solidFill>
                <a:effectLst/>
                <a:uLnTx/>
                <a:uFillTx/>
                <a:latin typeface="Calibri"/>
                <a:ea typeface="+mn-ea"/>
                <a:cs typeface="+mn-cs"/>
              </a:rPr>
              <a:t>Jau savlaicīgi veikt informācijas ievades pareizības pārbaudi – katras sadaļas lejas daļā ir poga Pārbaudīt, bet visa pieteikuma kļūdas var pārbaudīt ar augšā esošo – Pārbaudīt kļūdas;</a:t>
            </a:r>
          </a:p>
          <a:p>
            <a:pPr marR="0" lvl="0" algn="just" defTabSz="914400" rtl="0" eaLnBrk="1" fontAlgn="auto" latinLnBrk="0" hangingPunct="1">
              <a:lnSpc>
                <a:spcPct val="100000"/>
              </a:lnSpc>
              <a:spcBef>
                <a:spcPct val="20000"/>
              </a:spcBef>
              <a:spcAft>
                <a:spcPts val="0"/>
              </a:spcAft>
              <a:buClr>
                <a:srgbClr val="008000"/>
              </a:buClr>
              <a:buSzTx/>
              <a:buFont typeface="Wingdings" panose="05000000000000000000" pitchFamily="2" charset="2"/>
              <a:buChar char="v"/>
              <a:tabLst/>
              <a:defRPr/>
            </a:pPr>
            <a:endParaRPr kumimoji="0" lang="lv-LV" sz="2400" b="0" i="0" u="none" strike="noStrike" kern="1200" cap="none" spc="0" normalizeH="0" baseline="0" noProof="0" dirty="0">
              <a:ln>
                <a:noFill/>
              </a:ln>
              <a:solidFill>
                <a:srgbClr val="001489"/>
              </a:solidFill>
              <a:effectLst/>
              <a:uLnTx/>
              <a:uFillTx/>
              <a:latin typeface="Calibri"/>
              <a:ea typeface="+mn-ea"/>
              <a:cs typeface="+mn-cs"/>
            </a:endParaRPr>
          </a:p>
          <a:p>
            <a:pPr marR="0" lvl="0" algn="just" defTabSz="914400" rtl="0" eaLnBrk="1" fontAlgn="auto" latinLnBrk="0" hangingPunct="1">
              <a:lnSpc>
                <a:spcPct val="100000"/>
              </a:lnSpc>
              <a:spcBef>
                <a:spcPct val="20000"/>
              </a:spcBef>
              <a:spcAft>
                <a:spcPts val="0"/>
              </a:spcAft>
              <a:buClr>
                <a:srgbClr val="008000"/>
              </a:buClr>
              <a:buSzTx/>
              <a:buFont typeface="Wingdings" panose="05000000000000000000" pitchFamily="2" charset="2"/>
              <a:buChar char="v"/>
              <a:tabLst/>
              <a:defRPr/>
            </a:pPr>
            <a:r>
              <a:rPr kumimoji="0" lang="lv-LV" sz="2400" b="0" i="0" u="none" strike="noStrike" kern="1200" cap="none" spc="0" normalizeH="0" baseline="0" noProof="0" dirty="0">
                <a:ln>
                  <a:noFill/>
                </a:ln>
                <a:solidFill>
                  <a:srgbClr val="001489"/>
                </a:solidFill>
                <a:effectLst/>
                <a:uLnTx/>
                <a:uFillTx/>
                <a:latin typeface="Calibri"/>
                <a:ea typeface="+mn-ea"/>
                <a:cs typeface="+mn-cs"/>
              </a:rPr>
              <a:t>Neatstāt projekta iesniegšanu uz kārtas beidzamajām dienām, tādējādi vairojot risku, ka pēdējā brīdī nevarēt iesniegt, </a:t>
            </a:r>
            <a:r>
              <a:rPr kumimoji="0" lang="lv-LV" sz="2400" b="1" i="0" u="none" strike="noStrike" kern="1200" cap="none" spc="0" normalizeH="0" baseline="0" noProof="0" dirty="0">
                <a:ln>
                  <a:noFill/>
                </a:ln>
                <a:solidFill>
                  <a:srgbClr val="001489"/>
                </a:solidFill>
                <a:effectLst/>
                <a:uLnTx/>
                <a:uFillTx/>
                <a:latin typeface="Calibri"/>
                <a:ea typeface="+mn-ea"/>
                <a:cs typeface="+mn-cs"/>
              </a:rPr>
              <a:t>jo pieteikumā ir kļūdas</a:t>
            </a:r>
            <a:r>
              <a:rPr kumimoji="0" lang="lv-LV" sz="2400" b="0" i="0" u="none" strike="noStrike" kern="1200" cap="none" spc="0" normalizeH="0" baseline="0" noProof="0" dirty="0">
                <a:ln>
                  <a:noFill/>
                </a:ln>
                <a:solidFill>
                  <a:srgbClr val="001489"/>
                </a:solidFill>
                <a:effectLst/>
                <a:uLnTx/>
                <a:uFillTx/>
                <a:latin typeface="Calibri"/>
                <a:ea typeface="+mn-ea"/>
                <a:cs typeface="+mn-cs"/>
              </a:rPr>
              <a:t>. </a:t>
            </a:r>
          </a:p>
          <a:p>
            <a:pPr marL="0" marR="0" lvl="0" indent="0" algn="just" defTabSz="914400" rtl="0" eaLnBrk="1" fontAlgn="auto" latinLnBrk="0" hangingPunct="1">
              <a:lnSpc>
                <a:spcPct val="100000"/>
              </a:lnSpc>
              <a:spcBef>
                <a:spcPct val="20000"/>
              </a:spcBef>
              <a:spcAft>
                <a:spcPts val="0"/>
              </a:spcAft>
              <a:buClr>
                <a:srgbClr val="008000"/>
              </a:buClr>
              <a:buSzTx/>
              <a:buNone/>
              <a:tabLst/>
              <a:defRPr/>
            </a:pPr>
            <a:r>
              <a:rPr kumimoji="0" lang="lv-LV" sz="2400" b="0" i="0" u="none" strike="noStrike" kern="1200" cap="none" spc="0" normalizeH="0" baseline="0" noProof="0" dirty="0">
                <a:ln>
                  <a:noFill/>
                </a:ln>
                <a:solidFill>
                  <a:srgbClr val="001489"/>
                </a:solidFill>
                <a:effectLst/>
                <a:uLnTx/>
                <a:uFillTx/>
                <a:latin typeface="Calibri"/>
                <a:ea typeface="+mn-ea"/>
                <a:cs typeface="+mn-cs"/>
              </a:rPr>
              <a:t>	Iesniegt var līdz plkst.23.59.</a:t>
            </a:r>
          </a:p>
          <a:p>
            <a:pPr>
              <a:buClr>
                <a:srgbClr val="C00000"/>
              </a:buClr>
              <a:buFont typeface="Wingdings" panose="05000000000000000000" pitchFamily="2" charset="2"/>
              <a:buChar char="Ø"/>
            </a:pPr>
            <a:endParaRPr lang="lv-LV" sz="2400" dirty="0">
              <a:solidFill>
                <a:srgbClr val="001489"/>
              </a:solidFill>
            </a:endParaRPr>
          </a:p>
        </p:txBody>
      </p:sp>
      <p:sp>
        <p:nvSpPr>
          <p:cNvPr id="8" name="TextBox 7">
            <a:extLst>
              <a:ext uri="{FF2B5EF4-FFF2-40B4-BE49-F238E27FC236}">
                <a16:creationId xmlns:a16="http://schemas.microsoft.com/office/drawing/2014/main" id="{41D8D02C-5583-6332-A080-8FD43D94C5BD}"/>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239048501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341CB-1B30-C80D-6189-8F4E76211025}"/>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B42F759B-ACB2-497D-BB55-0C3D1B0B09D1}"/>
              </a:ext>
            </a:extLst>
          </p:cNvPr>
          <p:cNvSpPr>
            <a:spLocks noGrp="1"/>
          </p:cNvSpPr>
          <p:nvPr>
            <p:ph type="title"/>
          </p:nvPr>
        </p:nvSpPr>
        <p:spPr>
          <a:xfrm>
            <a:off x="1331650" y="18255"/>
            <a:ext cx="1002215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Projekta iesniegums. </a:t>
            </a:r>
            <a:r>
              <a:rPr kumimoji="0" lang="lv-LV" sz="3200" b="1" i="0" u="none" strike="noStrike" kern="1200" cap="none" spc="0" normalizeH="0" baseline="0" noProof="0" dirty="0">
                <a:ln>
                  <a:noFill/>
                </a:ln>
                <a:solidFill>
                  <a:srgbClr val="008000"/>
                </a:solidFill>
                <a:effectLst/>
                <a:uLnTx/>
                <a:uFillTx/>
                <a:latin typeface="Calibri" panose="020F0502020204030204"/>
                <a:ea typeface="+mj-ea"/>
                <a:cs typeface="+mj-cs"/>
              </a:rPr>
              <a:t>B.2.8.</a:t>
            </a:r>
            <a:endParaRPr lang="lv-LV" sz="3200" b="1" dirty="0">
              <a:solidFill>
                <a:srgbClr val="008000"/>
              </a:solidFill>
            </a:endParaRPr>
          </a:p>
        </p:txBody>
      </p:sp>
      <p:sp>
        <p:nvSpPr>
          <p:cNvPr id="9" name="Satura vietturis 8">
            <a:extLst>
              <a:ext uri="{FF2B5EF4-FFF2-40B4-BE49-F238E27FC236}">
                <a16:creationId xmlns:a16="http://schemas.microsoft.com/office/drawing/2014/main" id="{0DF5520A-037A-0F22-F5E7-FA3E4E8DE126}"/>
              </a:ext>
            </a:extLst>
          </p:cNvPr>
          <p:cNvSpPr>
            <a:spLocks noGrp="1"/>
          </p:cNvSpPr>
          <p:nvPr>
            <p:ph idx="1"/>
          </p:nvPr>
        </p:nvSpPr>
        <p:spPr>
          <a:xfrm>
            <a:off x="1420426" y="1255042"/>
            <a:ext cx="10022150" cy="4814707"/>
          </a:xfrm>
        </p:spPr>
        <p:txBody>
          <a:bodyPr>
            <a:normAutofit lnSpcReduction="10000"/>
          </a:bodyPr>
          <a:lstStyle/>
          <a:p>
            <a:pPr algn="just">
              <a:buNone/>
            </a:pPr>
            <a:r>
              <a:rPr lang="lv-LV" sz="2400" b="1" dirty="0">
                <a:solidFill>
                  <a:srgbClr val="008000"/>
                </a:solidFill>
              </a:rPr>
              <a:t>MKN 580 9 /B.2.8. </a:t>
            </a:r>
            <a:r>
              <a:rPr lang="lv-LV" sz="2400" dirty="0">
                <a:solidFill>
                  <a:srgbClr val="001489"/>
                </a:solidFill>
                <a:effectLst/>
                <a:latin typeface="Calibri" panose="020F0502020204030204" pitchFamily="34" charset="0"/>
                <a:ea typeface="Calibri" panose="020F0502020204030204" pitchFamily="34" charset="0"/>
                <a:cs typeface="Times New Roman" panose="02020603050405020304" pitchFamily="18" charset="0"/>
              </a:rPr>
              <a:t>projekta īstenošana dod ieguldījumu vietējās attīstības stratēģijas īstenošanas teritorijā, tostarp lauku teritorijā</a:t>
            </a:r>
            <a:endParaRPr lang="lv-LV" sz="2400" dirty="0">
              <a:solidFill>
                <a:srgbClr val="001489"/>
              </a:solidFill>
            </a:endParaRPr>
          </a:p>
          <a:p>
            <a:pPr algn="just">
              <a:buNone/>
            </a:pPr>
            <a:r>
              <a:rPr lang="lv-LV" sz="2400" dirty="0">
                <a:solidFill>
                  <a:srgbClr val="001489"/>
                </a:solidFill>
              </a:rPr>
              <a:t>MNF darbības teritorija – Madonas un Varakļānu novads</a:t>
            </a:r>
          </a:p>
          <a:p>
            <a:pPr algn="just">
              <a:buNone/>
            </a:pPr>
            <a:endParaRPr lang="lv-LV" sz="2400" i="1" dirty="0">
              <a:solidFill>
                <a:srgbClr val="001489"/>
              </a:solidFill>
            </a:endParaRPr>
          </a:p>
          <a:p>
            <a:pPr algn="just">
              <a:buNone/>
            </a:pPr>
            <a:r>
              <a:rPr lang="lv-LV" sz="2400" dirty="0">
                <a:solidFill>
                  <a:schemeClr val="tx1">
                    <a:lumMod val="65000"/>
                    <a:lumOff val="35000"/>
                  </a:schemeClr>
                </a:solidFill>
              </a:rPr>
              <a:t>SM1 Uzņēmējdarbības uzsākšana un izaugsme. Prioritātes:</a:t>
            </a:r>
          </a:p>
          <a:p>
            <a:pPr algn="just">
              <a:buClr>
                <a:srgbClr val="001489"/>
              </a:buClr>
              <a:buFont typeface="Wingdings" panose="05000000000000000000" pitchFamily="2" charset="2"/>
              <a:buChar char="ü"/>
            </a:pPr>
            <a:r>
              <a:rPr lang="lv-LV" sz="2400" dirty="0">
                <a:solidFill>
                  <a:schemeClr val="tx1">
                    <a:lumMod val="65000"/>
                    <a:lumOff val="35000"/>
                  </a:schemeClr>
                </a:solidFill>
              </a:rPr>
              <a:t>Atbalsts jaunu uzņēmumu radīšanai,</a:t>
            </a:r>
          </a:p>
          <a:p>
            <a:pPr algn="just">
              <a:buClr>
                <a:srgbClr val="001489"/>
              </a:buClr>
              <a:buFont typeface="Wingdings" panose="05000000000000000000" pitchFamily="2" charset="2"/>
              <a:buChar char="ü"/>
            </a:pPr>
            <a:r>
              <a:rPr lang="lv-LV" sz="2400" dirty="0">
                <a:solidFill>
                  <a:schemeClr val="tx1">
                    <a:lumMod val="65000"/>
                    <a:lumOff val="35000"/>
                  </a:schemeClr>
                </a:solidFill>
              </a:rPr>
              <a:t>Atbalsts uz izaugsmi vērstiem uzņēmumiem, t.sk. risinot uzņēmējdarbībai piemērotu telpu jautājumu </a:t>
            </a:r>
            <a:r>
              <a:rPr lang="lv-LV" sz="2400" i="1" dirty="0">
                <a:solidFill>
                  <a:schemeClr val="tx1">
                    <a:lumMod val="65000"/>
                    <a:lumOff val="35000"/>
                  </a:schemeClr>
                </a:solidFill>
              </a:rPr>
              <a:t>(pieaug apgrozījums, palielinās ražošanas apjoms, nāk klāt jauni produkti, var automatizēt ražošanu),</a:t>
            </a:r>
          </a:p>
          <a:p>
            <a:pPr algn="just">
              <a:buClr>
                <a:srgbClr val="001489"/>
              </a:buClr>
              <a:buFont typeface="Wingdings" panose="05000000000000000000" pitchFamily="2" charset="2"/>
              <a:buChar char="ü"/>
            </a:pPr>
            <a:r>
              <a:rPr lang="lv-LV" sz="2400" dirty="0">
                <a:solidFill>
                  <a:schemeClr val="tx1">
                    <a:lumMod val="65000"/>
                    <a:lumOff val="35000"/>
                  </a:schemeClr>
                </a:solidFill>
              </a:rPr>
              <a:t>Veicināta nodarbinātība teritorijā </a:t>
            </a:r>
            <a:r>
              <a:rPr lang="lv-LV" sz="2400" i="1" dirty="0">
                <a:solidFill>
                  <a:schemeClr val="tx1">
                    <a:lumMod val="65000"/>
                    <a:lumOff val="35000"/>
                  </a:schemeClr>
                </a:solidFill>
              </a:rPr>
              <a:t>(projektā ir norādīti nodarbinātības rādītāji, ir darba algas un nodokļi),</a:t>
            </a:r>
          </a:p>
          <a:p>
            <a:pPr algn="just">
              <a:buClr>
                <a:srgbClr val="001489"/>
              </a:buClr>
              <a:buFont typeface="Wingdings" panose="05000000000000000000" pitchFamily="2" charset="2"/>
              <a:buChar char="ü"/>
            </a:pPr>
            <a:r>
              <a:rPr lang="lv-LV" sz="2400" dirty="0">
                <a:solidFill>
                  <a:schemeClr val="tx1">
                    <a:lumMod val="65000"/>
                    <a:lumOff val="35000"/>
                  </a:schemeClr>
                </a:solidFill>
              </a:rPr>
              <a:t>Atbalstīt kultūrvēsturisko objektu vērtību saglabāšanu un ilgtspējīgu izmantošanu uzņēmējdarbības attīstībā </a:t>
            </a:r>
            <a:r>
              <a:rPr lang="lv-LV" sz="2400" i="1" dirty="0">
                <a:solidFill>
                  <a:schemeClr val="tx1">
                    <a:lumMod val="65000"/>
                    <a:lumOff val="35000"/>
                  </a:schemeClr>
                </a:solidFill>
              </a:rPr>
              <a:t>(saglabāts ēku vēsturiskais izskats). </a:t>
            </a:r>
          </a:p>
          <a:p>
            <a:pPr>
              <a:buClr>
                <a:srgbClr val="C00000"/>
              </a:buClr>
              <a:buFont typeface="Wingdings" panose="05000000000000000000" pitchFamily="2" charset="2"/>
              <a:buChar char="Ø"/>
            </a:pPr>
            <a:endParaRPr lang="lv-LV" sz="2400" dirty="0">
              <a:solidFill>
                <a:srgbClr val="001489"/>
              </a:solidFill>
            </a:endParaRPr>
          </a:p>
        </p:txBody>
      </p:sp>
      <p:sp>
        <p:nvSpPr>
          <p:cNvPr id="8" name="TextBox 7">
            <a:extLst>
              <a:ext uri="{FF2B5EF4-FFF2-40B4-BE49-F238E27FC236}">
                <a16:creationId xmlns:a16="http://schemas.microsoft.com/office/drawing/2014/main" id="{94B1FB4C-20D8-42B8-1B5F-B1E528E7F54A}"/>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166102078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CF8AB-AAB1-A407-BB90-3A6838D44C9F}"/>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AF367FCC-6788-A1BA-44C9-17BBC248887F}"/>
              </a:ext>
            </a:extLst>
          </p:cNvPr>
          <p:cNvSpPr>
            <a:spLocks noGrp="1"/>
          </p:cNvSpPr>
          <p:nvPr>
            <p:ph type="title"/>
          </p:nvPr>
        </p:nvSpPr>
        <p:spPr>
          <a:xfrm>
            <a:off x="1331650" y="18255"/>
            <a:ext cx="1002215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Projekta iesniegums. KN kodi</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339B62FC-5333-EED2-994D-06F57E6BAE6F}"/>
              </a:ext>
            </a:extLst>
          </p:cNvPr>
          <p:cNvSpPr>
            <a:spLocks noGrp="1"/>
          </p:cNvSpPr>
          <p:nvPr>
            <p:ph idx="1"/>
          </p:nvPr>
        </p:nvSpPr>
        <p:spPr>
          <a:xfrm>
            <a:off x="1331650" y="1343818"/>
            <a:ext cx="10022150" cy="4814707"/>
          </a:xfrm>
        </p:spPr>
        <p:txBody>
          <a:bodyPr>
            <a:normAutofit/>
          </a:bodyPr>
          <a:lstStyle/>
          <a:p>
            <a:pPr marL="0" indent="0">
              <a:buClr>
                <a:srgbClr val="C00000"/>
              </a:buClr>
              <a:buNone/>
            </a:pPr>
            <a:r>
              <a:rPr kumimoji="0" lang="it-IT" sz="2400" b="1" i="0" u="none" strike="noStrike" kern="1200" cap="none" spc="0" normalizeH="0" baseline="0" noProof="0" dirty="0">
                <a:ln>
                  <a:noFill/>
                </a:ln>
                <a:solidFill>
                  <a:srgbClr val="008000"/>
                </a:solidFill>
                <a:effectLst/>
                <a:uLnTx/>
                <a:uFillTx/>
                <a:latin typeface="Calibri"/>
                <a:ea typeface="+mn-ea"/>
                <a:cs typeface="+mn-cs"/>
              </a:rPr>
              <a:t>B.5.2. </a:t>
            </a:r>
            <a:r>
              <a:rPr kumimoji="0" lang="it-IT" sz="2400" b="0" i="0" u="none" strike="noStrike" kern="1200" cap="none" spc="0" normalizeH="0" baseline="0" noProof="0" dirty="0">
                <a:ln>
                  <a:noFill/>
                </a:ln>
                <a:solidFill>
                  <a:srgbClr val="001489"/>
                </a:solidFill>
                <a:effectLst/>
                <a:uLnTx/>
                <a:uFillTx/>
                <a:latin typeface="Calibri"/>
                <a:ea typeface="+mn-ea"/>
                <a:cs typeface="+mn-cs"/>
              </a:rPr>
              <a:t>KN kodi un </a:t>
            </a:r>
            <a:r>
              <a:rPr kumimoji="0" lang="lv-LV" sz="2400" b="0" i="0" u="none" strike="noStrike" kern="1200" cap="none" spc="0" normalizeH="0" baseline="0" noProof="0" dirty="0">
                <a:ln>
                  <a:noFill/>
                </a:ln>
                <a:solidFill>
                  <a:srgbClr val="001489"/>
                </a:solidFill>
                <a:effectLst/>
                <a:uLnTx/>
                <a:uFillTx/>
                <a:latin typeface="Calibri"/>
                <a:ea typeface="+mn-ea"/>
                <a:cs typeface="+mn-cs"/>
              </a:rPr>
              <a:t>KN </a:t>
            </a:r>
            <a:r>
              <a:rPr kumimoji="0" lang="it-IT" sz="2400" b="0" i="0" u="none" strike="noStrike" kern="1200" cap="none" spc="0" normalizeH="0" baseline="0" noProof="0" dirty="0">
                <a:ln>
                  <a:noFill/>
                </a:ln>
                <a:solidFill>
                  <a:srgbClr val="001489"/>
                </a:solidFill>
                <a:effectLst/>
                <a:uLnTx/>
                <a:uFillTx/>
                <a:latin typeface="Calibri"/>
                <a:ea typeface="+mn-ea"/>
                <a:cs typeface="+mn-cs"/>
              </a:rPr>
              <a:t>grupas</a:t>
            </a:r>
            <a:r>
              <a:rPr lang="lv-LV" sz="2400" dirty="0">
                <a:solidFill>
                  <a:srgbClr val="001489"/>
                </a:solidFill>
                <a:latin typeface="Calibri"/>
              </a:rPr>
              <a:t> </a:t>
            </a:r>
            <a:r>
              <a:rPr kumimoji="0" lang="it-IT" sz="2400" b="0" i="0" u="none" strike="noStrike" kern="1200" cap="none" spc="0" normalizeH="0" baseline="0" noProof="0" dirty="0">
                <a:ln>
                  <a:noFill/>
                </a:ln>
                <a:solidFill>
                  <a:srgbClr val="002060"/>
                </a:solidFill>
                <a:effectLst/>
                <a:uLnTx/>
                <a:uFillTx/>
                <a:latin typeface="Calibri"/>
                <a:ea typeface="+mn-ea"/>
                <a:cs typeface="+mn-cs"/>
                <a:hlinkClick r:id="rId2"/>
              </a:rPr>
              <a:t>https://eurlex.europa.eu/legalcontent/LV/TXT/PDF/?uri=CELEX:32016R1821</a:t>
            </a:r>
            <a:r>
              <a:rPr kumimoji="0" lang="lv-LV" sz="2400" b="0" i="0" u="none" strike="noStrike" kern="1200" cap="none" spc="0" normalizeH="0" baseline="0" noProof="0" dirty="0">
                <a:ln>
                  <a:noFill/>
                </a:ln>
                <a:solidFill>
                  <a:srgbClr val="002060"/>
                </a:solidFill>
                <a:effectLst/>
                <a:uLnTx/>
                <a:uFillTx/>
                <a:latin typeface="Calibri"/>
                <a:ea typeface="+mn-ea"/>
                <a:cs typeface="+mn-cs"/>
              </a:rPr>
              <a:t> ; </a:t>
            </a:r>
            <a:endParaRPr lang="lv-LV" sz="2400" dirty="0">
              <a:solidFill>
                <a:srgbClr val="002060"/>
              </a:solidFill>
              <a:latin typeface="Calibri"/>
            </a:endParaRPr>
          </a:p>
          <a:p>
            <a:pPr marL="0" indent="0">
              <a:buClr>
                <a:srgbClr val="C00000"/>
              </a:buClr>
              <a:buNone/>
            </a:pPr>
            <a:r>
              <a:rPr kumimoji="0" lang="lv-LV" sz="2400" b="0" i="0" u="none" strike="noStrike" kern="1200" cap="none" spc="0" normalizeH="0" baseline="0" noProof="0" dirty="0">
                <a:ln>
                  <a:noFill/>
                </a:ln>
                <a:solidFill>
                  <a:srgbClr val="001489"/>
                </a:solidFill>
                <a:effectLst/>
                <a:uLnTx/>
                <a:uFillTx/>
                <a:latin typeface="Calibri"/>
                <a:ea typeface="+mn-ea"/>
                <a:cs typeface="+mn-cs"/>
              </a:rPr>
              <a:t>PDF formā ievietots </a:t>
            </a:r>
            <a:r>
              <a:rPr lang="lv-LV" sz="2400" dirty="0">
                <a:solidFill>
                  <a:srgbClr val="002060"/>
                </a:solidFill>
                <a:latin typeface="Calibri"/>
                <a:hlinkClick r:id="rId3"/>
              </a:rPr>
              <a:t>w</a:t>
            </a:r>
            <a:r>
              <a:rPr kumimoji="0" lang="lv-LV" sz="2400" b="0" i="0" u="none" strike="noStrike" kern="1200" cap="none" spc="0" normalizeH="0" baseline="0" noProof="0" dirty="0">
                <a:ln>
                  <a:noFill/>
                </a:ln>
                <a:solidFill>
                  <a:srgbClr val="002060"/>
                </a:solidFill>
                <a:effectLst/>
                <a:uLnTx/>
                <a:uFillTx/>
                <a:latin typeface="Calibri"/>
                <a:hlinkClick r:id="rId3"/>
              </a:rPr>
              <a:t>ww.mnf.lv</a:t>
            </a:r>
            <a:r>
              <a:rPr kumimoji="0" lang="lv-LV" sz="2400" b="0" i="0" u="none" strike="noStrike" kern="1200" cap="none" spc="0" normalizeH="0" baseline="0" noProof="0" dirty="0">
                <a:ln>
                  <a:noFill/>
                </a:ln>
                <a:solidFill>
                  <a:srgbClr val="002060"/>
                </a:solidFill>
                <a:effectLst/>
                <a:uLnTx/>
                <a:uFillTx/>
                <a:latin typeface="Calibri"/>
                <a:ea typeface="+mn-ea"/>
                <a:cs typeface="+mn-cs"/>
              </a:rPr>
              <a:t>  </a:t>
            </a:r>
            <a:r>
              <a:rPr kumimoji="0" lang="lv-LV" sz="2400" b="0" i="0" u="none" strike="noStrike" kern="1200" cap="none" spc="0" normalizeH="0" baseline="0" noProof="0" dirty="0">
                <a:ln>
                  <a:noFill/>
                </a:ln>
                <a:solidFill>
                  <a:srgbClr val="001489"/>
                </a:solidFill>
                <a:effectLst/>
                <a:uLnTx/>
                <a:uFillTx/>
                <a:latin typeface="Calibri"/>
                <a:ea typeface="+mn-ea"/>
                <a:cs typeface="+mn-cs"/>
              </a:rPr>
              <a:t>LEADER 6.kārtas sludinājumā.</a:t>
            </a:r>
            <a:endParaRPr lang="lv-LV" sz="2400" dirty="0">
              <a:solidFill>
                <a:srgbClr val="001489"/>
              </a:solidFill>
              <a:latin typeface="Calibri"/>
            </a:endParaRPr>
          </a:p>
          <a:p>
            <a:pPr marL="0" indent="0">
              <a:buClr>
                <a:srgbClr val="C00000"/>
              </a:buClr>
              <a:buNone/>
            </a:pPr>
            <a:r>
              <a:rPr kumimoji="0" lang="lv-LV" sz="2400" b="0" i="0" u="none" strike="noStrike" kern="1200" cap="none" spc="0" normalizeH="0" baseline="0" noProof="0" dirty="0">
                <a:ln>
                  <a:noFill/>
                </a:ln>
                <a:solidFill>
                  <a:srgbClr val="001489"/>
                </a:solidFill>
                <a:effectLst/>
                <a:uLnTx/>
                <a:uFillTx/>
                <a:latin typeface="Calibri"/>
                <a:ea typeface="+mn-ea"/>
                <a:cs typeface="+mn-cs"/>
              </a:rPr>
              <a:t>Saturā – 5.lpp., atrodam atbilstošo lauksaimniecības produktu, tad meklējam tālāk.</a:t>
            </a:r>
          </a:p>
          <a:p>
            <a:pPr marL="0" indent="0">
              <a:buClr>
                <a:srgbClr val="C00000"/>
              </a:buClr>
              <a:buNone/>
            </a:pPr>
            <a:endParaRPr kumimoji="0" lang="it-IT" sz="2400" b="0" i="0" u="none" strike="noStrike" kern="1200" cap="none" spc="0" normalizeH="0" baseline="0" noProof="0" dirty="0">
              <a:ln>
                <a:noFill/>
              </a:ln>
              <a:solidFill>
                <a:srgbClr val="002060"/>
              </a:solidFill>
              <a:effectLst/>
              <a:uLnTx/>
              <a:uFillTx/>
              <a:latin typeface="Calibri"/>
              <a:ea typeface="+mn-ea"/>
              <a:cs typeface="+mn-cs"/>
            </a:endParaRPr>
          </a:p>
          <a:p>
            <a:pPr marL="0" indent="0">
              <a:buClr>
                <a:srgbClr val="C00000"/>
              </a:buClr>
              <a:buNone/>
            </a:pPr>
            <a:r>
              <a:rPr lang="lv-LV" sz="2400" b="1" dirty="0">
                <a:solidFill>
                  <a:srgbClr val="008000"/>
                </a:solidFill>
              </a:rPr>
              <a:t>C.1. </a:t>
            </a:r>
            <a:r>
              <a:rPr lang="lv-LV" sz="2400" dirty="0">
                <a:solidFill>
                  <a:srgbClr val="001489"/>
                </a:solidFill>
              </a:rPr>
              <a:t>«Esošo un plānoto ieņēmumu un izdevumu kopsavilkums - rinda «Algas (t.sk. nodokļi) uzņēmumā nodarbināto (profesiju) līmenī» </a:t>
            </a:r>
          </a:p>
          <a:p>
            <a:pPr marL="0" indent="0">
              <a:buClr>
                <a:srgbClr val="C00000"/>
              </a:buClr>
              <a:buNone/>
            </a:pPr>
            <a:r>
              <a:rPr lang="lv-LV" sz="2400" dirty="0">
                <a:solidFill>
                  <a:srgbClr val="002060"/>
                </a:solidFill>
                <a:hlinkClick r:id="rId4"/>
              </a:rPr>
              <a:t>https://www.vid.gov.lv/lv/informacija-par-darba-vietam-2023gada-atbilstosi-profesiju-klasifikatoram</a:t>
            </a:r>
            <a:r>
              <a:rPr lang="lv-LV" sz="2400" dirty="0">
                <a:solidFill>
                  <a:srgbClr val="002060"/>
                </a:solidFill>
              </a:rPr>
              <a:t>  </a:t>
            </a:r>
          </a:p>
          <a:p>
            <a:pPr marL="0" indent="0">
              <a:buClr>
                <a:srgbClr val="C00000"/>
              </a:buClr>
              <a:buNone/>
            </a:pPr>
            <a:r>
              <a:rPr lang="lv-LV" sz="2400" dirty="0">
                <a:solidFill>
                  <a:srgbClr val="001489"/>
                </a:solidFill>
              </a:rPr>
              <a:t>Excel formā ievietots </a:t>
            </a:r>
            <a:r>
              <a:rPr lang="lv-LV" sz="2400" dirty="0">
                <a:solidFill>
                  <a:srgbClr val="002060"/>
                </a:solidFill>
                <a:hlinkClick r:id="rId3"/>
              </a:rPr>
              <a:t>www.mnf.lv</a:t>
            </a:r>
            <a:r>
              <a:rPr lang="lv-LV" sz="2400" dirty="0">
                <a:solidFill>
                  <a:srgbClr val="002060"/>
                </a:solidFill>
              </a:rPr>
              <a:t> </a:t>
            </a:r>
            <a:r>
              <a:rPr lang="lv-LV" sz="2400" dirty="0">
                <a:solidFill>
                  <a:srgbClr val="001489"/>
                </a:solidFill>
              </a:rPr>
              <a:t>LEADER 6. kārtas sludinājumā.</a:t>
            </a:r>
          </a:p>
          <a:p>
            <a:pPr>
              <a:buClr>
                <a:srgbClr val="C00000"/>
              </a:buClr>
              <a:buFont typeface="Wingdings" panose="05000000000000000000" pitchFamily="2" charset="2"/>
              <a:buChar char="Ø"/>
            </a:pPr>
            <a:endParaRPr lang="lv-LV" sz="2400" dirty="0">
              <a:solidFill>
                <a:srgbClr val="001489"/>
              </a:solidFill>
            </a:endParaRPr>
          </a:p>
        </p:txBody>
      </p:sp>
      <p:sp>
        <p:nvSpPr>
          <p:cNvPr id="8" name="TextBox 7">
            <a:extLst>
              <a:ext uri="{FF2B5EF4-FFF2-40B4-BE49-F238E27FC236}">
                <a16:creationId xmlns:a16="http://schemas.microsoft.com/office/drawing/2014/main" id="{110CF151-F6C7-893D-23BD-9FB0B95DB84D}"/>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71852490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7CA57-3698-8FAE-A23D-A8D9AC67EF10}"/>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5FE16158-BEA4-9B4C-98D2-5221C672D4D2}"/>
              </a:ext>
            </a:extLst>
          </p:cNvPr>
          <p:cNvSpPr>
            <a:spLocks noGrp="1"/>
          </p:cNvSpPr>
          <p:nvPr>
            <p:ph type="title"/>
          </p:nvPr>
        </p:nvSpPr>
        <p:spPr>
          <a:xfrm>
            <a:off x="1331650" y="18255"/>
            <a:ext cx="1002215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Projekta iesniegums. EPS</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E3A0E0DF-8CAC-D065-7E0F-333DA2B6B176}"/>
              </a:ext>
            </a:extLst>
          </p:cNvPr>
          <p:cNvSpPr>
            <a:spLocks noGrp="1"/>
          </p:cNvSpPr>
          <p:nvPr>
            <p:ph idx="1"/>
          </p:nvPr>
        </p:nvSpPr>
        <p:spPr>
          <a:xfrm>
            <a:off x="1331650" y="1521372"/>
            <a:ext cx="10022150" cy="4814707"/>
          </a:xfrm>
        </p:spPr>
        <p:txBody>
          <a:bodyPr>
            <a:normAutofit/>
          </a:bodyPr>
          <a:lstStyle/>
          <a:p>
            <a:pPr marL="342900" marR="0" lvl="0" indent="-342900" algn="l"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kumimoji="0" lang="lv-LV" sz="2400" b="0" i="0" u="none" strike="noStrike" kern="1200" cap="none" spc="0" normalizeH="0" baseline="0" noProof="0" dirty="0">
                <a:ln>
                  <a:noFill/>
                </a:ln>
                <a:solidFill>
                  <a:srgbClr val="001489"/>
                </a:solidFill>
                <a:effectLst/>
                <a:uLnTx/>
                <a:uFillTx/>
                <a:latin typeface="Calibri"/>
                <a:ea typeface="+mn-ea"/>
                <a:cs typeface="+mn-cs"/>
              </a:rPr>
              <a:t>Visa projekta finanšu informācija ir projekta iesnieguma veidlapā!</a:t>
            </a:r>
          </a:p>
          <a:p>
            <a:pPr marL="342900" marR="0" lvl="0" indent="-342900" algn="l"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endParaRPr kumimoji="0" lang="lv-LV" sz="2400" b="0" i="0" u="none" strike="noStrike" kern="1200" cap="none" spc="0" normalizeH="0" baseline="0" noProof="0" dirty="0">
              <a:ln>
                <a:noFill/>
              </a:ln>
              <a:solidFill>
                <a:srgbClr val="001489"/>
              </a:solidFill>
              <a:effectLst/>
              <a:uLnTx/>
              <a:uFillTx/>
              <a:latin typeface="Calibri"/>
              <a:ea typeface="+mn-ea"/>
              <a:cs typeface="+mn-cs"/>
            </a:endParaRPr>
          </a:p>
          <a:p>
            <a:pPr marL="342900" marR="0" lvl="0" indent="-342900" algn="l"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kumimoji="0" lang="lv-LV" sz="2400" b="0" i="0" u="none" strike="noStrike" kern="1200" cap="none" spc="0" normalizeH="0" baseline="0" noProof="0" dirty="0">
                <a:ln>
                  <a:noFill/>
                </a:ln>
                <a:solidFill>
                  <a:srgbClr val="001489"/>
                </a:solidFill>
                <a:effectLst/>
                <a:uLnTx/>
                <a:uFillTx/>
                <a:latin typeface="Calibri"/>
                <a:ea typeface="+mn-ea"/>
                <a:cs typeface="+mn-cs"/>
              </a:rPr>
              <a:t>Pavaddokumentiem datnes lielums līdz 20 MB!</a:t>
            </a:r>
          </a:p>
          <a:p>
            <a:pPr marL="342900" marR="0" lvl="0" indent="-34290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kumimoji="0" lang="lv-LV" sz="2400" b="0" i="0" u="none" strike="noStrike" kern="1200" cap="none" spc="0" normalizeH="0" baseline="0" noProof="0" dirty="0">
                <a:ln>
                  <a:noFill/>
                </a:ln>
                <a:solidFill>
                  <a:srgbClr val="001489"/>
                </a:solidFill>
                <a:effectLst/>
                <a:uLnTx/>
                <a:uFillTx/>
                <a:latin typeface="Calibri"/>
                <a:ea typeface="+mn-ea"/>
                <a:cs typeface="+mn-cs"/>
              </a:rPr>
              <a:t>Problēmu gadījumā (atkārtoti nesaglabājas informācija; projekts rāda kļūdu, lai gan kļūda tiek izlabota vairākkārtīgi) zvaniet LAD Klientu centram, T.67095000</a:t>
            </a:r>
          </a:p>
          <a:p>
            <a:pPr marL="342900" marR="0" lvl="0" indent="-342900" algn="l"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endParaRPr kumimoji="0" lang="lv-LV" sz="2400" b="0" i="0" u="none" strike="noStrike" kern="1200" cap="none" spc="0" normalizeH="0" baseline="0" noProof="0" dirty="0">
              <a:ln>
                <a:noFill/>
              </a:ln>
              <a:solidFill>
                <a:srgbClr val="001489"/>
              </a:solidFill>
              <a:effectLst/>
              <a:uLnTx/>
              <a:uFillTx/>
              <a:latin typeface="Calibri"/>
              <a:ea typeface="+mn-ea"/>
              <a:cs typeface="+mn-cs"/>
            </a:endParaRPr>
          </a:p>
          <a:p>
            <a:pPr marL="342900" marR="0" lvl="0" indent="-342900" algn="just"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kumimoji="0" lang="lv-LV" sz="2400" b="0" i="0" u="none" strike="noStrike" kern="1200" cap="none" spc="0" normalizeH="0" baseline="0" noProof="0" dirty="0">
                <a:ln>
                  <a:noFill/>
                </a:ln>
                <a:solidFill>
                  <a:srgbClr val="001489"/>
                </a:solidFill>
                <a:effectLst/>
                <a:uLnTx/>
                <a:uFillTx/>
                <a:latin typeface="Calibri"/>
                <a:ea typeface="+mn-ea"/>
                <a:cs typeface="+mn-cs"/>
              </a:rPr>
              <a:t>Ja nevar iesniegt projekta iesniegumu, ziņot: </a:t>
            </a:r>
            <a:r>
              <a:rPr kumimoji="0" lang="lv-LV" sz="2400" b="0" i="0" u="none" strike="noStrike" kern="1200" cap="none" spc="0" normalizeH="0" baseline="0" noProof="0" dirty="0">
                <a:ln>
                  <a:noFill/>
                </a:ln>
                <a:solidFill>
                  <a:srgbClr val="002060"/>
                </a:solidFill>
                <a:effectLst/>
                <a:uLnTx/>
                <a:uFillTx/>
                <a:latin typeface="Calibri"/>
                <a:ea typeface="+mn-ea"/>
                <a:cs typeface="+mn-cs"/>
                <a:hlinkClick r:id="rId2"/>
              </a:rPr>
              <a:t>eps@lad.gov.lv</a:t>
            </a:r>
            <a:r>
              <a:rPr kumimoji="0" lang="lv-LV" sz="2400" b="0" i="0" u="none" strike="noStrike" kern="1200" cap="none" spc="0" normalizeH="0" baseline="0" noProof="0" dirty="0">
                <a:ln>
                  <a:noFill/>
                </a:ln>
                <a:solidFill>
                  <a:srgbClr val="002060"/>
                </a:solidFill>
                <a:effectLst/>
                <a:uLnTx/>
                <a:uFillTx/>
                <a:latin typeface="Calibri"/>
                <a:ea typeface="+mn-ea"/>
                <a:cs typeface="+mn-cs"/>
              </a:rPr>
              <a:t> </a:t>
            </a:r>
            <a:r>
              <a:rPr kumimoji="0" lang="lv-LV" sz="2400" b="0" i="0" u="none" strike="noStrike" kern="1200" cap="none" spc="0" normalizeH="0" baseline="0" noProof="0" dirty="0">
                <a:ln>
                  <a:noFill/>
                </a:ln>
                <a:solidFill>
                  <a:srgbClr val="001489"/>
                </a:solidFill>
                <a:effectLst/>
                <a:uLnTx/>
                <a:uFillTx/>
                <a:latin typeface="Calibri"/>
                <a:ea typeface="+mn-ea"/>
                <a:cs typeface="+mn-cs"/>
              </a:rPr>
              <a:t>un, </a:t>
            </a:r>
            <a:r>
              <a:rPr kumimoji="0" lang="lv-LV" sz="2400" b="1" i="0" u="none" strike="noStrike" kern="1200" cap="none" spc="0" normalizeH="0" baseline="0" noProof="0" dirty="0">
                <a:ln>
                  <a:noFill/>
                </a:ln>
                <a:solidFill>
                  <a:srgbClr val="001489"/>
                </a:solidFill>
                <a:effectLst/>
                <a:uLnTx/>
                <a:uFillTx/>
                <a:latin typeface="Calibri"/>
                <a:ea typeface="+mn-ea"/>
                <a:cs typeface="+mn-cs"/>
              </a:rPr>
              <a:t>lūdzu! </a:t>
            </a:r>
            <a:r>
              <a:rPr kumimoji="0" lang="lv-LV" sz="2400" b="0" i="0" u="none" strike="noStrike" kern="1200" cap="none" spc="0" normalizeH="0" baseline="0" noProof="0" dirty="0">
                <a:ln>
                  <a:noFill/>
                </a:ln>
                <a:solidFill>
                  <a:srgbClr val="002060"/>
                </a:solidFill>
                <a:effectLst/>
                <a:uLnTx/>
                <a:uFillTx/>
                <a:latin typeface="Calibri"/>
                <a:ea typeface="+mn-ea"/>
                <a:cs typeface="+mn-cs"/>
                <a:hlinkClick r:id="rId3"/>
              </a:rPr>
              <a:t>mnf@inbox.lv</a:t>
            </a:r>
            <a:r>
              <a:rPr kumimoji="0" lang="lv-LV" sz="2400" b="0" i="0" u="none" strike="noStrike" kern="1200" cap="none" spc="0" normalizeH="0" baseline="0" noProof="0" dirty="0">
                <a:ln>
                  <a:noFill/>
                </a:ln>
                <a:solidFill>
                  <a:srgbClr val="002060"/>
                </a:solidFill>
                <a:effectLst/>
                <a:uLnTx/>
                <a:uFillTx/>
                <a:latin typeface="Calibri"/>
                <a:ea typeface="+mn-ea"/>
                <a:cs typeface="+mn-cs"/>
              </a:rPr>
              <a:t> </a:t>
            </a:r>
            <a:r>
              <a:rPr kumimoji="0" lang="lv-LV" sz="2400" b="0" i="0" u="none" strike="noStrike" kern="1200" cap="none" spc="0" normalizeH="0" baseline="0" noProof="0" dirty="0">
                <a:ln>
                  <a:noFill/>
                </a:ln>
                <a:solidFill>
                  <a:srgbClr val="001489"/>
                </a:solidFill>
                <a:effectLst/>
                <a:uLnTx/>
                <a:uFillTx/>
                <a:latin typeface="Calibri"/>
                <a:ea typeface="+mn-ea"/>
                <a:cs typeface="+mn-cs"/>
              </a:rPr>
              <a:t>(norādām LAD klienta numuru un pretendentu), lai MNF var sazināties ar LAD un laicīgi, pāris dienu laikā, saņemt Jūsu iesniegumu.</a:t>
            </a:r>
          </a:p>
        </p:txBody>
      </p:sp>
      <p:sp>
        <p:nvSpPr>
          <p:cNvPr id="8" name="TextBox 7">
            <a:extLst>
              <a:ext uri="{FF2B5EF4-FFF2-40B4-BE49-F238E27FC236}">
                <a16:creationId xmlns:a16="http://schemas.microsoft.com/office/drawing/2014/main" id="{5F7697C9-0EEB-70FF-6C3C-D91A93FDED37}"/>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46252114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46907-B585-1A6C-DE29-87960A91B46A}"/>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410D29E6-F6EC-D39B-334A-689F48C951B1}"/>
              </a:ext>
            </a:extLst>
          </p:cNvPr>
          <p:cNvSpPr>
            <a:spLocks noGrp="1"/>
          </p:cNvSpPr>
          <p:nvPr>
            <p:ph type="title"/>
          </p:nvPr>
        </p:nvSpPr>
        <p:spPr>
          <a:xfrm>
            <a:off x="1331650" y="18255"/>
            <a:ext cx="10022150" cy="1325563"/>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kumimoji="0" lang="lv-LV" sz="3200" b="1" i="0" u="none" strike="noStrike" kern="1200" cap="none" spc="0" normalizeH="0" baseline="0" noProof="0" dirty="0">
                <a:ln>
                  <a:noFill/>
                </a:ln>
                <a:solidFill>
                  <a:srgbClr val="E7E6E6">
                    <a:lumMod val="50000"/>
                  </a:srgbClr>
                </a:solidFill>
                <a:effectLst/>
                <a:uLnTx/>
                <a:uFillTx/>
                <a:latin typeface="Calibri" panose="020F0502020204030204"/>
                <a:ea typeface="+mj-ea"/>
                <a:cs typeface="+mj-cs"/>
              </a:rPr>
              <a:t>Citi uzņēmēju palīgi MNF darbības teritorijā</a:t>
            </a:r>
            <a:endParaRPr lang="lv-LV" sz="3200" b="1" dirty="0">
              <a:solidFill>
                <a:schemeClr val="bg2">
                  <a:lumMod val="50000"/>
                </a:schemeClr>
              </a:solidFill>
            </a:endParaRPr>
          </a:p>
        </p:txBody>
      </p:sp>
      <p:sp>
        <p:nvSpPr>
          <p:cNvPr id="9" name="Satura vietturis 8">
            <a:extLst>
              <a:ext uri="{FF2B5EF4-FFF2-40B4-BE49-F238E27FC236}">
                <a16:creationId xmlns:a16="http://schemas.microsoft.com/office/drawing/2014/main" id="{F952AAD0-3D46-24C3-52C7-B7E80B0089A1}"/>
              </a:ext>
            </a:extLst>
          </p:cNvPr>
          <p:cNvSpPr>
            <a:spLocks noGrp="1"/>
          </p:cNvSpPr>
          <p:nvPr>
            <p:ph idx="1"/>
          </p:nvPr>
        </p:nvSpPr>
        <p:spPr>
          <a:xfrm>
            <a:off x="1876841" y="1237286"/>
            <a:ext cx="9259410" cy="5199025"/>
          </a:xfrm>
        </p:spPr>
        <p:txBody>
          <a:bodyPr>
            <a:normAutofit lnSpcReduction="10000"/>
          </a:bodyPr>
          <a:lstStyle/>
          <a:p>
            <a:pPr marL="0" indent="0" algn="just">
              <a:buClr>
                <a:srgbClr val="C00000"/>
              </a:buClr>
              <a:buNone/>
            </a:pPr>
            <a:r>
              <a:rPr lang="lv-LV" sz="2200" b="1" dirty="0">
                <a:solidFill>
                  <a:srgbClr val="001489"/>
                </a:solidFill>
              </a:rPr>
              <a:t>Madonas novads </a:t>
            </a:r>
            <a:r>
              <a:rPr kumimoji="0" lang="lv-LV" sz="2200" i="0" u="none" strike="noStrike" kern="1200" cap="none" spc="0" normalizeH="0" baseline="0" noProof="0" dirty="0">
                <a:ln>
                  <a:noFill/>
                </a:ln>
                <a:solidFill>
                  <a:srgbClr val="001489"/>
                </a:solidFill>
                <a:effectLst/>
                <a:uLnTx/>
                <a:uFillTx/>
                <a:latin typeface="Calibri"/>
                <a:ea typeface="+mn-ea"/>
                <a:cs typeface="+mn-cs"/>
              </a:rPr>
              <a:t>T.28676640</a:t>
            </a:r>
            <a:endParaRPr lang="lv-LV" sz="2200" dirty="0">
              <a:solidFill>
                <a:srgbClr val="001489"/>
              </a:solidFill>
            </a:endParaRPr>
          </a:p>
          <a:p>
            <a:pPr marL="0" indent="0" algn="just">
              <a:buClr>
                <a:srgbClr val="C00000"/>
              </a:buClr>
              <a:buNone/>
            </a:pPr>
            <a:r>
              <a:rPr lang="lv-LV" sz="2200" b="1" dirty="0">
                <a:solidFill>
                  <a:srgbClr val="001489"/>
                </a:solidFill>
              </a:rPr>
              <a:t>Varakļānu novads - </a:t>
            </a:r>
            <a:r>
              <a:rPr lang="lv-LV" sz="2200" dirty="0">
                <a:solidFill>
                  <a:srgbClr val="001489"/>
                </a:solidFill>
              </a:rPr>
              <a:t>interesēties domē</a:t>
            </a:r>
            <a:endParaRPr lang="lv-LV" sz="2200" b="1" dirty="0">
              <a:solidFill>
                <a:srgbClr val="001489"/>
              </a:solidFill>
              <a:latin typeface="Calibri"/>
            </a:endParaRPr>
          </a:p>
          <a:p>
            <a:pPr marL="0" indent="0" algn="just">
              <a:buClr>
                <a:srgbClr val="C00000"/>
              </a:buClr>
              <a:buNone/>
            </a:pPr>
            <a:r>
              <a:rPr lang="lv-LV" sz="2200" b="1" dirty="0">
                <a:solidFill>
                  <a:srgbClr val="001489"/>
                </a:solidFill>
              </a:rPr>
              <a:t>ALTUM</a:t>
            </a:r>
            <a:r>
              <a:rPr lang="lv-LV" sz="2200" dirty="0">
                <a:solidFill>
                  <a:srgbClr val="001489"/>
                </a:solidFill>
              </a:rPr>
              <a:t> konsultācijas T.67774078; 26128520</a:t>
            </a:r>
          </a:p>
          <a:p>
            <a:pPr marL="0" indent="0" algn="just">
              <a:buClr>
                <a:srgbClr val="C00000"/>
              </a:buClr>
              <a:buNone/>
            </a:pPr>
            <a:r>
              <a:rPr lang="lv-LV" sz="2200" b="1" dirty="0">
                <a:solidFill>
                  <a:srgbClr val="001489"/>
                </a:solidFill>
              </a:rPr>
              <a:t>LIAA pārstāvniecība Madonā </a:t>
            </a:r>
            <a:r>
              <a:rPr lang="lv-LV" sz="2200" dirty="0">
                <a:solidFill>
                  <a:srgbClr val="001489"/>
                </a:solidFill>
              </a:rPr>
              <a:t>T. T.29177941 Vairāk informācijas </a:t>
            </a:r>
            <a:r>
              <a:rPr lang="lv-LV" sz="2200" dirty="0">
                <a:solidFill>
                  <a:srgbClr val="001489"/>
                </a:solidFill>
                <a:hlinkClick r:id="rId2"/>
              </a:rPr>
              <a:t>https://www.facebook.com/LIAAMadona</a:t>
            </a:r>
            <a:r>
              <a:rPr lang="lv-LV" sz="2200" dirty="0">
                <a:solidFill>
                  <a:srgbClr val="001489"/>
                </a:solidFill>
              </a:rPr>
              <a:t>  </a:t>
            </a:r>
          </a:p>
          <a:p>
            <a:pPr marL="0" indent="0" algn="just">
              <a:buClr>
                <a:srgbClr val="C00000"/>
              </a:buClr>
              <a:buNone/>
            </a:pPr>
            <a:r>
              <a:rPr lang="lv-LV" sz="2200" b="1" dirty="0">
                <a:solidFill>
                  <a:srgbClr val="001489"/>
                </a:solidFill>
              </a:rPr>
              <a:t>LLKC</a:t>
            </a:r>
            <a:r>
              <a:rPr lang="lv-LV" sz="2200" dirty="0">
                <a:solidFill>
                  <a:srgbClr val="001489"/>
                </a:solidFill>
              </a:rPr>
              <a:t> Madonas nodaļa T. 28675443  </a:t>
            </a:r>
          </a:p>
          <a:p>
            <a:pPr algn="just">
              <a:buClr>
                <a:srgbClr val="C00000"/>
              </a:buClr>
              <a:buFont typeface="Wingdings" panose="05000000000000000000" pitchFamily="2" charset="2"/>
              <a:buChar char="v"/>
            </a:pPr>
            <a:r>
              <a:rPr lang="lv-LV" sz="2200" dirty="0">
                <a:solidFill>
                  <a:srgbClr val="001489"/>
                </a:solidFill>
              </a:rPr>
              <a:t>atbalsts projekta sagatavošanā </a:t>
            </a:r>
          </a:p>
          <a:p>
            <a:pPr algn="just">
              <a:buClr>
                <a:srgbClr val="C00000"/>
              </a:buClr>
              <a:buFont typeface="Wingdings" panose="05000000000000000000" pitchFamily="2" charset="2"/>
              <a:buChar char="v"/>
            </a:pPr>
            <a:r>
              <a:rPr lang="lv-LV" sz="2200" dirty="0">
                <a:solidFill>
                  <a:srgbClr val="001489"/>
                </a:solidFill>
              </a:rPr>
              <a:t>«Laukiem būt» - mācības jauniešiem līdz 40 gadiem, ar iespēju piesaistīt finansējumu </a:t>
            </a:r>
          </a:p>
          <a:p>
            <a:pPr marL="0" indent="0" algn="just">
              <a:buClr>
                <a:srgbClr val="C00000"/>
              </a:buClr>
              <a:buNone/>
            </a:pPr>
            <a:r>
              <a:rPr lang="lv-LV" sz="2200" b="1" dirty="0">
                <a:solidFill>
                  <a:srgbClr val="001489"/>
                </a:solidFill>
              </a:rPr>
              <a:t>NVA Madonas nodaļa </a:t>
            </a:r>
            <a:r>
              <a:rPr lang="lv-LV" sz="2200" dirty="0">
                <a:solidFill>
                  <a:srgbClr val="001489"/>
                </a:solidFill>
              </a:rPr>
              <a:t>T.25685277</a:t>
            </a:r>
          </a:p>
          <a:p>
            <a:pPr marL="342000" lvl="1" indent="-342900" algn="just">
              <a:buClr>
                <a:srgbClr val="C00000"/>
              </a:buClr>
              <a:buFont typeface="Wingdings" panose="05000000000000000000" pitchFamily="2" charset="2"/>
              <a:buChar char="v"/>
            </a:pPr>
            <a:r>
              <a:rPr lang="lv-LV" sz="2200" dirty="0">
                <a:solidFill>
                  <a:srgbClr val="001489"/>
                </a:solidFill>
              </a:rPr>
              <a:t>uzņēmējdarbības uzsākšana bezdarbniekiem (5000+750*Xmēneši+500)</a:t>
            </a:r>
          </a:p>
          <a:p>
            <a:pPr marL="342000" lvl="1" indent="-342900" algn="just">
              <a:buClr>
                <a:srgbClr val="C00000"/>
              </a:buClr>
              <a:buFont typeface="Wingdings" panose="05000000000000000000" pitchFamily="2" charset="2"/>
              <a:buChar char="v"/>
            </a:pPr>
            <a:r>
              <a:rPr lang="lv-LV" sz="2200" dirty="0">
                <a:solidFill>
                  <a:srgbClr val="001489"/>
                </a:solidFill>
              </a:rPr>
              <a:t>darba vietas bezdarbniekiem – dotācija 1,5 minimālās mēnešalgas apmērā</a:t>
            </a:r>
          </a:p>
          <a:p>
            <a:pPr marL="0" lvl="1" indent="0" algn="just">
              <a:buClr>
                <a:srgbClr val="C00000"/>
              </a:buClr>
              <a:buNone/>
            </a:pPr>
            <a:r>
              <a:rPr lang="lv-LV" sz="2200" dirty="0">
                <a:solidFill>
                  <a:srgbClr val="001489"/>
                </a:solidFill>
              </a:rPr>
              <a:t> un dotācijas darba vadītāja atlīdzībai 10 EUR par katru vadīšanas dienu</a:t>
            </a:r>
          </a:p>
          <a:p>
            <a:pPr marL="342000" lvl="1" indent="-342900" algn="just">
              <a:buClr>
                <a:srgbClr val="C00000"/>
              </a:buClr>
              <a:buFont typeface="Wingdings" panose="05000000000000000000" pitchFamily="2" charset="2"/>
              <a:buChar char="v"/>
            </a:pPr>
            <a:r>
              <a:rPr lang="lv-LV" sz="2200" dirty="0">
                <a:solidFill>
                  <a:srgbClr val="001489"/>
                </a:solidFill>
              </a:rPr>
              <a:t>skolēnu nodarbinātība</a:t>
            </a:r>
          </a:p>
          <a:p>
            <a:pPr>
              <a:buClr>
                <a:srgbClr val="C00000"/>
              </a:buClr>
              <a:buFont typeface="Wingdings" panose="05000000000000000000" pitchFamily="2" charset="2"/>
              <a:buChar char="Ø"/>
            </a:pPr>
            <a:endParaRPr lang="lv-LV" sz="2400" dirty="0">
              <a:solidFill>
                <a:srgbClr val="001489"/>
              </a:solidFill>
            </a:endParaRPr>
          </a:p>
        </p:txBody>
      </p:sp>
      <p:sp>
        <p:nvSpPr>
          <p:cNvPr id="8" name="TextBox 7">
            <a:extLst>
              <a:ext uri="{FF2B5EF4-FFF2-40B4-BE49-F238E27FC236}">
                <a16:creationId xmlns:a16="http://schemas.microsoft.com/office/drawing/2014/main" id="{E48F14CA-BEE2-D1F0-9C59-B6760FFDD14E}"/>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Tree>
    <p:extLst>
      <p:ext uri="{BB962C8B-B14F-4D97-AF65-F5344CB8AC3E}">
        <p14:creationId xmlns:p14="http://schemas.microsoft.com/office/powerpoint/2010/main" val="300417321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A32FC-5FE5-BAF4-610C-3B823E11E49F}"/>
            </a:ext>
          </a:extLst>
        </p:cNvPr>
        <p:cNvGrpSpPr/>
        <p:nvPr/>
      </p:nvGrpSpPr>
      <p:grpSpPr>
        <a:xfrm>
          <a:off x="0" y="0"/>
          <a:ext cx="0" cy="0"/>
          <a:chOff x="0" y="0"/>
          <a:chExt cx="0" cy="0"/>
        </a:xfrm>
      </p:grpSpPr>
      <p:sp>
        <p:nvSpPr>
          <p:cNvPr id="9" name="Satura vietturis 8">
            <a:extLst>
              <a:ext uri="{FF2B5EF4-FFF2-40B4-BE49-F238E27FC236}">
                <a16:creationId xmlns:a16="http://schemas.microsoft.com/office/drawing/2014/main" id="{F4D4DE3E-D196-4366-B845-64984BBD96F2}"/>
              </a:ext>
            </a:extLst>
          </p:cNvPr>
          <p:cNvSpPr>
            <a:spLocks noGrp="1"/>
          </p:cNvSpPr>
          <p:nvPr>
            <p:ph idx="1"/>
          </p:nvPr>
        </p:nvSpPr>
        <p:spPr>
          <a:xfrm>
            <a:off x="1084925" y="1147557"/>
            <a:ext cx="10022150" cy="4814707"/>
          </a:xfrm>
        </p:spPr>
        <p:txBody>
          <a:bodyPr>
            <a:normAutofit/>
          </a:bodyPr>
          <a:lstStyle/>
          <a:p>
            <a:pPr marL="0" indent="0" algn="ctr">
              <a:buClr>
                <a:srgbClr val="C00000"/>
              </a:buClr>
              <a:buNone/>
            </a:pPr>
            <a:r>
              <a:rPr kumimoji="0" lang="lv-LV" sz="3100" b="0" i="0" u="none" strike="noStrike" kern="1200" cap="none" spc="0" normalizeH="0" baseline="0" noProof="0" dirty="0">
                <a:ln>
                  <a:noFill/>
                </a:ln>
                <a:solidFill>
                  <a:srgbClr val="001489"/>
                </a:solidFill>
                <a:effectLst/>
                <a:uLnTx/>
                <a:uFillTx/>
                <a:latin typeface="Calibri"/>
                <a:ea typeface="+mj-ea"/>
                <a:cs typeface="+mj-cs"/>
              </a:rPr>
              <a:t>Aktuālā informācija tiek publicēta </a:t>
            </a:r>
            <a:r>
              <a:rPr kumimoji="0" lang="lv-LV" sz="3100" b="0" i="0" u="none" strike="noStrike" kern="1200" cap="none" spc="0" normalizeH="0" baseline="0" noProof="0" dirty="0">
                <a:ln>
                  <a:noFill/>
                </a:ln>
                <a:solidFill>
                  <a:srgbClr val="002060"/>
                </a:solidFill>
                <a:effectLst/>
                <a:uLnTx/>
                <a:uFillTx/>
                <a:latin typeface="Calibri"/>
                <a:ea typeface="+mj-ea"/>
                <a:cs typeface="+mj-cs"/>
                <a:hlinkClick r:id="rId2"/>
              </a:rPr>
              <a:t>www.mnf.lv</a:t>
            </a:r>
            <a:r>
              <a:rPr kumimoji="0" lang="lv-LV" sz="3100" b="0" i="0" u="none" strike="noStrike" kern="1200" cap="none" spc="0" normalizeH="0" baseline="0" noProof="0" dirty="0">
                <a:ln>
                  <a:noFill/>
                </a:ln>
                <a:solidFill>
                  <a:srgbClr val="002060"/>
                </a:solidFill>
                <a:effectLst/>
                <a:uLnTx/>
                <a:uFillTx/>
                <a:latin typeface="Calibri"/>
                <a:ea typeface="+mj-ea"/>
                <a:cs typeface="+mj-cs"/>
              </a:rPr>
              <a:t> </a:t>
            </a:r>
            <a:r>
              <a:rPr kumimoji="0" lang="lv-LV" sz="3100" b="0" i="0" u="none" strike="noStrike" kern="1200" cap="none" spc="0" normalizeH="0" baseline="0" noProof="0" dirty="0">
                <a:ln>
                  <a:noFill/>
                </a:ln>
                <a:solidFill>
                  <a:srgbClr val="001489"/>
                </a:solidFill>
                <a:effectLst/>
                <a:uLnTx/>
                <a:uFillTx/>
                <a:latin typeface="Calibri"/>
                <a:ea typeface="+mj-ea"/>
                <a:cs typeface="+mj-cs"/>
              </a:rPr>
              <a:t>!!!</a:t>
            </a:r>
            <a:br>
              <a:rPr kumimoji="0" lang="lv-LV" sz="4000" b="1" i="0" u="none" strike="noStrike" kern="1200" cap="all" spc="0" normalizeH="0" baseline="0" noProof="0" dirty="0">
                <a:ln>
                  <a:noFill/>
                </a:ln>
                <a:solidFill>
                  <a:srgbClr val="002060"/>
                </a:solidFill>
                <a:effectLst/>
                <a:uLnTx/>
                <a:uFillTx/>
                <a:latin typeface="Calibri"/>
                <a:ea typeface="+mj-ea"/>
                <a:cs typeface="+mj-cs"/>
              </a:rPr>
            </a:br>
            <a:br>
              <a:rPr kumimoji="0" lang="lv-LV" sz="4000" b="1" i="0" u="none" strike="noStrike" kern="1200" cap="all" spc="0" normalizeH="0" baseline="0" noProof="0" dirty="0">
                <a:ln>
                  <a:noFill/>
                </a:ln>
                <a:solidFill>
                  <a:srgbClr val="002060"/>
                </a:solidFill>
                <a:effectLst/>
                <a:uLnTx/>
                <a:uFillTx/>
                <a:latin typeface="Calibri"/>
                <a:ea typeface="+mj-ea"/>
                <a:cs typeface="+mj-cs"/>
              </a:rPr>
            </a:br>
            <a:r>
              <a:rPr kumimoji="0" lang="lv-LV" sz="4000" b="1" i="0" u="none" strike="noStrike" kern="1200" cap="all" spc="0" normalizeH="0" baseline="0" noProof="0" dirty="0">
                <a:ln>
                  <a:noFill/>
                </a:ln>
                <a:solidFill>
                  <a:prstClr val="black">
                    <a:lumMod val="65000"/>
                    <a:lumOff val="35000"/>
                  </a:prstClr>
                </a:solidFill>
                <a:effectLst/>
                <a:uLnTx/>
                <a:uFillTx/>
                <a:latin typeface="Calibri"/>
                <a:ea typeface="+mj-ea"/>
                <a:cs typeface="+mj-cs"/>
              </a:rPr>
              <a:t>Paldies par uzmanību!</a:t>
            </a:r>
            <a:endParaRPr lang="lv-LV" sz="2400" dirty="0">
              <a:solidFill>
                <a:srgbClr val="001489"/>
              </a:solidFill>
            </a:endParaRPr>
          </a:p>
        </p:txBody>
      </p:sp>
      <p:sp>
        <p:nvSpPr>
          <p:cNvPr id="8" name="TextBox 7">
            <a:extLst>
              <a:ext uri="{FF2B5EF4-FFF2-40B4-BE49-F238E27FC236}">
                <a16:creationId xmlns:a16="http://schemas.microsoft.com/office/drawing/2014/main" id="{3FA79CBB-2B3A-BA38-EB0E-6C94B9343476}"/>
              </a:ext>
            </a:extLst>
          </p:cNvPr>
          <p:cNvSpPr txBox="1"/>
          <p:nvPr/>
        </p:nvSpPr>
        <p:spPr>
          <a:xfrm>
            <a:off x="10951521" y="5592932"/>
            <a:ext cx="184730" cy="369332"/>
          </a:xfrm>
          <a:prstGeom prst="rect">
            <a:avLst/>
          </a:prstGeom>
          <a:noFill/>
        </p:spPr>
        <p:txBody>
          <a:bodyPr wrap="none" rtlCol="0">
            <a:spAutoFit/>
          </a:bodyPr>
          <a:lstStyle/>
          <a:p>
            <a:pPr algn="r"/>
            <a:endParaRPr lang="lv-LV" dirty="0">
              <a:solidFill>
                <a:srgbClr val="001489"/>
              </a:solidFill>
            </a:endParaRPr>
          </a:p>
        </p:txBody>
      </p:sp>
      <p:sp>
        <p:nvSpPr>
          <p:cNvPr id="5" name="TextBox 4">
            <a:extLst>
              <a:ext uri="{FF2B5EF4-FFF2-40B4-BE49-F238E27FC236}">
                <a16:creationId xmlns:a16="http://schemas.microsoft.com/office/drawing/2014/main" id="{50D9B7DE-0240-5EFB-12DC-3DE6DCF0B6D3}"/>
              </a:ext>
            </a:extLst>
          </p:cNvPr>
          <p:cNvSpPr txBox="1"/>
          <p:nvPr/>
        </p:nvSpPr>
        <p:spPr>
          <a:xfrm>
            <a:off x="5610753" y="3423964"/>
            <a:ext cx="5433133" cy="2677656"/>
          </a:xfrm>
          <a:prstGeom prst="rect">
            <a:avLst/>
          </a:prstGeom>
          <a:noFill/>
          <a:ln>
            <a:noFill/>
          </a:ln>
        </p:spPr>
        <p:txBody>
          <a:bodyPr wrap="square" rtlCol="0">
            <a:spAutoFit/>
          </a:bodyPr>
          <a:lstStyle/>
          <a:p>
            <a:pPr algn="r">
              <a:spcBef>
                <a:spcPts val="0"/>
              </a:spcBef>
            </a:pPr>
            <a:r>
              <a:rPr lang="lv-LV" sz="2400" dirty="0">
                <a:solidFill>
                  <a:srgbClr val="001489"/>
                </a:solidFill>
              </a:rPr>
              <a:t>Vietējās rīcības grupas</a:t>
            </a:r>
          </a:p>
          <a:p>
            <a:pPr algn="r">
              <a:spcBef>
                <a:spcPts val="0"/>
              </a:spcBef>
            </a:pPr>
            <a:r>
              <a:rPr lang="lv-LV" sz="2400" dirty="0">
                <a:solidFill>
                  <a:srgbClr val="001489"/>
                </a:solidFill>
              </a:rPr>
              <a:t>Madonas novada fonds</a:t>
            </a:r>
          </a:p>
          <a:p>
            <a:pPr algn="r">
              <a:spcBef>
                <a:spcPts val="0"/>
              </a:spcBef>
            </a:pPr>
            <a:r>
              <a:rPr lang="lv-LV" sz="2400" dirty="0">
                <a:solidFill>
                  <a:srgbClr val="001489"/>
                </a:solidFill>
              </a:rPr>
              <a:t>SVVA stratēģijas</a:t>
            </a:r>
          </a:p>
          <a:p>
            <a:pPr algn="r">
              <a:spcBef>
                <a:spcPts val="0"/>
              </a:spcBef>
            </a:pPr>
            <a:r>
              <a:rPr lang="lv-LV" sz="2400" dirty="0">
                <a:solidFill>
                  <a:srgbClr val="001489"/>
                </a:solidFill>
              </a:rPr>
              <a:t>administratīvā vadītāja</a:t>
            </a:r>
          </a:p>
          <a:p>
            <a:pPr algn="r">
              <a:spcBef>
                <a:spcPts val="0"/>
              </a:spcBef>
            </a:pPr>
            <a:r>
              <a:rPr lang="lv-LV" sz="2400" dirty="0">
                <a:solidFill>
                  <a:srgbClr val="001489"/>
                </a:solidFill>
              </a:rPr>
              <a:t>Jogita Baune</a:t>
            </a:r>
          </a:p>
          <a:p>
            <a:pPr algn="r">
              <a:spcBef>
                <a:spcPts val="0"/>
              </a:spcBef>
            </a:pPr>
            <a:r>
              <a:rPr lang="lv-LV" sz="2400" dirty="0">
                <a:solidFill>
                  <a:srgbClr val="001489"/>
                </a:solidFill>
              </a:rPr>
              <a:t>t.27527343</a:t>
            </a:r>
          </a:p>
          <a:p>
            <a:pPr algn="r">
              <a:spcBef>
                <a:spcPts val="0"/>
              </a:spcBef>
            </a:pPr>
            <a:r>
              <a:rPr lang="lv-LV" sz="2400" dirty="0">
                <a:hlinkClick r:id="rId3"/>
              </a:rPr>
              <a:t>jogitabaune@inbox.lv</a:t>
            </a:r>
            <a:endParaRPr lang="lv-LV" sz="2400" dirty="0"/>
          </a:p>
        </p:txBody>
      </p:sp>
    </p:spTree>
    <p:extLst>
      <p:ext uri="{BB962C8B-B14F-4D97-AF65-F5344CB8AC3E}">
        <p14:creationId xmlns:p14="http://schemas.microsoft.com/office/powerpoint/2010/main" val="3366750690"/>
      </p:ext>
    </p:extLst>
  </p:cSld>
  <p:clrMapOvr>
    <a:masterClrMapping/>
  </p:clrMapOvr>
</p:sld>
</file>

<file path=ppt/theme/theme1.xml><?xml version="1.0" encoding="utf-8"?>
<a:theme xmlns:a="http://schemas.openxmlformats.org/drawingml/2006/main" name="Office dizain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1766</TotalTime>
  <Words>7956</Words>
  <Application>Microsoft Office PowerPoint</Application>
  <PresentationFormat>Platekrāna</PresentationFormat>
  <Paragraphs>822</Paragraphs>
  <Slides>83</Slides>
  <Notes>0</Notes>
  <HiddenSlides>0</HiddenSlides>
  <MMClips>0</MMClips>
  <ScaleCrop>false</ScaleCrop>
  <HeadingPairs>
    <vt:vector size="6" baseType="variant">
      <vt:variant>
        <vt:lpstr>Lietotie fonti</vt:lpstr>
      </vt:variant>
      <vt:variant>
        <vt:i4>5</vt:i4>
      </vt:variant>
      <vt:variant>
        <vt:lpstr>Dizains</vt:lpstr>
      </vt:variant>
      <vt:variant>
        <vt:i4>2</vt:i4>
      </vt:variant>
      <vt:variant>
        <vt:lpstr>Slaidu virsraksti</vt:lpstr>
      </vt:variant>
      <vt:variant>
        <vt:i4>83</vt:i4>
      </vt:variant>
    </vt:vector>
  </HeadingPairs>
  <TitlesOfParts>
    <vt:vector size="90" baseType="lpstr">
      <vt:lpstr>Arial</vt:lpstr>
      <vt:lpstr>Calibri</vt:lpstr>
      <vt:lpstr>Calibri Light</vt:lpstr>
      <vt:lpstr>Times New Roman</vt:lpstr>
      <vt:lpstr>Wingdings</vt:lpstr>
      <vt:lpstr>Office dizains</vt:lpstr>
      <vt:lpstr>Office Theme</vt:lpstr>
      <vt:lpstr>PowerPoint prezentācija</vt:lpstr>
      <vt:lpstr> </vt:lpstr>
      <vt:lpstr> </vt:lpstr>
      <vt:lpstr>Atbalsta intensitāte 75%. Atbilstības kritēriji SVVA stratēģijā</vt:lpstr>
      <vt:lpstr>Atbalsta intensitāte / 75%</vt:lpstr>
      <vt:lpstr>Atbalsta intensitāte / 75%</vt:lpstr>
      <vt:lpstr>Atbalsta intensitāte / 75% </vt:lpstr>
      <vt:lpstr>Atbalsta pretendenti</vt:lpstr>
      <vt:lpstr>Atbalsta pretendenti. Saistītie uzņēmumi</vt:lpstr>
      <vt:lpstr>Atbalsta pretendenta saistības. Uzsākot uzņēmējdarbību</vt:lpstr>
      <vt:lpstr>Atbalsta pretendenta saistības. Pārtika</vt:lpstr>
      <vt:lpstr>Atbalsta pretendenta saistības. Tūrisms</vt:lpstr>
      <vt:lpstr>Prasības, atbalsta pretendentam iesniedzot projektu. GNU</vt:lpstr>
      <vt:lpstr>Prasības atbalsta pretendentam. Summām virs 50 000 EUR</vt:lpstr>
      <vt:lpstr>Prasības atbalsta pretendentam. Summām virs 50 000 EUR</vt:lpstr>
      <vt:lpstr>Projekta uzraudzības periods</vt:lpstr>
      <vt:lpstr>Sasniedzamie rādītāji. Sasniegšanas periods</vt:lpstr>
      <vt:lpstr>Prasības atbalsta pretendentam. Naudas plūsma</vt:lpstr>
      <vt:lpstr>Sasniedzamie rādītāji nozarē</vt:lpstr>
      <vt:lpstr>Saimnieciskās darbības rādītāji nozarē. 11.1.1.</vt:lpstr>
      <vt:lpstr>Saimnieciskās darbības rādītāji nozarē. 11.1.2.</vt:lpstr>
      <vt:lpstr>Saimnieciskās darbības rādītāji nozarē. 11.1.2.</vt:lpstr>
      <vt:lpstr>Saimnieciskās darbības rādītāji nozarē. Darbavieta </vt:lpstr>
      <vt:lpstr>Sasniedzamie rādītāji 16  Pavaddokumenti 48 Energoefektivitātes palielināšana 21</vt:lpstr>
      <vt:lpstr>Ieguldījumi energoefektīvās ēkās 21</vt:lpstr>
      <vt:lpstr>Sasniedzamie rādītāji.  Atjaunīgās elektroenerģijas ražošana</vt:lpstr>
      <vt:lpstr>Saimnieciskās darbības rādītāji. Darbinieku dalība mācībās </vt:lpstr>
      <vt:lpstr>Projektu īstenošanas nosacījumi MKN 113</vt:lpstr>
      <vt:lpstr>ATTIECINĀMĀS IZMAKSAS. B.8., B.10</vt:lpstr>
      <vt:lpstr>ATTIECINĀMĀS IZMAKSAS. Jauni pamatlīdzekļi</vt:lpstr>
      <vt:lpstr>Attiecināmās izmaksas. Jauni pamatlīdzekļi</vt:lpstr>
      <vt:lpstr>Attiecināmās izmaksas. Jauni pamatlīdzekļi</vt:lpstr>
      <vt:lpstr>Attiecināmās izmaksas</vt:lpstr>
      <vt:lpstr>Attiecināmās izmaksas. MKN 580, 34.</vt:lpstr>
      <vt:lpstr>Attiecināmās izmaksas. Būvniecība 33.2.</vt:lpstr>
      <vt:lpstr>Attiecināmās izmaksas. Būvmateriālu iegāde 33.3</vt:lpstr>
      <vt:lpstr>Attiecināmās izmaksas </vt:lpstr>
      <vt:lpstr>Attiecināmās izmaksas </vt:lpstr>
      <vt:lpstr>Attiecināmās izmaksas </vt:lpstr>
      <vt:lpstr>ZM apstiprinātā vienotās likmes aprēķina metodika LA19.1 </vt:lpstr>
      <vt:lpstr>NEattiecināmās izmaksas. 42</vt:lpstr>
      <vt:lpstr>NEattiecināmās izmaksas. 43</vt:lpstr>
      <vt:lpstr>Projekta veids – «Lauku biļete»  MKN 580,14. un ZM metodika</vt:lpstr>
      <vt:lpstr>Attiecināmās izmaksas. «Lauku biļete»</vt:lpstr>
      <vt:lpstr>Attiecināmās izmaksas. «Lauku biļete»</vt:lpstr>
      <vt:lpstr>Projekta «Lauku biļete» finansēšana</vt:lpstr>
      <vt:lpstr>«Lauku biļete». Atbalsta pretendenta saistības</vt:lpstr>
      <vt:lpstr>Projekta iesnieguma veidlapa C0LA19.21</vt:lpstr>
      <vt:lpstr>Projekta iesnieguma veidlapa C0LA19.21</vt:lpstr>
      <vt:lpstr>D daļa. Pavaddokumenti. </vt:lpstr>
      <vt:lpstr>Pavaddokumenti</vt:lpstr>
      <vt:lpstr>Pavaddokumenti</vt:lpstr>
      <vt:lpstr>Pavaddokumenti</vt:lpstr>
      <vt:lpstr>Pavaddokumenti</vt:lpstr>
      <vt:lpstr>Pavaddokumenti. Cenu aptauja</vt:lpstr>
      <vt:lpstr>Pavaddokumenti MKN 113.7.5.!</vt:lpstr>
      <vt:lpstr>Pavaddokumenti MKN 113.7.5.!</vt:lpstr>
      <vt:lpstr>Pavaddokumenti MKN 113.7.5.!</vt:lpstr>
      <vt:lpstr>Pavaddokumenti. Būvniecība</vt:lpstr>
      <vt:lpstr>Pavaddokumenti. Būvniecība</vt:lpstr>
      <vt:lpstr>Pavaddokumenti. Būvniecība</vt:lpstr>
      <vt:lpstr>Pavaddokumenti. Būvniecība</vt:lpstr>
      <vt:lpstr>Pavaddokumenti. Pamatlīdzekļu uzstādīšana</vt:lpstr>
      <vt:lpstr>Pavaddokumenti</vt:lpstr>
      <vt:lpstr>Pavaddokumenti</vt:lpstr>
      <vt:lpstr>Pavaddokumenti. Atjaunojamās enerģijas ražošana pašpatēriņam</vt:lpstr>
      <vt:lpstr>Pavaddokumenti. Energoefektivitāte ēkām</vt:lpstr>
      <vt:lpstr>Pavaddokumenti. Energoefektivitāte iekārtās</vt:lpstr>
      <vt:lpstr>Pavaddokumenti</vt:lpstr>
      <vt:lpstr>Pavaddokumenti </vt:lpstr>
      <vt:lpstr>Projektu īstenošanas nosacījumi. Uzsākšana </vt:lpstr>
      <vt:lpstr>Projektu īstenošanas nosacījumi. Uzsākšana </vt:lpstr>
      <vt:lpstr>Projektu īstenošanas nosacījumi. Uzsākšana </vt:lpstr>
      <vt:lpstr>Projektu īstenošanas nosacījumi. Īstenošanas termiņi</vt:lpstr>
      <vt:lpstr>Projektu īstenošanas termiņi </vt:lpstr>
      <vt:lpstr>PowerPoint prezentācija</vt:lpstr>
      <vt:lpstr>Kā kļūt par LAD klientu un EPS lietotāju</vt:lpstr>
      <vt:lpstr>Ieteikumi veiksmīgai projekta iesnieguma aizpildei</vt:lpstr>
      <vt:lpstr>Projekta iesniegums. B.2.8.</vt:lpstr>
      <vt:lpstr>Projekta iesniegums. KN kodi</vt:lpstr>
      <vt:lpstr>Projekta iesniegums. EPS</vt:lpstr>
      <vt:lpstr>Citi uzņēmēju palīgi MNF darbības teritorijā</vt:lpstr>
      <vt:lpstr>PowerPoint prezentācija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Jogita Baune</dc:creator>
  <cp:lastModifiedBy>Jogita Baune</cp:lastModifiedBy>
  <cp:revision>36</cp:revision>
  <dcterms:created xsi:type="dcterms:W3CDTF">2024-10-10T09:56:45Z</dcterms:created>
  <dcterms:modified xsi:type="dcterms:W3CDTF">2024-11-12T13:08:08Z</dcterms:modified>
</cp:coreProperties>
</file>