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69" r:id="rId4"/>
    <p:sldId id="596" r:id="rId5"/>
    <p:sldId id="595" r:id="rId6"/>
    <p:sldId id="271" r:id="rId7"/>
    <p:sldId id="517" r:id="rId8"/>
    <p:sldId id="516" r:id="rId9"/>
    <p:sldId id="598" r:id="rId10"/>
    <p:sldId id="599" r:id="rId11"/>
    <p:sldId id="597" r:id="rId12"/>
    <p:sldId id="281" r:id="rId13"/>
    <p:sldId id="278" r:id="rId14"/>
    <p:sldId id="280" r:id="rId15"/>
    <p:sldId id="592" r:id="rId16"/>
    <p:sldId id="395" r:id="rId17"/>
    <p:sldId id="268" r:id="rId18"/>
  </p:sldIdLst>
  <p:sldSz cx="12192000" cy="6858000"/>
  <p:notesSz cx="9866313" cy="6735763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ējs stils 2 - izcēlum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556" autoAdjust="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7EBEAE-DF1E-4FA6-A112-117F49402CF9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lv-LV"/>
        </a:p>
      </dgm:t>
    </dgm:pt>
    <dgm:pt modelId="{9BB813F5-FEBE-4DA8-9E71-57F66DCEBC2A}">
      <dgm:prSet phldrT="[Text]" custT="1"/>
      <dgm:spPr/>
      <dgm:t>
        <a:bodyPr/>
        <a:lstStyle/>
        <a:p>
          <a:r>
            <a:rPr lang="lv-LV" sz="1400" b="1" dirty="0">
              <a:solidFill>
                <a:sysClr val="windowText" lastClr="000000"/>
              </a:solidFill>
            </a:rPr>
            <a:t>1 </a:t>
          </a:r>
        </a:p>
        <a:p>
          <a:r>
            <a:rPr lang="lv-LV" sz="1400" b="1" dirty="0">
              <a:solidFill>
                <a:sysClr val="windowText" lastClr="000000"/>
              </a:solidFill>
            </a:rPr>
            <a:t>mēnesis</a:t>
          </a:r>
        </a:p>
      </dgm:t>
    </dgm:pt>
    <dgm:pt modelId="{35DF70C2-1459-43E2-BCF1-CA1DAF4D9025}" type="parTrans" cxnId="{47EDB3D7-FD86-465D-914C-629DA67C227A}">
      <dgm:prSet/>
      <dgm:spPr/>
      <dgm:t>
        <a:bodyPr/>
        <a:lstStyle/>
        <a:p>
          <a:endParaRPr lang="lv-LV"/>
        </a:p>
      </dgm:t>
    </dgm:pt>
    <dgm:pt modelId="{FDAA3586-066C-4A2F-AEA2-12B2AC6458DD}" type="sibTrans" cxnId="{47EDB3D7-FD86-465D-914C-629DA67C227A}">
      <dgm:prSet/>
      <dgm:spPr/>
      <dgm:t>
        <a:bodyPr/>
        <a:lstStyle/>
        <a:p>
          <a:endParaRPr lang="lv-LV"/>
        </a:p>
      </dgm:t>
    </dgm:pt>
    <dgm:pt modelId="{7854A238-A526-4577-9356-86E51F4220D5}">
      <dgm:prSet phldrT="[Text]" custT="1"/>
      <dgm:spPr/>
      <dgm:t>
        <a:bodyPr/>
        <a:lstStyle/>
        <a:p>
          <a:r>
            <a:rPr lang="lv-LV" sz="1600" b="1" dirty="0" smtClean="0"/>
            <a:t>No 28.maija līdz </a:t>
          </a:r>
          <a:r>
            <a:rPr lang="lv-LV" sz="1600" b="1" dirty="0"/>
            <a:t>28.jūnijam </a:t>
          </a:r>
          <a:r>
            <a:rPr lang="lv-LV" sz="1600" dirty="0"/>
            <a:t>pieņem LEADER projektu iesniegumus.</a:t>
          </a:r>
        </a:p>
      </dgm:t>
    </dgm:pt>
    <dgm:pt modelId="{B20F4B75-96ED-477A-BAAF-148D5107D0CF}" type="parTrans" cxnId="{4F8321DF-EB69-4955-B05B-C1E984620237}">
      <dgm:prSet/>
      <dgm:spPr/>
      <dgm:t>
        <a:bodyPr/>
        <a:lstStyle/>
        <a:p>
          <a:endParaRPr lang="lv-LV"/>
        </a:p>
      </dgm:t>
    </dgm:pt>
    <dgm:pt modelId="{0CF5BE18-0B11-455B-AA2F-31479E835775}" type="sibTrans" cxnId="{4F8321DF-EB69-4955-B05B-C1E984620237}">
      <dgm:prSet/>
      <dgm:spPr/>
      <dgm:t>
        <a:bodyPr/>
        <a:lstStyle/>
        <a:p>
          <a:endParaRPr lang="lv-LV"/>
        </a:p>
      </dgm:t>
    </dgm:pt>
    <dgm:pt modelId="{AFB1E928-16A5-4A3C-A1DF-FEEE0C87F8B2}">
      <dgm:prSet phldrT="[Text]" custT="1"/>
      <dgm:spPr/>
      <dgm:t>
        <a:bodyPr/>
        <a:lstStyle/>
        <a:p>
          <a:r>
            <a:rPr lang="lv-LV" sz="1400" b="1" dirty="0">
              <a:solidFill>
                <a:sysClr val="windowText" lastClr="000000"/>
              </a:solidFill>
            </a:rPr>
            <a:t>1 mēnesis</a:t>
          </a:r>
        </a:p>
      </dgm:t>
    </dgm:pt>
    <dgm:pt modelId="{FF64946E-2547-456E-84D0-992F78B1B219}" type="parTrans" cxnId="{B990358A-CFF9-4AC3-B01E-F51D7C97D279}">
      <dgm:prSet/>
      <dgm:spPr/>
      <dgm:t>
        <a:bodyPr/>
        <a:lstStyle/>
        <a:p>
          <a:endParaRPr lang="lv-LV"/>
        </a:p>
      </dgm:t>
    </dgm:pt>
    <dgm:pt modelId="{BC935195-23E7-4FF9-AA05-538E07FBC292}" type="sibTrans" cxnId="{B990358A-CFF9-4AC3-B01E-F51D7C97D279}">
      <dgm:prSet/>
      <dgm:spPr/>
      <dgm:t>
        <a:bodyPr/>
        <a:lstStyle/>
        <a:p>
          <a:endParaRPr lang="lv-LV"/>
        </a:p>
      </dgm:t>
    </dgm:pt>
    <dgm:pt modelId="{A29709DD-4380-4AED-9F4A-992097D6273B}">
      <dgm:prSet phldrT="[Text]" custT="1"/>
      <dgm:spPr/>
      <dgm:t>
        <a:bodyPr/>
        <a:lstStyle/>
        <a:p>
          <a:r>
            <a:rPr lang="lv-LV" sz="1400" b="1" dirty="0">
              <a:solidFill>
                <a:sysClr val="windowText" lastClr="000000"/>
              </a:solidFill>
            </a:rPr>
            <a:t>3 </a:t>
          </a:r>
        </a:p>
        <a:p>
          <a:r>
            <a:rPr lang="lv-LV" sz="1400" b="1" dirty="0">
              <a:solidFill>
                <a:sysClr val="windowText" lastClr="000000"/>
              </a:solidFill>
            </a:rPr>
            <a:t>mēneši</a:t>
          </a:r>
        </a:p>
      </dgm:t>
    </dgm:pt>
    <dgm:pt modelId="{533FD413-D50D-42BC-A7EC-E802B16B4040}" type="parTrans" cxnId="{0834681C-74AB-4BA6-A759-50185333902C}">
      <dgm:prSet/>
      <dgm:spPr/>
      <dgm:t>
        <a:bodyPr/>
        <a:lstStyle/>
        <a:p>
          <a:endParaRPr lang="lv-LV"/>
        </a:p>
      </dgm:t>
    </dgm:pt>
    <dgm:pt modelId="{3D95325E-2FD3-4CF4-818B-FE5B27914357}" type="sibTrans" cxnId="{0834681C-74AB-4BA6-A759-50185333902C}">
      <dgm:prSet/>
      <dgm:spPr/>
      <dgm:t>
        <a:bodyPr/>
        <a:lstStyle/>
        <a:p>
          <a:endParaRPr lang="lv-LV"/>
        </a:p>
      </dgm:t>
    </dgm:pt>
    <dgm:pt modelId="{2B933C2C-1D68-41F8-8E2A-C86C17DE10A5}">
      <dgm:prSet custT="1"/>
      <dgm:spPr/>
      <dgm:t>
        <a:bodyPr/>
        <a:lstStyle/>
        <a:p>
          <a:r>
            <a:rPr lang="lv-LV" sz="1400" b="0" dirty="0"/>
            <a:t>MNF </a:t>
          </a:r>
          <a:r>
            <a:rPr lang="lv-LV" sz="1600" b="0" dirty="0"/>
            <a:t>projektu atbilstību SVVA stratēģijai</a:t>
          </a:r>
          <a:r>
            <a:rPr lang="lv-LV" sz="1400" b="0" dirty="0"/>
            <a:t> </a:t>
          </a:r>
          <a:r>
            <a:rPr lang="lv-LV" sz="1600" b="0" dirty="0"/>
            <a:t>vērtē no 29.jūnija līdz 29.jūlijam.</a:t>
          </a:r>
          <a:endParaRPr lang="lv-LV" sz="1600" b="1" dirty="0"/>
        </a:p>
      </dgm:t>
    </dgm:pt>
    <dgm:pt modelId="{6DDC97A9-14D1-499C-A637-163DC835EA91}" type="parTrans" cxnId="{4F2673B0-FA35-432C-8BCF-83359F5539E3}">
      <dgm:prSet/>
      <dgm:spPr/>
      <dgm:t>
        <a:bodyPr/>
        <a:lstStyle/>
        <a:p>
          <a:endParaRPr lang="lv-LV"/>
        </a:p>
      </dgm:t>
    </dgm:pt>
    <dgm:pt modelId="{BE1B1D8A-3013-4558-8E92-7D7F7B7F5576}" type="sibTrans" cxnId="{4F2673B0-FA35-432C-8BCF-83359F5539E3}">
      <dgm:prSet/>
      <dgm:spPr/>
      <dgm:t>
        <a:bodyPr/>
        <a:lstStyle/>
        <a:p>
          <a:endParaRPr lang="lv-LV"/>
        </a:p>
      </dgm:t>
    </dgm:pt>
    <dgm:pt modelId="{ED2D63A2-8E9E-4CF4-8D31-F9B59E4D2147}">
      <dgm:prSet custT="1"/>
      <dgm:spPr/>
      <dgm:t>
        <a:bodyPr/>
        <a:lstStyle/>
        <a:p>
          <a:r>
            <a:rPr lang="lv-LV" sz="1600" b="0" dirty="0"/>
            <a:t>LAD projektu atbilstību vērtē no 30.jūlija </a:t>
          </a:r>
          <a:r>
            <a:rPr lang="lv-LV" sz="1600" b="1" dirty="0"/>
            <a:t>līdz </a:t>
          </a:r>
          <a:r>
            <a:rPr lang="lv-LV" sz="1600" b="1" dirty="0" smtClean="0"/>
            <a:t>30.oktobrim. Ja </a:t>
          </a:r>
          <a:r>
            <a:rPr lang="lv-LV" sz="1600" b="1" dirty="0"/>
            <a:t>lūgta </a:t>
          </a:r>
          <a:r>
            <a:rPr lang="lv-LV" sz="1600" b="1" dirty="0" smtClean="0"/>
            <a:t>papildu </a:t>
          </a:r>
          <a:r>
            <a:rPr lang="lv-LV" sz="1600" b="1" dirty="0"/>
            <a:t>informācija, ilgāk</a:t>
          </a:r>
          <a:r>
            <a:rPr lang="lv-LV" sz="1600" b="0" dirty="0"/>
            <a:t>.</a:t>
          </a:r>
        </a:p>
      </dgm:t>
    </dgm:pt>
    <dgm:pt modelId="{4F11AA24-66B7-4749-94A9-955F0702EA9B}" type="parTrans" cxnId="{8153AFE6-DDAF-46F8-9C1B-72FA0D5974FC}">
      <dgm:prSet/>
      <dgm:spPr/>
      <dgm:t>
        <a:bodyPr/>
        <a:lstStyle/>
        <a:p>
          <a:endParaRPr lang="lv-LV"/>
        </a:p>
      </dgm:t>
    </dgm:pt>
    <dgm:pt modelId="{DA1B7A2F-B70E-4539-8FBD-6EC45006FCE8}" type="sibTrans" cxnId="{8153AFE6-DDAF-46F8-9C1B-72FA0D5974FC}">
      <dgm:prSet/>
      <dgm:spPr/>
      <dgm:t>
        <a:bodyPr/>
        <a:lstStyle/>
        <a:p>
          <a:endParaRPr lang="lv-LV"/>
        </a:p>
      </dgm:t>
    </dgm:pt>
    <dgm:pt modelId="{8D301C7E-3A5A-4A60-A4A2-3A79D4E814B6}">
      <dgm:prSet phldrT="[Text]" custT="1"/>
      <dgm:spPr/>
      <dgm:t>
        <a:bodyPr/>
        <a:lstStyle/>
        <a:p>
          <a:r>
            <a:rPr lang="lv-LV" sz="1400" b="1" dirty="0">
              <a:solidFill>
                <a:sysClr val="windowText" lastClr="000000"/>
              </a:solidFill>
            </a:rPr>
            <a:t>12 mēneši</a:t>
          </a:r>
        </a:p>
      </dgm:t>
    </dgm:pt>
    <dgm:pt modelId="{4FC0B172-8E04-4E82-AB19-08A81D44B055}" type="sibTrans" cxnId="{7F86EB7F-1061-4432-BEE3-40EA15D0CA45}">
      <dgm:prSet/>
      <dgm:spPr/>
      <dgm:t>
        <a:bodyPr/>
        <a:lstStyle/>
        <a:p>
          <a:endParaRPr lang="lv-LV"/>
        </a:p>
      </dgm:t>
    </dgm:pt>
    <dgm:pt modelId="{53112E84-E6D7-414A-96A3-579C94F0C6D9}" type="parTrans" cxnId="{7F86EB7F-1061-4432-BEE3-40EA15D0CA45}">
      <dgm:prSet/>
      <dgm:spPr/>
      <dgm:t>
        <a:bodyPr/>
        <a:lstStyle/>
        <a:p>
          <a:endParaRPr lang="lv-LV"/>
        </a:p>
      </dgm:t>
    </dgm:pt>
    <dgm:pt modelId="{1BA31E32-3D18-486A-A8EB-1A4402CDEA58}">
      <dgm:prSet custT="1"/>
      <dgm:spPr>
        <a:solidFill>
          <a:srgbClr val="FFC000">
            <a:alpha val="90000"/>
          </a:srgbClr>
        </a:solidFill>
      </dgm:spPr>
      <dgm:t>
        <a:bodyPr/>
        <a:lstStyle/>
        <a:p>
          <a:pPr>
            <a:spcAft>
              <a:spcPct val="15000"/>
            </a:spcAft>
          </a:pPr>
          <a:r>
            <a:rPr lang="lv-LV" sz="1600" b="1" dirty="0"/>
            <a:t>LEADER projektu īstenošanas laiks</a:t>
          </a:r>
          <a:r>
            <a:rPr lang="lv-LV" sz="1600" b="0" dirty="0"/>
            <a:t> – 1 gads. </a:t>
          </a:r>
          <a:r>
            <a:rPr lang="lv-LV" sz="1600" dirty="0"/>
            <a:t>6 mēnešu laikā no LAD lēmuma par finansējuma piešķiršanu jāuzsāk projekta īstenošana, periodā iekļauta </a:t>
          </a:r>
          <a:r>
            <a:rPr lang="lv-LV" sz="1600" b="1" dirty="0"/>
            <a:t>priekšapmaksas pieprasījuma </a:t>
          </a:r>
          <a:r>
            <a:rPr lang="lv-LV" sz="1600" dirty="0"/>
            <a:t>sagatavošana un iesniegšana LAD;</a:t>
          </a:r>
          <a:endParaRPr lang="lv-LV" sz="1600" b="0" dirty="0"/>
        </a:p>
      </dgm:t>
    </dgm:pt>
    <dgm:pt modelId="{6E2D04F1-F89F-41C4-B586-D81BD45ED4E9}" type="parTrans" cxnId="{736964CF-2A42-4444-BB7E-C6B079ACCA80}">
      <dgm:prSet/>
      <dgm:spPr/>
      <dgm:t>
        <a:bodyPr/>
        <a:lstStyle/>
        <a:p>
          <a:endParaRPr lang="lv-LV"/>
        </a:p>
      </dgm:t>
    </dgm:pt>
    <dgm:pt modelId="{4A4CF791-499B-43F9-8C37-2A1E96CAE06D}" type="sibTrans" cxnId="{736964CF-2A42-4444-BB7E-C6B079ACCA80}">
      <dgm:prSet/>
      <dgm:spPr/>
      <dgm:t>
        <a:bodyPr/>
        <a:lstStyle/>
        <a:p>
          <a:endParaRPr lang="lv-LV"/>
        </a:p>
      </dgm:t>
    </dgm:pt>
    <dgm:pt modelId="{351FD3F9-6422-433D-901B-5CE659916F16}">
      <dgm:prSet phldrT="[Text]" custT="1"/>
      <dgm:spPr/>
      <dgm:t>
        <a:bodyPr/>
        <a:lstStyle/>
        <a:p>
          <a:endParaRPr lang="lv-LV" sz="1400" b="1" dirty="0">
            <a:solidFill>
              <a:sysClr val="windowText" lastClr="000000"/>
            </a:solidFill>
          </a:endParaRPr>
        </a:p>
      </dgm:t>
    </dgm:pt>
    <dgm:pt modelId="{AC703512-C249-42CB-AF4B-401D19EA6B3A}" type="parTrans" cxnId="{5C8B2DEA-3F51-4BF3-8E03-2B67B9D84800}">
      <dgm:prSet/>
      <dgm:spPr/>
      <dgm:t>
        <a:bodyPr/>
        <a:lstStyle/>
        <a:p>
          <a:endParaRPr lang="lv-LV"/>
        </a:p>
      </dgm:t>
    </dgm:pt>
    <dgm:pt modelId="{38948695-816A-4D0E-B35D-25CA94948EFA}" type="sibTrans" cxnId="{5C8B2DEA-3F51-4BF3-8E03-2B67B9D84800}">
      <dgm:prSet/>
      <dgm:spPr/>
      <dgm:t>
        <a:bodyPr/>
        <a:lstStyle/>
        <a:p>
          <a:endParaRPr lang="lv-LV"/>
        </a:p>
      </dgm:t>
    </dgm:pt>
    <dgm:pt modelId="{AD347371-D010-4EE5-81B8-2FB3C40D31AD}">
      <dgm:prSet custT="1"/>
      <dgm:spPr/>
      <dgm:t>
        <a:bodyPr/>
        <a:lstStyle/>
        <a:p>
          <a:r>
            <a:rPr lang="lv-LV" sz="1600" b="0" dirty="0"/>
            <a:t>Projektam nav uzraudzības perioda.</a:t>
          </a:r>
        </a:p>
      </dgm:t>
    </dgm:pt>
    <dgm:pt modelId="{EE4CE4C2-394A-4A95-983E-4E8529F69DA3}" type="parTrans" cxnId="{9D5D055B-15E6-4EA5-93D4-7912106D53D4}">
      <dgm:prSet/>
      <dgm:spPr/>
      <dgm:t>
        <a:bodyPr/>
        <a:lstStyle/>
        <a:p>
          <a:endParaRPr lang="lv-LV"/>
        </a:p>
      </dgm:t>
    </dgm:pt>
    <dgm:pt modelId="{738DFEF6-AD52-4A07-B45F-A56B08F43063}" type="sibTrans" cxnId="{9D5D055B-15E6-4EA5-93D4-7912106D53D4}">
      <dgm:prSet/>
      <dgm:spPr/>
      <dgm:t>
        <a:bodyPr/>
        <a:lstStyle/>
        <a:p>
          <a:endParaRPr lang="lv-LV"/>
        </a:p>
      </dgm:t>
    </dgm:pt>
    <dgm:pt modelId="{1C7597D8-DCFC-40D1-B85B-78A5B45B4C7C}">
      <dgm:prSet phldrT="[Text]" custT="1"/>
      <dgm:spPr/>
      <dgm:t>
        <a:bodyPr/>
        <a:lstStyle/>
        <a:p>
          <a:r>
            <a:rPr lang="lv-LV" sz="1400" b="1" dirty="0">
              <a:solidFill>
                <a:sysClr val="windowText" lastClr="000000"/>
              </a:solidFill>
            </a:rPr>
            <a:t>1</a:t>
          </a:r>
          <a:r>
            <a:rPr lang="lv-LV" sz="1400" b="1" dirty="0"/>
            <a:t> </a:t>
          </a:r>
          <a:r>
            <a:rPr lang="lv-LV" sz="1400" b="1" dirty="0">
              <a:solidFill>
                <a:sysClr val="windowText" lastClr="000000"/>
              </a:solidFill>
            </a:rPr>
            <a:t>mēnesis</a:t>
          </a:r>
        </a:p>
      </dgm:t>
    </dgm:pt>
    <dgm:pt modelId="{DB0515D6-E39F-4C13-BBDA-45C2C2636BEB}" type="sibTrans" cxnId="{D7E96FB6-F663-4E9A-BB2C-AC7843BFAAFE}">
      <dgm:prSet/>
      <dgm:spPr/>
      <dgm:t>
        <a:bodyPr/>
        <a:lstStyle/>
        <a:p>
          <a:endParaRPr lang="lv-LV"/>
        </a:p>
      </dgm:t>
    </dgm:pt>
    <dgm:pt modelId="{E1555AE1-6295-434A-9FBB-F3D5208C4D1A}" type="parTrans" cxnId="{D7E96FB6-F663-4E9A-BB2C-AC7843BFAAFE}">
      <dgm:prSet/>
      <dgm:spPr/>
      <dgm:t>
        <a:bodyPr/>
        <a:lstStyle/>
        <a:p>
          <a:endParaRPr lang="lv-LV"/>
        </a:p>
      </dgm:t>
    </dgm:pt>
    <dgm:pt modelId="{BBF53A9D-2E13-429F-901B-759489B9EF09}">
      <dgm:prSet phldrT="[Text]" custT="1"/>
      <dgm:spPr/>
      <dgm:t>
        <a:bodyPr/>
        <a:lstStyle/>
        <a:p>
          <a:r>
            <a:rPr lang="lv-LV" sz="1600" b="0" dirty="0"/>
            <a:t>Ne </a:t>
          </a:r>
          <a:r>
            <a:rPr lang="lv-LV" sz="1600" b="0" dirty="0" smtClean="0"/>
            <a:t>vēlāk </a:t>
          </a:r>
          <a:r>
            <a:rPr lang="lv-LV" sz="1600" b="0" dirty="0"/>
            <a:t>kā </a:t>
          </a:r>
          <a:r>
            <a:rPr lang="lv-LV" sz="1600" b="1" dirty="0"/>
            <a:t>28.aprīlī </a:t>
          </a:r>
          <a:r>
            <a:rPr lang="lv-LV" sz="1600" b="0" dirty="0"/>
            <a:t>s</a:t>
          </a:r>
          <a:r>
            <a:rPr lang="lv-LV" sz="1600" dirty="0"/>
            <a:t>ludinājums www.mnf.lv.</a:t>
          </a:r>
        </a:p>
      </dgm:t>
    </dgm:pt>
    <dgm:pt modelId="{077C1B45-E33A-4128-A219-E24DC2A1EDC4}" type="sibTrans" cxnId="{13B55997-BCD4-41C7-9A3E-067CE3CFAB5B}">
      <dgm:prSet/>
      <dgm:spPr/>
      <dgm:t>
        <a:bodyPr/>
        <a:lstStyle/>
        <a:p>
          <a:endParaRPr lang="lv-LV"/>
        </a:p>
      </dgm:t>
    </dgm:pt>
    <dgm:pt modelId="{58F51D8F-830F-41CA-9AA7-548953D4DEE3}" type="parTrans" cxnId="{13B55997-BCD4-41C7-9A3E-067CE3CFAB5B}">
      <dgm:prSet/>
      <dgm:spPr/>
      <dgm:t>
        <a:bodyPr/>
        <a:lstStyle/>
        <a:p>
          <a:endParaRPr lang="lv-LV"/>
        </a:p>
      </dgm:t>
    </dgm:pt>
    <dgm:pt modelId="{D4AAFFAE-03DB-48E9-955E-41B02F71789B}">
      <dgm:prSet custT="1"/>
      <dgm:spPr>
        <a:solidFill>
          <a:srgbClr val="FFC000">
            <a:alpha val="90000"/>
          </a:srgbClr>
        </a:solidFill>
      </dgm:spPr>
      <dgm:t>
        <a:bodyPr/>
        <a:lstStyle/>
        <a:p>
          <a:pPr>
            <a:spcAft>
              <a:spcPts val="0"/>
            </a:spcAft>
          </a:pPr>
          <a:r>
            <a:rPr lang="lv-LV" sz="1600" dirty="0">
              <a:solidFill>
                <a:schemeClr val="tx1"/>
              </a:solidFill>
            </a:rPr>
            <a:t>iesniegumā norādām pilnu laiku (1 gadu)!!!, lai nenoslogotu sevi un LAD ar saraksti!!!</a:t>
          </a:r>
        </a:p>
      </dgm:t>
    </dgm:pt>
    <dgm:pt modelId="{F45FF513-8D11-432C-A114-4C9AACE8490F}" type="parTrans" cxnId="{4D47D943-C06F-4A5F-8F73-1440CDD77E11}">
      <dgm:prSet/>
      <dgm:spPr/>
      <dgm:t>
        <a:bodyPr/>
        <a:lstStyle/>
        <a:p>
          <a:endParaRPr lang="lv-LV"/>
        </a:p>
      </dgm:t>
    </dgm:pt>
    <dgm:pt modelId="{FEB674E6-3F86-4264-BD09-61465395F945}" type="sibTrans" cxnId="{4D47D943-C06F-4A5F-8F73-1440CDD77E11}">
      <dgm:prSet/>
      <dgm:spPr/>
      <dgm:t>
        <a:bodyPr/>
        <a:lstStyle/>
        <a:p>
          <a:endParaRPr lang="lv-LV"/>
        </a:p>
      </dgm:t>
    </dgm:pt>
    <dgm:pt modelId="{095D05DA-B564-4288-AEF2-2E136E830A9C}">
      <dgm:prSet custT="1"/>
      <dgm:spPr>
        <a:solidFill>
          <a:srgbClr val="FFC000">
            <a:alpha val="90000"/>
          </a:srgbClr>
        </a:solidFill>
      </dgm:spPr>
      <dgm:t>
        <a:bodyPr/>
        <a:lstStyle/>
        <a:p>
          <a:pPr>
            <a:spcAft>
              <a:spcPts val="0"/>
            </a:spcAft>
          </a:pPr>
          <a:r>
            <a:rPr lang="lv-LV" sz="1600" b="1" dirty="0"/>
            <a:t>Piecas darba dienas pirms </a:t>
          </a:r>
          <a:r>
            <a:rPr lang="lv-LV" sz="1600" b="1" dirty="0" smtClean="0"/>
            <a:t>mācībām </a:t>
          </a:r>
          <a:r>
            <a:rPr lang="lv-LV" sz="1600" b="1" dirty="0"/>
            <a:t>informē MNF un LAD par norises vietu un laiku.</a:t>
          </a:r>
          <a:endParaRPr lang="lv-LV" sz="1600" b="1" dirty="0">
            <a:solidFill>
              <a:schemeClr val="tx1"/>
            </a:solidFill>
          </a:endParaRPr>
        </a:p>
      </dgm:t>
    </dgm:pt>
    <dgm:pt modelId="{691FBAF9-9013-424F-A7BC-0D36F11E2A6D}" type="parTrans" cxnId="{4E85AC7D-F0F4-4914-8CEB-DFCC574BB4BE}">
      <dgm:prSet/>
      <dgm:spPr/>
      <dgm:t>
        <a:bodyPr/>
        <a:lstStyle/>
        <a:p>
          <a:endParaRPr lang="lv-LV"/>
        </a:p>
      </dgm:t>
    </dgm:pt>
    <dgm:pt modelId="{968F0CAE-5888-45AB-A914-9CE358C8DEAB}" type="sibTrans" cxnId="{4E85AC7D-F0F4-4914-8CEB-DFCC574BB4BE}">
      <dgm:prSet/>
      <dgm:spPr/>
      <dgm:t>
        <a:bodyPr/>
        <a:lstStyle/>
        <a:p>
          <a:endParaRPr lang="lv-LV"/>
        </a:p>
      </dgm:t>
    </dgm:pt>
    <dgm:pt modelId="{B9D056C1-F757-466A-AB3F-02438427BC71}">
      <dgm:prSet custT="1"/>
      <dgm:spPr>
        <a:solidFill>
          <a:srgbClr val="FFC000">
            <a:alpha val="90000"/>
          </a:srgbClr>
        </a:solidFill>
      </dgm:spPr>
      <dgm:t>
        <a:bodyPr/>
        <a:lstStyle/>
        <a:p>
          <a:pPr>
            <a:spcAft>
              <a:spcPts val="0"/>
            </a:spcAft>
          </a:pPr>
          <a:endParaRPr lang="lv-LV" sz="1600" dirty="0">
            <a:solidFill>
              <a:schemeClr val="tx1"/>
            </a:solidFill>
          </a:endParaRPr>
        </a:p>
      </dgm:t>
    </dgm:pt>
    <dgm:pt modelId="{6ED9B01D-E335-44B2-9D4D-8D9A6F587A1C}" type="parTrans" cxnId="{747D517A-E14E-4E0B-81BA-D000C903DCCF}">
      <dgm:prSet/>
      <dgm:spPr/>
      <dgm:t>
        <a:bodyPr/>
        <a:lstStyle/>
        <a:p>
          <a:endParaRPr lang="lv-LV"/>
        </a:p>
      </dgm:t>
    </dgm:pt>
    <dgm:pt modelId="{63F293C0-1918-4C90-8185-C55582B3E79D}" type="sibTrans" cxnId="{747D517A-E14E-4E0B-81BA-D000C903DCCF}">
      <dgm:prSet/>
      <dgm:spPr/>
      <dgm:t>
        <a:bodyPr/>
        <a:lstStyle/>
        <a:p>
          <a:endParaRPr lang="lv-LV"/>
        </a:p>
      </dgm:t>
    </dgm:pt>
    <dgm:pt modelId="{145D8710-F4A5-4E2F-B030-758816C7D96B}" type="pres">
      <dgm:prSet presAssocID="{5E7EBEAE-DF1E-4FA6-A112-117F49402CF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lv-LV"/>
        </a:p>
      </dgm:t>
    </dgm:pt>
    <dgm:pt modelId="{5205218C-A319-4304-AB7E-441E45A56291}" type="pres">
      <dgm:prSet presAssocID="{1C7597D8-DCFC-40D1-B85B-78A5B45B4C7C}" presName="composite" presStyleCnt="0"/>
      <dgm:spPr/>
    </dgm:pt>
    <dgm:pt modelId="{D93E9D18-ABDC-4B81-90E5-4CD9E8E8239E}" type="pres">
      <dgm:prSet presAssocID="{1C7597D8-DCFC-40D1-B85B-78A5B45B4C7C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2F50A536-B383-498F-A1CF-04B3CB9AF373}" type="pres">
      <dgm:prSet presAssocID="{1C7597D8-DCFC-40D1-B85B-78A5B45B4C7C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19560EE5-E6CF-424D-8853-981D19CE0CF0}" type="pres">
      <dgm:prSet presAssocID="{DB0515D6-E39F-4C13-BBDA-45C2C2636BEB}" presName="sp" presStyleCnt="0"/>
      <dgm:spPr/>
    </dgm:pt>
    <dgm:pt modelId="{E599A3C2-620E-4446-8417-214F86E41DAD}" type="pres">
      <dgm:prSet presAssocID="{9BB813F5-FEBE-4DA8-9E71-57F66DCEBC2A}" presName="composite" presStyleCnt="0"/>
      <dgm:spPr/>
    </dgm:pt>
    <dgm:pt modelId="{B6EED9DA-8DDB-47C3-BA9B-0DEF3E65E53E}" type="pres">
      <dgm:prSet presAssocID="{9BB813F5-FEBE-4DA8-9E71-57F66DCEBC2A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DE5340A6-8F28-4E6B-A28B-1C8CAA273C6D}" type="pres">
      <dgm:prSet presAssocID="{9BB813F5-FEBE-4DA8-9E71-57F66DCEBC2A}" presName="descendantText" presStyleLbl="alignAcc1" presStyleIdx="1" presStyleCnt="6" custScaleY="97843" custLinFactNeighborX="0" custLinFactNeighborY="9107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9F2ADDCC-557E-4A65-8210-68116519F3D5}" type="pres">
      <dgm:prSet presAssocID="{FDAA3586-066C-4A2F-AEA2-12B2AC6458DD}" presName="sp" presStyleCnt="0"/>
      <dgm:spPr/>
    </dgm:pt>
    <dgm:pt modelId="{2CC13A8B-8A1B-48B0-A78D-9BD5A5398F0C}" type="pres">
      <dgm:prSet presAssocID="{AFB1E928-16A5-4A3C-A1DF-FEEE0C87F8B2}" presName="composite" presStyleCnt="0"/>
      <dgm:spPr/>
    </dgm:pt>
    <dgm:pt modelId="{4625E8B6-1368-464F-9274-C31BAD55F580}" type="pres">
      <dgm:prSet presAssocID="{AFB1E928-16A5-4A3C-A1DF-FEEE0C87F8B2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9EB92347-7A09-484C-932C-6477454C468C}" type="pres">
      <dgm:prSet presAssocID="{AFB1E928-16A5-4A3C-A1DF-FEEE0C87F8B2}" presName="descendantText" presStyleLbl="alignAcc1" presStyleIdx="2" presStyleCnt="6" custLinFactNeighborX="0" custLinFactNeighborY="9501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78DE52ED-C056-437E-ADE9-53FE641A9E3C}" type="pres">
      <dgm:prSet presAssocID="{BC935195-23E7-4FF9-AA05-538E07FBC292}" presName="sp" presStyleCnt="0"/>
      <dgm:spPr/>
    </dgm:pt>
    <dgm:pt modelId="{70BBC19D-DF14-4048-B55A-BED898D837B0}" type="pres">
      <dgm:prSet presAssocID="{A29709DD-4380-4AED-9F4A-992097D6273B}" presName="composite" presStyleCnt="0"/>
      <dgm:spPr/>
    </dgm:pt>
    <dgm:pt modelId="{7DFBB03A-06DB-4C91-BA93-76B45C63F6FF}" type="pres">
      <dgm:prSet presAssocID="{A29709DD-4380-4AED-9F4A-992097D6273B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D3ABEA65-2080-4B12-8545-7DDF5780518D}" type="pres">
      <dgm:prSet presAssocID="{A29709DD-4380-4AED-9F4A-992097D6273B}" presName="descendantText" presStyleLbl="alignAcc1" presStyleIdx="3" presStyleCnt="6" custScaleY="102278" custLinFactNeighborY="3999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BCC64F35-83D3-4C62-9BB9-65B3B0DC9BA5}" type="pres">
      <dgm:prSet presAssocID="{3D95325E-2FD3-4CF4-818B-FE5B27914357}" presName="sp" presStyleCnt="0"/>
      <dgm:spPr/>
    </dgm:pt>
    <dgm:pt modelId="{3B58F566-38C1-4871-9F15-D7AC7ED7F5ED}" type="pres">
      <dgm:prSet presAssocID="{8D301C7E-3A5A-4A60-A4A2-3A79D4E814B6}" presName="composite" presStyleCnt="0"/>
      <dgm:spPr/>
    </dgm:pt>
    <dgm:pt modelId="{825CCCBF-2C58-49FC-90B5-AD23592638C1}" type="pres">
      <dgm:prSet presAssocID="{8D301C7E-3A5A-4A60-A4A2-3A79D4E814B6}" presName="parentText" presStyleLbl="alignNode1" presStyleIdx="4" presStyleCnt="6" custLinFactNeighborX="1207" custLinFactNeighborY="-8364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FF17E87A-8363-4D3E-9929-18B039BAC32C}" type="pres">
      <dgm:prSet presAssocID="{8D301C7E-3A5A-4A60-A4A2-3A79D4E814B6}" presName="descendantText" presStyleLbl="alignAcc1" presStyleIdx="4" presStyleCnt="6" custScaleY="205960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3FC51CB7-49E5-4AA2-973D-091710FB9BB7}" type="pres">
      <dgm:prSet presAssocID="{4FC0B172-8E04-4E82-AB19-08A81D44B055}" presName="sp" presStyleCnt="0"/>
      <dgm:spPr/>
    </dgm:pt>
    <dgm:pt modelId="{436C4F9D-6E25-485F-878C-CB12BD0339EC}" type="pres">
      <dgm:prSet presAssocID="{351FD3F9-6422-433D-901B-5CE659916F16}" presName="composite" presStyleCnt="0"/>
      <dgm:spPr/>
    </dgm:pt>
    <dgm:pt modelId="{F40A0FD9-36AB-4A77-978D-E49A37A6D471}" type="pres">
      <dgm:prSet presAssocID="{351FD3F9-6422-433D-901B-5CE659916F16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48CBC844-3D80-4C5A-86B3-BD4EE2153E0B}" type="pres">
      <dgm:prSet presAssocID="{351FD3F9-6422-433D-901B-5CE659916F16}" presName="descendantText" presStyleLbl="alignAcc1" presStyleIdx="5" presStyleCnt="6" custScaleY="44834" custLinFactNeighborY="999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</dgm:ptLst>
  <dgm:cxnLst>
    <dgm:cxn modelId="{3968A439-DB1B-4313-B93C-5D6D5A7C746E}" type="presOf" srcId="{ED2D63A2-8E9E-4CF4-8D31-F9B59E4D2147}" destId="{D3ABEA65-2080-4B12-8545-7DDF5780518D}" srcOrd="0" destOrd="0" presId="urn:microsoft.com/office/officeart/2005/8/layout/chevron2"/>
    <dgm:cxn modelId="{0834681C-74AB-4BA6-A759-50185333902C}" srcId="{5E7EBEAE-DF1E-4FA6-A112-117F49402CF9}" destId="{A29709DD-4380-4AED-9F4A-992097D6273B}" srcOrd="3" destOrd="0" parTransId="{533FD413-D50D-42BC-A7EC-E802B16B4040}" sibTransId="{3D95325E-2FD3-4CF4-818B-FE5B27914357}"/>
    <dgm:cxn modelId="{8153AFE6-DDAF-46F8-9C1B-72FA0D5974FC}" srcId="{A29709DD-4380-4AED-9F4A-992097D6273B}" destId="{ED2D63A2-8E9E-4CF4-8D31-F9B59E4D2147}" srcOrd="0" destOrd="0" parTransId="{4F11AA24-66B7-4749-94A9-955F0702EA9B}" sibTransId="{DA1B7A2F-B70E-4539-8FBD-6EC45006FCE8}"/>
    <dgm:cxn modelId="{A7DA367E-80CB-4AA0-9A9E-5B41AFDD5E34}" type="presOf" srcId="{BBF53A9D-2E13-429F-901B-759489B9EF09}" destId="{2F50A536-B383-498F-A1CF-04B3CB9AF373}" srcOrd="0" destOrd="0" presId="urn:microsoft.com/office/officeart/2005/8/layout/chevron2"/>
    <dgm:cxn modelId="{4F8321DF-EB69-4955-B05B-C1E984620237}" srcId="{9BB813F5-FEBE-4DA8-9E71-57F66DCEBC2A}" destId="{7854A238-A526-4577-9356-86E51F4220D5}" srcOrd="0" destOrd="0" parTransId="{B20F4B75-96ED-477A-BAAF-148D5107D0CF}" sibTransId="{0CF5BE18-0B11-455B-AA2F-31479E835775}"/>
    <dgm:cxn modelId="{13B55997-BCD4-41C7-9A3E-067CE3CFAB5B}" srcId="{1C7597D8-DCFC-40D1-B85B-78A5B45B4C7C}" destId="{BBF53A9D-2E13-429F-901B-759489B9EF09}" srcOrd="0" destOrd="0" parTransId="{58F51D8F-830F-41CA-9AA7-548953D4DEE3}" sibTransId="{077C1B45-E33A-4128-A219-E24DC2A1EDC4}"/>
    <dgm:cxn modelId="{32F8A80C-FFBB-425E-BE1F-7DDD5D8D75D7}" type="presOf" srcId="{2B933C2C-1D68-41F8-8E2A-C86C17DE10A5}" destId="{9EB92347-7A09-484C-932C-6477454C468C}" srcOrd="0" destOrd="0" presId="urn:microsoft.com/office/officeart/2005/8/layout/chevron2"/>
    <dgm:cxn modelId="{B990358A-CFF9-4AC3-B01E-F51D7C97D279}" srcId="{5E7EBEAE-DF1E-4FA6-A112-117F49402CF9}" destId="{AFB1E928-16A5-4A3C-A1DF-FEEE0C87F8B2}" srcOrd="2" destOrd="0" parTransId="{FF64946E-2547-456E-84D0-992F78B1B219}" sibTransId="{BC935195-23E7-4FF9-AA05-538E07FBC292}"/>
    <dgm:cxn modelId="{C3DDFF55-E52E-4A80-A879-E20B842A2D31}" type="presOf" srcId="{351FD3F9-6422-433D-901B-5CE659916F16}" destId="{F40A0FD9-36AB-4A77-978D-E49A37A6D471}" srcOrd="0" destOrd="0" presId="urn:microsoft.com/office/officeart/2005/8/layout/chevron2"/>
    <dgm:cxn modelId="{4E85AC7D-F0F4-4914-8CEB-DFCC574BB4BE}" srcId="{8D301C7E-3A5A-4A60-A4A2-3A79D4E814B6}" destId="{095D05DA-B564-4288-AEF2-2E136E830A9C}" srcOrd="3" destOrd="0" parTransId="{691FBAF9-9013-424F-A7BC-0D36F11E2A6D}" sibTransId="{968F0CAE-5888-45AB-A914-9CE358C8DEAB}"/>
    <dgm:cxn modelId="{D7E96FB6-F663-4E9A-BB2C-AC7843BFAAFE}" srcId="{5E7EBEAE-DF1E-4FA6-A112-117F49402CF9}" destId="{1C7597D8-DCFC-40D1-B85B-78A5B45B4C7C}" srcOrd="0" destOrd="0" parTransId="{E1555AE1-6295-434A-9FBB-F3D5208C4D1A}" sibTransId="{DB0515D6-E39F-4C13-BBDA-45C2C2636BEB}"/>
    <dgm:cxn modelId="{4D47D943-C06F-4A5F-8F73-1440CDD77E11}" srcId="{8D301C7E-3A5A-4A60-A4A2-3A79D4E814B6}" destId="{D4AAFFAE-03DB-48E9-955E-41B02F71789B}" srcOrd="1" destOrd="0" parTransId="{F45FF513-8D11-432C-A114-4C9AACE8490F}" sibTransId="{FEB674E6-3F86-4264-BD09-61465395F945}"/>
    <dgm:cxn modelId="{4F2673B0-FA35-432C-8BCF-83359F5539E3}" srcId="{AFB1E928-16A5-4A3C-A1DF-FEEE0C87F8B2}" destId="{2B933C2C-1D68-41F8-8E2A-C86C17DE10A5}" srcOrd="0" destOrd="0" parTransId="{6DDC97A9-14D1-499C-A637-163DC835EA91}" sibTransId="{BE1B1D8A-3013-4558-8E92-7D7F7B7F5576}"/>
    <dgm:cxn modelId="{118129DE-1214-4EDE-9F47-EC5C8DCA3A69}" type="presOf" srcId="{7854A238-A526-4577-9356-86E51F4220D5}" destId="{DE5340A6-8F28-4E6B-A28B-1C8CAA273C6D}" srcOrd="0" destOrd="0" presId="urn:microsoft.com/office/officeart/2005/8/layout/chevron2"/>
    <dgm:cxn modelId="{6988B818-5627-429E-A48B-9A9F2C3587BA}" type="presOf" srcId="{9BB813F5-FEBE-4DA8-9E71-57F66DCEBC2A}" destId="{B6EED9DA-8DDB-47C3-BA9B-0DEF3E65E53E}" srcOrd="0" destOrd="0" presId="urn:microsoft.com/office/officeart/2005/8/layout/chevron2"/>
    <dgm:cxn modelId="{7F4216B0-3861-4060-84BD-4932578B9870}" type="presOf" srcId="{B9D056C1-F757-466A-AB3F-02438427BC71}" destId="{FF17E87A-8363-4D3E-9929-18B039BAC32C}" srcOrd="0" destOrd="2" presId="urn:microsoft.com/office/officeart/2005/8/layout/chevron2"/>
    <dgm:cxn modelId="{7B0BB469-6882-405F-9550-E799A3328F71}" type="presOf" srcId="{8D301C7E-3A5A-4A60-A4A2-3A79D4E814B6}" destId="{825CCCBF-2C58-49FC-90B5-AD23592638C1}" srcOrd="0" destOrd="0" presId="urn:microsoft.com/office/officeart/2005/8/layout/chevron2"/>
    <dgm:cxn modelId="{47EDB3D7-FD86-465D-914C-629DA67C227A}" srcId="{5E7EBEAE-DF1E-4FA6-A112-117F49402CF9}" destId="{9BB813F5-FEBE-4DA8-9E71-57F66DCEBC2A}" srcOrd="1" destOrd="0" parTransId="{35DF70C2-1459-43E2-BCF1-CA1DAF4D9025}" sibTransId="{FDAA3586-066C-4A2F-AEA2-12B2AC6458DD}"/>
    <dgm:cxn modelId="{9D5D055B-15E6-4EA5-93D4-7912106D53D4}" srcId="{351FD3F9-6422-433D-901B-5CE659916F16}" destId="{AD347371-D010-4EE5-81B8-2FB3C40D31AD}" srcOrd="0" destOrd="0" parTransId="{EE4CE4C2-394A-4A95-983E-4E8529F69DA3}" sibTransId="{738DFEF6-AD52-4A07-B45F-A56B08F43063}"/>
    <dgm:cxn modelId="{7F86EB7F-1061-4432-BEE3-40EA15D0CA45}" srcId="{5E7EBEAE-DF1E-4FA6-A112-117F49402CF9}" destId="{8D301C7E-3A5A-4A60-A4A2-3A79D4E814B6}" srcOrd="4" destOrd="0" parTransId="{53112E84-E6D7-414A-96A3-579C94F0C6D9}" sibTransId="{4FC0B172-8E04-4E82-AB19-08A81D44B055}"/>
    <dgm:cxn modelId="{1C68CAD0-6245-4A08-AFC5-F1B10A06B922}" type="presOf" srcId="{AD347371-D010-4EE5-81B8-2FB3C40D31AD}" destId="{48CBC844-3D80-4C5A-86B3-BD4EE2153E0B}" srcOrd="0" destOrd="0" presId="urn:microsoft.com/office/officeart/2005/8/layout/chevron2"/>
    <dgm:cxn modelId="{ECA15378-845E-441C-8546-FADF301B37E0}" type="presOf" srcId="{5E7EBEAE-DF1E-4FA6-A112-117F49402CF9}" destId="{145D8710-F4A5-4E2F-B030-758816C7D96B}" srcOrd="0" destOrd="0" presId="urn:microsoft.com/office/officeart/2005/8/layout/chevron2"/>
    <dgm:cxn modelId="{B2DB4D13-16BB-4952-8D12-7F73CCBF2FC8}" type="presOf" srcId="{AFB1E928-16A5-4A3C-A1DF-FEEE0C87F8B2}" destId="{4625E8B6-1368-464F-9274-C31BAD55F580}" srcOrd="0" destOrd="0" presId="urn:microsoft.com/office/officeart/2005/8/layout/chevron2"/>
    <dgm:cxn modelId="{5C8B2DEA-3F51-4BF3-8E03-2B67B9D84800}" srcId="{5E7EBEAE-DF1E-4FA6-A112-117F49402CF9}" destId="{351FD3F9-6422-433D-901B-5CE659916F16}" srcOrd="5" destOrd="0" parTransId="{AC703512-C249-42CB-AF4B-401D19EA6B3A}" sibTransId="{38948695-816A-4D0E-B35D-25CA94948EFA}"/>
    <dgm:cxn modelId="{4DC75B9D-2452-44FE-8BCE-269FBAA15815}" type="presOf" srcId="{1C7597D8-DCFC-40D1-B85B-78A5B45B4C7C}" destId="{D93E9D18-ABDC-4B81-90E5-4CD9E8E8239E}" srcOrd="0" destOrd="0" presId="urn:microsoft.com/office/officeart/2005/8/layout/chevron2"/>
    <dgm:cxn modelId="{CB9AB7F8-DC3B-41A9-B83D-97D383BE2594}" type="presOf" srcId="{095D05DA-B564-4288-AEF2-2E136E830A9C}" destId="{FF17E87A-8363-4D3E-9929-18B039BAC32C}" srcOrd="0" destOrd="3" presId="urn:microsoft.com/office/officeart/2005/8/layout/chevron2"/>
    <dgm:cxn modelId="{1C57A9CA-9FE3-4CCB-92F0-675EB6F854F5}" type="presOf" srcId="{D4AAFFAE-03DB-48E9-955E-41B02F71789B}" destId="{FF17E87A-8363-4D3E-9929-18B039BAC32C}" srcOrd="0" destOrd="1" presId="urn:microsoft.com/office/officeart/2005/8/layout/chevron2"/>
    <dgm:cxn modelId="{747D517A-E14E-4E0B-81BA-D000C903DCCF}" srcId="{8D301C7E-3A5A-4A60-A4A2-3A79D4E814B6}" destId="{B9D056C1-F757-466A-AB3F-02438427BC71}" srcOrd="2" destOrd="0" parTransId="{6ED9B01D-E335-44B2-9D4D-8D9A6F587A1C}" sibTransId="{63F293C0-1918-4C90-8185-C55582B3E79D}"/>
    <dgm:cxn modelId="{05241AF6-C0B5-4768-B6D5-11D5A39301D9}" type="presOf" srcId="{1BA31E32-3D18-486A-A8EB-1A4402CDEA58}" destId="{FF17E87A-8363-4D3E-9929-18B039BAC32C}" srcOrd="0" destOrd="0" presId="urn:microsoft.com/office/officeart/2005/8/layout/chevron2"/>
    <dgm:cxn modelId="{736964CF-2A42-4444-BB7E-C6B079ACCA80}" srcId="{8D301C7E-3A5A-4A60-A4A2-3A79D4E814B6}" destId="{1BA31E32-3D18-486A-A8EB-1A4402CDEA58}" srcOrd="0" destOrd="0" parTransId="{6E2D04F1-F89F-41C4-B586-D81BD45ED4E9}" sibTransId="{4A4CF791-499B-43F9-8C37-2A1E96CAE06D}"/>
    <dgm:cxn modelId="{622A39FD-9D93-43AA-A347-7736CBDD6DA7}" type="presOf" srcId="{A29709DD-4380-4AED-9F4A-992097D6273B}" destId="{7DFBB03A-06DB-4C91-BA93-76B45C63F6FF}" srcOrd="0" destOrd="0" presId="urn:microsoft.com/office/officeart/2005/8/layout/chevron2"/>
    <dgm:cxn modelId="{BF9EB566-E9A0-464D-8210-38C3234CA368}" type="presParOf" srcId="{145D8710-F4A5-4E2F-B030-758816C7D96B}" destId="{5205218C-A319-4304-AB7E-441E45A56291}" srcOrd="0" destOrd="0" presId="urn:microsoft.com/office/officeart/2005/8/layout/chevron2"/>
    <dgm:cxn modelId="{C1D33842-E6DA-4C3A-9536-C99AD91CC988}" type="presParOf" srcId="{5205218C-A319-4304-AB7E-441E45A56291}" destId="{D93E9D18-ABDC-4B81-90E5-4CD9E8E8239E}" srcOrd="0" destOrd="0" presId="urn:microsoft.com/office/officeart/2005/8/layout/chevron2"/>
    <dgm:cxn modelId="{BBA6C3B3-E800-4762-ADDD-49F5E596B512}" type="presParOf" srcId="{5205218C-A319-4304-AB7E-441E45A56291}" destId="{2F50A536-B383-498F-A1CF-04B3CB9AF373}" srcOrd="1" destOrd="0" presId="urn:microsoft.com/office/officeart/2005/8/layout/chevron2"/>
    <dgm:cxn modelId="{F77A05A8-B082-4C66-B09A-8742613A6939}" type="presParOf" srcId="{145D8710-F4A5-4E2F-B030-758816C7D96B}" destId="{19560EE5-E6CF-424D-8853-981D19CE0CF0}" srcOrd="1" destOrd="0" presId="urn:microsoft.com/office/officeart/2005/8/layout/chevron2"/>
    <dgm:cxn modelId="{FECE28C8-788B-4517-B1B7-96B69DEA87F8}" type="presParOf" srcId="{145D8710-F4A5-4E2F-B030-758816C7D96B}" destId="{E599A3C2-620E-4446-8417-214F86E41DAD}" srcOrd="2" destOrd="0" presId="urn:microsoft.com/office/officeart/2005/8/layout/chevron2"/>
    <dgm:cxn modelId="{0CC43EA7-BF5E-4A98-BE05-5F27DDB8C443}" type="presParOf" srcId="{E599A3C2-620E-4446-8417-214F86E41DAD}" destId="{B6EED9DA-8DDB-47C3-BA9B-0DEF3E65E53E}" srcOrd="0" destOrd="0" presId="urn:microsoft.com/office/officeart/2005/8/layout/chevron2"/>
    <dgm:cxn modelId="{D6CC722D-A4EB-4244-9FDE-9A562B747601}" type="presParOf" srcId="{E599A3C2-620E-4446-8417-214F86E41DAD}" destId="{DE5340A6-8F28-4E6B-A28B-1C8CAA273C6D}" srcOrd="1" destOrd="0" presId="urn:microsoft.com/office/officeart/2005/8/layout/chevron2"/>
    <dgm:cxn modelId="{6C34957F-9A3D-40CD-BDA1-3B306058A73D}" type="presParOf" srcId="{145D8710-F4A5-4E2F-B030-758816C7D96B}" destId="{9F2ADDCC-557E-4A65-8210-68116519F3D5}" srcOrd="3" destOrd="0" presId="urn:microsoft.com/office/officeart/2005/8/layout/chevron2"/>
    <dgm:cxn modelId="{FF6B3220-AD04-41AB-AD8D-0D6F982D714E}" type="presParOf" srcId="{145D8710-F4A5-4E2F-B030-758816C7D96B}" destId="{2CC13A8B-8A1B-48B0-A78D-9BD5A5398F0C}" srcOrd="4" destOrd="0" presId="urn:microsoft.com/office/officeart/2005/8/layout/chevron2"/>
    <dgm:cxn modelId="{C9408F27-E1CE-41FD-800B-67B1195F8523}" type="presParOf" srcId="{2CC13A8B-8A1B-48B0-A78D-9BD5A5398F0C}" destId="{4625E8B6-1368-464F-9274-C31BAD55F580}" srcOrd="0" destOrd="0" presId="urn:microsoft.com/office/officeart/2005/8/layout/chevron2"/>
    <dgm:cxn modelId="{0A3F395F-2946-4831-8D49-5D504E9E3283}" type="presParOf" srcId="{2CC13A8B-8A1B-48B0-A78D-9BD5A5398F0C}" destId="{9EB92347-7A09-484C-932C-6477454C468C}" srcOrd="1" destOrd="0" presId="urn:microsoft.com/office/officeart/2005/8/layout/chevron2"/>
    <dgm:cxn modelId="{DC55C2BE-0BFC-40CC-8E53-A032BB9ECD5A}" type="presParOf" srcId="{145D8710-F4A5-4E2F-B030-758816C7D96B}" destId="{78DE52ED-C056-437E-ADE9-53FE641A9E3C}" srcOrd="5" destOrd="0" presId="urn:microsoft.com/office/officeart/2005/8/layout/chevron2"/>
    <dgm:cxn modelId="{81B46CDF-D224-4E17-8831-56A5269AF471}" type="presParOf" srcId="{145D8710-F4A5-4E2F-B030-758816C7D96B}" destId="{70BBC19D-DF14-4048-B55A-BED898D837B0}" srcOrd="6" destOrd="0" presId="urn:microsoft.com/office/officeart/2005/8/layout/chevron2"/>
    <dgm:cxn modelId="{817AAC02-9531-4E3A-9E15-DA51D9F930A1}" type="presParOf" srcId="{70BBC19D-DF14-4048-B55A-BED898D837B0}" destId="{7DFBB03A-06DB-4C91-BA93-76B45C63F6FF}" srcOrd="0" destOrd="0" presId="urn:microsoft.com/office/officeart/2005/8/layout/chevron2"/>
    <dgm:cxn modelId="{25A2B3FE-78EC-44F6-920A-00DB3C479E42}" type="presParOf" srcId="{70BBC19D-DF14-4048-B55A-BED898D837B0}" destId="{D3ABEA65-2080-4B12-8545-7DDF5780518D}" srcOrd="1" destOrd="0" presId="urn:microsoft.com/office/officeart/2005/8/layout/chevron2"/>
    <dgm:cxn modelId="{3B353276-3D22-4667-BB0E-8641F1AD6826}" type="presParOf" srcId="{145D8710-F4A5-4E2F-B030-758816C7D96B}" destId="{BCC64F35-83D3-4C62-9BB9-65B3B0DC9BA5}" srcOrd="7" destOrd="0" presId="urn:microsoft.com/office/officeart/2005/8/layout/chevron2"/>
    <dgm:cxn modelId="{81307C11-FDD8-4B1F-B98B-962971B9CC9D}" type="presParOf" srcId="{145D8710-F4A5-4E2F-B030-758816C7D96B}" destId="{3B58F566-38C1-4871-9F15-D7AC7ED7F5ED}" srcOrd="8" destOrd="0" presId="urn:microsoft.com/office/officeart/2005/8/layout/chevron2"/>
    <dgm:cxn modelId="{7CA17FC5-78C5-422F-9AF0-BF872DB5D36B}" type="presParOf" srcId="{3B58F566-38C1-4871-9F15-D7AC7ED7F5ED}" destId="{825CCCBF-2C58-49FC-90B5-AD23592638C1}" srcOrd="0" destOrd="0" presId="urn:microsoft.com/office/officeart/2005/8/layout/chevron2"/>
    <dgm:cxn modelId="{0DE0AA6D-E9F7-4C52-8C52-F05F55144A1A}" type="presParOf" srcId="{3B58F566-38C1-4871-9F15-D7AC7ED7F5ED}" destId="{FF17E87A-8363-4D3E-9929-18B039BAC32C}" srcOrd="1" destOrd="0" presId="urn:microsoft.com/office/officeart/2005/8/layout/chevron2"/>
    <dgm:cxn modelId="{F093ADC9-1CFF-44CA-8D85-6468E4A5D6F1}" type="presParOf" srcId="{145D8710-F4A5-4E2F-B030-758816C7D96B}" destId="{3FC51CB7-49E5-4AA2-973D-091710FB9BB7}" srcOrd="9" destOrd="0" presId="urn:microsoft.com/office/officeart/2005/8/layout/chevron2"/>
    <dgm:cxn modelId="{5C9B7F7F-FBAC-4469-9FC2-30CEAA86CA52}" type="presParOf" srcId="{145D8710-F4A5-4E2F-B030-758816C7D96B}" destId="{436C4F9D-6E25-485F-878C-CB12BD0339EC}" srcOrd="10" destOrd="0" presId="urn:microsoft.com/office/officeart/2005/8/layout/chevron2"/>
    <dgm:cxn modelId="{5D17C44B-69F5-4A95-B667-4915EBDBACB2}" type="presParOf" srcId="{436C4F9D-6E25-485F-878C-CB12BD0339EC}" destId="{F40A0FD9-36AB-4A77-978D-E49A37A6D471}" srcOrd="0" destOrd="0" presId="urn:microsoft.com/office/officeart/2005/8/layout/chevron2"/>
    <dgm:cxn modelId="{5D2360F3-E4F0-47F7-8BC2-2D36EA7FAF27}" type="presParOf" srcId="{436C4F9D-6E25-485F-878C-CB12BD0339EC}" destId="{48CBC844-3D80-4C5A-86B3-BD4EE2153E0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E9D18-ABDC-4B81-90E5-4CD9E8E8239E}">
      <dsp:nvSpPr>
        <dsp:cNvPr id="0" name=""/>
        <dsp:cNvSpPr/>
      </dsp:nvSpPr>
      <dsp:spPr>
        <a:xfrm rot="5400000">
          <a:off x="-159194" y="175657"/>
          <a:ext cx="1061297" cy="742908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b="1" kern="1200" dirty="0">
              <a:solidFill>
                <a:sysClr val="windowText" lastClr="000000"/>
              </a:solidFill>
            </a:rPr>
            <a:t>1</a:t>
          </a:r>
          <a:r>
            <a:rPr lang="lv-LV" sz="1400" b="1" kern="1200" dirty="0"/>
            <a:t> </a:t>
          </a:r>
          <a:r>
            <a:rPr lang="lv-LV" sz="1400" b="1" kern="1200" dirty="0">
              <a:solidFill>
                <a:sysClr val="windowText" lastClr="000000"/>
              </a:solidFill>
            </a:rPr>
            <a:t>mēnesis</a:t>
          </a:r>
        </a:p>
      </dsp:txBody>
      <dsp:txXfrm rot="-5400000">
        <a:off x="1" y="387916"/>
        <a:ext cx="742908" cy="318389"/>
      </dsp:txXfrm>
    </dsp:sp>
    <dsp:sp modelId="{2F50A536-B383-498F-A1CF-04B3CB9AF373}">
      <dsp:nvSpPr>
        <dsp:cNvPr id="0" name=""/>
        <dsp:cNvSpPr/>
      </dsp:nvSpPr>
      <dsp:spPr>
        <a:xfrm rot="5400000">
          <a:off x="5363282" y="-4603911"/>
          <a:ext cx="690206" cy="99309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1600" b="0" kern="1200" dirty="0"/>
            <a:t>Ne </a:t>
          </a:r>
          <a:r>
            <a:rPr lang="lv-LV" sz="1600" b="0" kern="1200" dirty="0" smtClean="0"/>
            <a:t>vēlāk </a:t>
          </a:r>
          <a:r>
            <a:rPr lang="lv-LV" sz="1600" b="0" kern="1200" dirty="0"/>
            <a:t>kā </a:t>
          </a:r>
          <a:r>
            <a:rPr lang="lv-LV" sz="1600" b="1" kern="1200" dirty="0"/>
            <a:t>28.aprīlī </a:t>
          </a:r>
          <a:r>
            <a:rPr lang="lv-LV" sz="1600" b="0" kern="1200" dirty="0"/>
            <a:t>s</a:t>
          </a:r>
          <a:r>
            <a:rPr lang="lv-LV" sz="1600" kern="1200" dirty="0"/>
            <a:t>ludinājums www.mnf.lv.</a:t>
          </a:r>
        </a:p>
      </dsp:txBody>
      <dsp:txXfrm rot="-5400000">
        <a:off x="742909" y="50155"/>
        <a:ext cx="9897261" cy="622820"/>
      </dsp:txXfrm>
    </dsp:sp>
    <dsp:sp modelId="{B6EED9DA-8DDB-47C3-BA9B-0DEF3E65E53E}">
      <dsp:nvSpPr>
        <dsp:cNvPr id="0" name=""/>
        <dsp:cNvSpPr/>
      </dsp:nvSpPr>
      <dsp:spPr>
        <a:xfrm rot="5400000">
          <a:off x="-159194" y="1147065"/>
          <a:ext cx="1061297" cy="742908"/>
        </a:xfrm>
        <a:prstGeom prst="chevron">
          <a:avLst/>
        </a:prstGeom>
        <a:solidFill>
          <a:schemeClr val="accent5">
            <a:hueOff val="-1986775"/>
            <a:satOff val="7962"/>
            <a:lumOff val="1726"/>
            <a:alphaOff val="0"/>
          </a:schemeClr>
        </a:solidFill>
        <a:ln w="25400" cap="flat" cmpd="sng" algn="ctr">
          <a:solidFill>
            <a:schemeClr val="accent5">
              <a:hueOff val="-1986775"/>
              <a:satOff val="7962"/>
              <a:lumOff val="17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b="1" kern="1200" dirty="0">
              <a:solidFill>
                <a:sysClr val="windowText" lastClr="000000"/>
              </a:solidFill>
            </a:rPr>
            <a:t>1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b="1" kern="1200" dirty="0">
              <a:solidFill>
                <a:sysClr val="windowText" lastClr="000000"/>
              </a:solidFill>
            </a:rPr>
            <a:t>mēnesis</a:t>
          </a:r>
        </a:p>
      </dsp:txBody>
      <dsp:txXfrm rot="-5400000">
        <a:off x="1" y="1359324"/>
        <a:ext cx="742908" cy="318389"/>
      </dsp:txXfrm>
    </dsp:sp>
    <dsp:sp modelId="{DE5340A6-8F28-4E6B-A28B-1C8CAA273C6D}">
      <dsp:nvSpPr>
        <dsp:cNvPr id="0" name=""/>
        <dsp:cNvSpPr/>
      </dsp:nvSpPr>
      <dsp:spPr>
        <a:xfrm rot="5400000">
          <a:off x="5370903" y="-3569860"/>
          <a:ext cx="674963" cy="99309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986775"/>
              <a:satOff val="7962"/>
              <a:lumOff val="17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1600" b="1" kern="1200" dirty="0" smtClean="0"/>
            <a:t>No 28.maija līdz </a:t>
          </a:r>
          <a:r>
            <a:rPr lang="lv-LV" sz="1600" b="1" kern="1200" dirty="0"/>
            <a:t>28.jūnijam </a:t>
          </a:r>
          <a:r>
            <a:rPr lang="lv-LV" sz="1600" kern="1200" dirty="0"/>
            <a:t>pieņem LEADER projektu iesniegumus.</a:t>
          </a:r>
        </a:p>
      </dsp:txBody>
      <dsp:txXfrm rot="-5400000">
        <a:off x="742908" y="1091084"/>
        <a:ext cx="9898005" cy="609065"/>
      </dsp:txXfrm>
    </dsp:sp>
    <dsp:sp modelId="{4625E8B6-1368-464F-9274-C31BAD55F580}">
      <dsp:nvSpPr>
        <dsp:cNvPr id="0" name=""/>
        <dsp:cNvSpPr/>
      </dsp:nvSpPr>
      <dsp:spPr>
        <a:xfrm rot="5400000">
          <a:off x="-159194" y="2118473"/>
          <a:ext cx="1061297" cy="742908"/>
        </a:xfrm>
        <a:prstGeom prst="chevron">
          <a:avLst/>
        </a:prstGeom>
        <a:solidFill>
          <a:schemeClr val="accent5">
            <a:hueOff val="-3973551"/>
            <a:satOff val="15924"/>
            <a:lumOff val="3451"/>
            <a:alphaOff val="0"/>
          </a:schemeClr>
        </a:solidFill>
        <a:ln w="25400" cap="flat" cmpd="sng" algn="ctr">
          <a:solidFill>
            <a:schemeClr val="accent5">
              <a:hueOff val="-3973551"/>
              <a:satOff val="15924"/>
              <a:lumOff val="34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b="1" kern="1200" dirty="0">
              <a:solidFill>
                <a:sysClr val="windowText" lastClr="000000"/>
              </a:solidFill>
            </a:rPr>
            <a:t>1 mēnesis</a:t>
          </a:r>
        </a:p>
      </dsp:txBody>
      <dsp:txXfrm rot="-5400000">
        <a:off x="1" y="2330732"/>
        <a:ext cx="742908" cy="318389"/>
      </dsp:txXfrm>
    </dsp:sp>
    <dsp:sp modelId="{9EB92347-7A09-484C-932C-6477454C468C}">
      <dsp:nvSpPr>
        <dsp:cNvPr id="0" name=""/>
        <dsp:cNvSpPr/>
      </dsp:nvSpPr>
      <dsp:spPr>
        <a:xfrm rot="5400000">
          <a:off x="5363463" y="-2595734"/>
          <a:ext cx="689843" cy="99309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3973551"/>
              <a:satOff val="15924"/>
              <a:lumOff val="34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1400" b="0" kern="1200" dirty="0"/>
            <a:t>MNF </a:t>
          </a:r>
          <a:r>
            <a:rPr lang="lv-LV" sz="1600" b="0" kern="1200" dirty="0"/>
            <a:t>projektu atbilstību SVVA stratēģijai</a:t>
          </a:r>
          <a:r>
            <a:rPr lang="lv-LV" sz="1400" b="0" kern="1200" dirty="0"/>
            <a:t> </a:t>
          </a:r>
          <a:r>
            <a:rPr lang="lv-LV" sz="1600" b="0" kern="1200" dirty="0"/>
            <a:t>vērtē no 29.jūnija līdz 29.jūlijam.</a:t>
          </a:r>
          <a:endParaRPr lang="lv-LV" sz="1600" b="1" kern="1200" dirty="0"/>
        </a:p>
      </dsp:txBody>
      <dsp:txXfrm rot="-5400000">
        <a:off x="742908" y="2058496"/>
        <a:ext cx="9897279" cy="622493"/>
      </dsp:txXfrm>
    </dsp:sp>
    <dsp:sp modelId="{7DFBB03A-06DB-4C91-BA93-76B45C63F6FF}">
      <dsp:nvSpPr>
        <dsp:cNvPr id="0" name=""/>
        <dsp:cNvSpPr/>
      </dsp:nvSpPr>
      <dsp:spPr>
        <a:xfrm rot="5400000">
          <a:off x="-159194" y="3097738"/>
          <a:ext cx="1061297" cy="742908"/>
        </a:xfrm>
        <a:prstGeom prst="chevron">
          <a:avLst/>
        </a:prstGeom>
        <a:solidFill>
          <a:schemeClr val="accent5">
            <a:hueOff val="-5960326"/>
            <a:satOff val="23887"/>
            <a:lumOff val="5177"/>
            <a:alphaOff val="0"/>
          </a:schemeClr>
        </a:solidFill>
        <a:ln w="25400" cap="flat" cmpd="sng" algn="ctr">
          <a:solidFill>
            <a:schemeClr val="accent5">
              <a:hueOff val="-5960326"/>
              <a:satOff val="23887"/>
              <a:lumOff val="5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b="1" kern="1200" dirty="0">
              <a:solidFill>
                <a:sysClr val="windowText" lastClr="000000"/>
              </a:solidFill>
            </a:rPr>
            <a:t>3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b="1" kern="1200" dirty="0">
              <a:solidFill>
                <a:sysClr val="windowText" lastClr="000000"/>
              </a:solidFill>
            </a:rPr>
            <a:t>mēneši</a:t>
          </a:r>
        </a:p>
      </dsp:txBody>
      <dsp:txXfrm rot="-5400000">
        <a:off x="1" y="3309997"/>
        <a:ext cx="742908" cy="318389"/>
      </dsp:txXfrm>
    </dsp:sp>
    <dsp:sp modelId="{D3ABEA65-2080-4B12-8545-7DDF5780518D}">
      <dsp:nvSpPr>
        <dsp:cNvPr id="0" name=""/>
        <dsp:cNvSpPr/>
      </dsp:nvSpPr>
      <dsp:spPr>
        <a:xfrm rot="5400000">
          <a:off x="5355606" y="-1654424"/>
          <a:ext cx="705558" cy="99309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5960326"/>
              <a:satOff val="23887"/>
              <a:lumOff val="5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1600" b="0" kern="1200" dirty="0"/>
            <a:t>LAD projektu atbilstību vērtē no 30.jūlija </a:t>
          </a:r>
          <a:r>
            <a:rPr lang="lv-LV" sz="1600" b="1" kern="1200" dirty="0"/>
            <a:t>līdz </a:t>
          </a:r>
          <a:r>
            <a:rPr lang="lv-LV" sz="1600" b="1" kern="1200" dirty="0" smtClean="0"/>
            <a:t>30.oktobrim. Ja </a:t>
          </a:r>
          <a:r>
            <a:rPr lang="lv-LV" sz="1600" b="1" kern="1200" dirty="0"/>
            <a:t>lūgta </a:t>
          </a:r>
          <a:r>
            <a:rPr lang="lv-LV" sz="1600" b="1" kern="1200" dirty="0" smtClean="0"/>
            <a:t>papildu </a:t>
          </a:r>
          <a:r>
            <a:rPr lang="lv-LV" sz="1600" b="1" kern="1200" dirty="0"/>
            <a:t>informācija, ilgāk</a:t>
          </a:r>
          <a:r>
            <a:rPr lang="lv-LV" sz="1600" b="0" kern="1200" dirty="0"/>
            <a:t>.</a:t>
          </a:r>
        </a:p>
      </dsp:txBody>
      <dsp:txXfrm rot="-5400000">
        <a:off x="742909" y="2992716"/>
        <a:ext cx="9896511" cy="636672"/>
      </dsp:txXfrm>
    </dsp:sp>
    <dsp:sp modelId="{825CCCBF-2C58-49FC-90B5-AD23592638C1}">
      <dsp:nvSpPr>
        <dsp:cNvPr id="0" name=""/>
        <dsp:cNvSpPr/>
      </dsp:nvSpPr>
      <dsp:spPr>
        <a:xfrm rot="5400000">
          <a:off x="-150227" y="4345859"/>
          <a:ext cx="1061297" cy="742908"/>
        </a:xfrm>
        <a:prstGeom prst="chevron">
          <a:avLst/>
        </a:prstGeom>
        <a:solidFill>
          <a:schemeClr val="accent5">
            <a:hueOff val="-7947101"/>
            <a:satOff val="31849"/>
            <a:lumOff val="6902"/>
            <a:alphaOff val="0"/>
          </a:schemeClr>
        </a:solidFill>
        <a:ln w="25400" cap="flat" cmpd="sng" algn="ctr">
          <a:solidFill>
            <a:schemeClr val="accent5">
              <a:hueOff val="-7947101"/>
              <a:satOff val="31849"/>
              <a:lumOff val="69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400" b="1" kern="1200" dirty="0">
              <a:solidFill>
                <a:sysClr val="windowText" lastClr="000000"/>
              </a:solidFill>
            </a:rPr>
            <a:t>12 mēneši</a:t>
          </a:r>
        </a:p>
      </dsp:txBody>
      <dsp:txXfrm rot="-5400000">
        <a:off x="8968" y="4558118"/>
        <a:ext cx="742908" cy="318389"/>
      </dsp:txXfrm>
    </dsp:sp>
    <dsp:sp modelId="{FF17E87A-8363-4D3E-9929-18B039BAC32C}">
      <dsp:nvSpPr>
        <dsp:cNvPr id="0" name=""/>
        <dsp:cNvSpPr/>
      </dsp:nvSpPr>
      <dsp:spPr>
        <a:xfrm rot="5400000">
          <a:off x="4997984" y="-345124"/>
          <a:ext cx="1420801" cy="9930954"/>
        </a:xfrm>
        <a:prstGeom prst="round2SameRect">
          <a:avLst/>
        </a:prstGeom>
        <a:solidFill>
          <a:srgbClr val="FFC000">
            <a:alpha val="90000"/>
          </a:srgbClr>
        </a:solidFill>
        <a:ln w="25400" cap="flat" cmpd="sng" algn="ctr">
          <a:solidFill>
            <a:schemeClr val="accent5">
              <a:hueOff val="-7947101"/>
              <a:satOff val="31849"/>
              <a:lumOff val="69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1600" b="1" kern="1200" dirty="0"/>
            <a:t>LEADER projektu īstenošanas laiks</a:t>
          </a:r>
          <a:r>
            <a:rPr lang="lv-LV" sz="1600" b="0" kern="1200" dirty="0"/>
            <a:t> – 1 gads. </a:t>
          </a:r>
          <a:r>
            <a:rPr lang="lv-LV" sz="1600" kern="1200" dirty="0"/>
            <a:t>6 mēnešu laikā no LAD lēmuma par finansējuma piešķiršanu jāuzsāk projekta īstenošana, periodā iekļauta </a:t>
          </a:r>
          <a:r>
            <a:rPr lang="lv-LV" sz="1600" b="1" kern="1200" dirty="0"/>
            <a:t>priekšapmaksas pieprasījuma </a:t>
          </a:r>
          <a:r>
            <a:rPr lang="lv-LV" sz="1600" kern="1200" dirty="0"/>
            <a:t>sagatavošana un iesniegšana LAD;</a:t>
          </a:r>
          <a:endParaRPr lang="lv-LV" sz="1600" b="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lv-LV" sz="1600" kern="1200" dirty="0">
              <a:solidFill>
                <a:schemeClr val="tx1"/>
              </a:solidFill>
            </a:rPr>
            <a:t>iesniegumā norādām pilnu laiku (1 gadu)!!!, lai nenoslogotu sevi un LAD ar saraksti!!!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endParaRPr lang="lv-LV" sz="1600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lv-LV" sz="1600" b="1" kern="1200" dirty="0"/>
            <a:t>Piecas darba dienas pirms </a:t>
          </a:r>
          <a:r>
            <a:rPr lang="lv-LV" sz="1600" b="1" kern="1200" dirty="0" smtClean="0"/>
            <a:t>mācībām </a:t>
          </a:r>
          <a:r>
            <a:rPr lang="lv-LV" sz="1600" b="1" kern="1200" dirty="0"/>
            <a:t>informē MNF un LAD par norises vietu un laiku.</a:t>
          </a:r>
          <a:endParaRPr lang="lv-LV" sz="1600" b="1" kern="1200" dirty="0">
            <a:solidFill>
              <a:schemeClr val="tx1"/>
            </a:solidFill>
          </a:endParaRPr>
        </a:p>
      </dsp:txBody>
      <dsp:txXfrm rot="-5400000">
        <a:off x="742908" y="3979310"/>
        <a:ext cx="9861596" cy="1282085"/>
      </dsp:txXfrm>
    </dsp:sp>
    <dsp:sp modelId="{F40A0FD9-36AB-4A77-978D-E49A37A6D471}">
      <dsp:nvSpPr>
        <dsp:cNvPr id="0" name=""/>
        <dsp:cNvSpPr/>
      </dsp:nvSpPr>
      <dsp:spPr>
        <a:xfrm rot="5400000">
          <a:off x="-159194" y="5406034"/>
          <a:ext cx="1061297" cy="742908"/>
        </a:xfrm>
        <a:prstGeom prst="chevron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v-LV" sz="1400" b="1" kern="1200" dirty="0">
            <a:solidFill>
              <a:sysClr val="windowText" lastClr="000000"/>
            </a:solidFill>
          </a:endParaRPr>
        </a:p>
      </dsp:txBody>
      <dsp:txXfrm rot="-5400000">
        <a:off x="1" y="5618293"/>
        <a:ext cx="742908" cy="318389"/>
      </dsp:txXfrm>
    </dsp:sp>
    <dsp:sp modelId="{48CBC844-3D80-4C5A-86B3-BD4EE2153E0B}">
      <dsp:nvSpPr>
        <dsp:cNvPr id="0" name=""/>
        <dsp:cNvSpPr/>
      </dsp:nvSpPr>
      <dsp:spPr>
        <a:xfrm rot="5400000">
          <a:off x="5553743" y="695220"/>
          <a:ext cx="309284" cy="99309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v-LV" sz="1600" b="0" kern="1200" dirty="0"/>
            <a:t>Projektam nav uzraudzības perioda.</a:t>
          </a:r>
        </a:p>
      </dsp:txBody>
      <dsp:txXfrm rot="-5400000">
        <a:off x="742908" y="5521153"/>
        <a:ext cx="9915856" cy="2790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6255" cy="3381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5587733" y="0"/>
            <a:ext cx="4276254" cy="3381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EC990E-E551-4F31-8ADC-C0E63EE5446F}" type="datetimeFigureOut">
              <a:rPr lang="lv-LV" smtClean="0"/>
              <a:t>23.04.2024</a:t>
            </a:fld>
            <a:endParaRPr lang="lv-LV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2913063" y="841375"/>
            <a:ext cx="404018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985934" y="3241620"/>
            <a:ext cx="7894446" cy="2652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1" y="6397620"/>
            <a:ext cx="4276255" cy="33814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5587733" y="6397620"/>
            <a:ext cx="4276254" cy="33814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5A8256-2152-43AB-A4A6-BC285F9D7699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39613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CE6929EF-5F44-34FE-A9D2-0A1936A3D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062C6EC7-39C9-74AA-6081-8039AEE640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D6BE3FB4-6B03-281D-3919-CBE547E6F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6929B-F264-4140-B81E-47B52CC643C7}" type="datetime1">
              <a:rPr lang="lv-LV" smtClean="0"/>
              <a:t>23.04.2024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A64617DE-2FC8-0BAE-6D59-6DC8FCB6C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1078ABA4-316B-3C86-D057-A3E11D9CD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F1487-AE92-4A67-81CF-43703B5CD2F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2722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4294C65D-B3B6-B929-7059-899251854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A6E7C693-5FB9-19CC-63BB-240E537CC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E295F8DE-8BF1-C75D-BA3C-B2DC1DA27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4AE60-A2CC-455A-92CD-9BD8BE74C0B7}" type="datetime1">
              <a:rPr lang="lv-LV" smtClean="0"/>
              <a:t>23.04.2024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1CE7CF24-D0EE-A874-C5EB-ECD7E049A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7A814CB4-919A-C632-D2C9-83B93363B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F1487-AE92-4A67-81CF-43703B5CD2F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05717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4ECA83C4-8C4C-D74B-9650-491C8CC70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ABF2C17B-5D53-7620-124F-8A6B84270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E90E769D-6132-E252-6CBF-E48BC630E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D2A4A-6C0C-4A32-BD96-14F8B686337D}" type="datetime1">
              <a:rPr lang="lv-LV" smtClean="0"/>
              <a:t>23.04.2024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8C08DA6E-66BB-C9BE-EBBD-DF1FE0CB2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7AF61ED1-8606-D5FC-9971-FF04FA683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F1487-AE92-4A67-81CF-43703B5CD2F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84004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7D3DD752-0DCE-7793-EB53-35095D4A9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D56F16EB-B0F5-D7F7-0C8A-FF5AD16A57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9E4B3606-A6DE-65F8-6922-6F19C2359D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439D36E3-6C4B-7214-7E66-2916A44E3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108C6-5282-4E8C-9E43-586310FDC47F}" type="datetime1">
              <a:rPr lang="lv-LV" smtClean="0"/>
              <a:t>23.04.2024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4A02A2FC-10B3-E023-DF88-FF1F3EE83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560DC1DE-F35A-5299-C558-B5A08C5E3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F1487-AE92-4A67-81CF-43703B5CD2F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31408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14918E8A-AD6F-06E8-2033-95FDA529E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9F51B30A-B556-A5A2-55A5-3FFCADCE3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90504574-C1AD-29AD-64D9-5E08C96659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Teksta vietturis 4">
            <a:extLst>
              <a:ext uri="{FF2B5EF4-FFF2-40B4-BE49-F238E27FC236}">
                <a16:creationId xmlns:a16="http://schemas.microsoft.com/office/drawing/2014/main" id="{EFCE0C29-7972-0EB0-0713-66319FDFCC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6" name="Satura vietturis 5">
            <a:extLst>
              <a:ext uri="{FF2B5EF4-FFF2-40B4-BE49-F238E27FC236}">
                <a16:creationId xmlns:a16="http://schemas.microsoft.com/office/drawing/2014/main" id="{2AE11E2B-A033-CBB0-6B55-614B1AA7D8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7" name="Datuma vietturis 6">
            <a:extLst>
              <a:ext uri="{FF2B5EF4-FFF2-40B4-BE49-F238E27FC236}">
                <a16:creationId xmlns:a16="http://schemas.microsoft.com/office/drawing/2014/main" id="{1519B965-3568-8BDE-AF22-BDFF13687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30CA5-E4CE-4D2E-AEE7-BE6013D7B32D}" type="datetime1">
              <a:rPr lang="lv-LV" smtClean="0"/>
              <a:t>23.04.2024</a:t>
            </a:fld>
            <a:endParaRPr lang="lv-LV"/>
          </a:p>
        </p:txBody>
      </p:sp>
      <p:sp>
        <p:nvSpPr>
          <p:cNvPr id="8" name="Kājenes vietturis 7">
            <a:extLst>
              <a:ext uri="{FF2B5EF4-FFF2-40B4-BE49-F238E27FC236}">
                <a16:creationId xmlns:a16="http://schemas.microsoft.com/office/drawing/2014/main" id="{214FBB50-8CCF-A550-BB7A-290CF410C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aida numura vietturis 8">
            <a:extLst>
              <a:ext uri="{FF2B5EF4-FFF2-40B4-BE49-F238E27FC236}">
                <a16:creationId xmlns:a16="http://schemas.microsoft.com/office/drawing/2014/main" id="{282371E7-A1BA-EEFA-24FB-A7EB05ED4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F1487-AE92-4A67-81CF-43703B5CD2F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81875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AA2C93B-14A5-F685-254A-F47448728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Datuma vietturis 2">
            <a:extLst>
              <a:ext uri="{FF2B5EF4-FFF2-40B4-BE49-F238E27FC236}">
                <a16:creationId xmlns:a16="http://schemas.microsoft.com/office/drawing/2014/main" id="{1604FCBF-59CE-C068-AFF9-70F9E7579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D312C-264A-4B92-B35F-A884C5F403D7}" type="datetime1">
              <a:rPr lang="lv-LV" smtClean="0"/>
              <a:t>23.04.2024</a:t>
            </a:fld>
            <a:endParaRPr lang="lv-LV"/>
          </a:p>
        </p:txBody>
      </p:sp>
      <p:sp>
        <p:nvSpPr>
          <p:cNvPr id="4" name="Kājenes vietturis 3">
            <a:extLst>
              <a:ext uri="{FF2B5EF4-FFF2-40B4-BE49-F238E27FC236}">
                <a16:creationId xmlns:a16="http://schemas.microsoft.com/office/drawing/2014/main" id="{3A6927AA-D958-133E-4CBB-FA2D458C5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id="{691769E3-1E88-B40D-22F6-088C3DEF7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F1487-AE92-4A67-81CF-43703B5CD2F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55456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>
            <a:extLst>
              <a:ext uri="{FF2B5EF4-FFF2-40B4-BE49-F238E27FC236}">
                <a16:creationId xmlns:a16="http://schemas.microsoft.com/office/drawing/2014/main" id="{C91286EA-AEFF-5830-7B72-DD57A5A71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79B38-7226-4BF5-9F8D-B8F1674A7269}" type="datetime1">
              <a:rPr lang="lv-LV" smtClean="0"/>
              <a:t>23.04.2024</a:t>
            </a:fld>
            <a:endParaRPr lang="lv-LV"/>
          </a:p>
        </p:txBody>
      </p:sp>
      <p:sp>
        <p:nvSpPr>
          <p:cNvPr id="3" name="Kājenes vietturis 2">
            <a:extLst>
              <a:ext uri="{FF2B5EF4-FFF2-40B4-BE49-F238E27FC236}">
                <a16:creationId xmlns:a16="http://schemas.microsoft.com/office/drawing/2014/main" id="{F1011F64-9989-1B40-93DB-7635393D6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B4F1C876-8326-35D1-B04B-6DAA763FE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F1487-AE92-4A67-81CF-43703B5CD2F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87970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233F8709-8B59-B98E-94FE-B6E868B0C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385EC36E-F295-B234-6F99-983604A30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248969D0-8E39-5546-2046-1F710A3B8F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63FA674E-61D7-9A68-69BA-3AD8E2348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2F2E5-6728-4CF2-A9E5-28E1A1EEAE97}" type="datetime1">
              <a:rPr lang="lv-LV" smtClean="0"/>
              <a:t>23.04.2024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BB365D45-EE6B-5216-20B1-EF1FA325B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DCCF4C86-0348-4420-9A25-8E758808B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F1487-AE92-4A67-81CF-43703B5CD2F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1778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28161949-C41F-38B0-F0CB-296EC2DA2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ttēla vietturis 2">
            <a:extLst>
              <a:ext uri="{FF2B5EF4-FFF2-40B4-BE49-F238E27FC236}">
                <a16:creationId xmlns:a16="http://schemas.microsoft.com/office/drawing/2014/main" id="{7FC932AE-CF06-ACE2-FBAD-E3B523CF1B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283C96EF-EDD1-8ADF-A7BE-D1A08A1094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69AB7313-7F7E-5C1E-5554-AE793FDA1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2F68-7A36-45EB-8126-FFC54F0E3003}" type="datetime1">
              <a:rPr lang="lv-LV" smtClean="0"/>
              <a:t>23.04.2024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A4B63C6B-AAB3-A3DB-C454-E40DFA7D6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CFA8B256-CB11-3A72-FDED-7BCE34841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F1487-AE92-4A67-81CF-43703B5CD2F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06447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98062764-FE17-0729-B9DA-4C04CE5E2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6785852D-FC20-D1BE-0254-23A29E5DF0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3B8E8BD2-3C1B-9AAC-CBEA-44E7143BF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44D11-1902-4954-8754-DA2E318F1B63}" type="datetime1">
              <a:rPr lang="lv-LV" smtClean="0"/>
              <a:t>23.04.2024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8EBE3E9A-066F-A6F5-F73E-340DDFB9A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F6D0F1EE-4F0F-C8DD-716A-A046EEA96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F1487-AE92-4A67-81CF-43703B5CD2F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030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>
            <a:extLst>
              <a:ext uri="{FF2B5EF4-FFF2-40B4-BE49-F238E27FC236}">
                <a16:creationId xmlns:a16="http://schemas.microsoft.com/office/drawing/2014/main" id="{B0572E8E-0FF3-AF74-1C2F-BD2B684038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D01C04FF-4AC4-F7C9-036C-42D49906C6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FCD0BCCE-C38E-E73D-D9D0-3248D432D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8CEDC-CE6F-4461-9821-E2B2C61783E0}" type="datetime1">
              <a:rPr lang="lv-LV" smtClean="0"/>
              <a:t>23.04.2024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19ADB007-DD38-7626-9B09-BDCB61FDD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D682A20F-BEF3-6CED-C990-D14EF618F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F1487-AE92-4A67-81CF-43703B5CD2F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605009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ADB1D-18F2-430A-98FA-6CE30E7BC6DD}" type="datetime1">
              <a:rPr lang="lv-LV" smtClean="0"/>
              <a:t>23.04.2024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414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F92B-826A-49D8-8125-3EDA274932EC}" type="datetime1">
              <a:rPr lang="lv-LV" smtClean="0"/>
              <a:t>23.04.2024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6755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E1B23-0824-40F6-9F36-A0F0059305FE}" type="datetime1">
              <a:rPr lang="lv-LV" smtClean="0"/>
              <a:t>23.04.2024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6612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F98A7-8106-4E42-827B-33EF0E4C7A27}" type="datetime1">
              <a:rPr lang="lv-LV" smtClean="0"/>
              <a:t>23.04.2024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6191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C5935-CE22-40A7-A1AC-E9AE0C39A67B}" type="datetime1">
              <a:rPr lang="lv-LV" smtClean="0"/>
              <a:t>23.04.2024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257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A96FF-B880-4DB6-A09E-FE15731A4E22}" type="datetime1">
              <a:rPr lang="lv-LV" smtClean="0"/>
              <a:t>23.04.2024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036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C68CC-77C4-4A96-B0EB-A88D6B4444C4}" type="datetime1">
              <a:rPr lang="lv-LV" smtClean="0"/>
              <a:t>23.04.2024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5344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2E2B5-B74F-44C5-BA8F-0CBC3CF5A628}" type="datetime1">
              <a:rPr lang="lv-LV" smtClean="0"/>
              <a:t>23.04.2024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4805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0B547-9E88-46BE-B7DA-C02ECFF58022}" type="datetime1">
              <a:rPr lang="lv-LV" smtClean="0"/>
              <a:t>23.04.2024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9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DF200-B635-469C-B654-5F9E4566CC3B}" type="datetime1">
              <a:rPr lang="lv-LV" smtClean="0"/>
              <a:t>23.04.2024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7667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D4A3A-4C13-406A-B66A-721DFB2540C8}" type="datetime1">
              <a:rPr lang="lv-LV" smtClean="0"/>
              <a:t>23.04.2024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681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>
            <a:extLst>
              <a:ext uri="{FF2B5EF4-FFF2-40B4-BE49-F238E27FC236}">
                <a16:creationId xmlns:a16="http://schemas.microsoft.com/office/drawing/2014/main" id="{C0BDA2CC-AEFA-6DDF-387B-7B2C8877F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F96959D1-4510-3233-2044-917FD726D0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A92E0A15-6888-77FF-C22F-3C4C540BB1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C1489-8368-4CE3-8279-C600546A23F8}" type="datetime1">
              <a:rPr lang="lv-LV" smtClean="0"/>
              <a:t>23.04.2024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E82151D9-BAF7-99C9-6FBE-250636689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F232B95C-F1C4-EB19-C2F1-B7845F6E2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F1487-AE92-4A67-81CF-43703B5CD2F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46740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341D1-5DB6-4734-8CFF-881662513CE7}" type="datetime1">
              <a:rPr lang="lv-LV" smtClean="0"/>
              <a:t>23.04.2024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021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f.lv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f.lv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B231B48F-7BD7-F46C-E358-30C73E0C5C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97877"/>
            <a:ext cx="9144000" cy="4575255"/>
          </a:xfrm>
        </p:spPr>
        <p:txBody>
          <a:bodyPr>
            <a:normAutofit/>
          </a:bodyPr>
          <a:lstStyle/>
          <a:p>
            <a:pPr algn="ctr">
              <a:tabLst>
                <a:tab pos="2971800" algn="l"/>
              </a:tabLst>
            </a:pPr>
            <a:r>
              <a:rPr lang="lv-LV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lv-LV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lv-LV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LEADER 5.kārta</a:t>
            </a:r>
            <a:br>
              <a:rPr lang="lv-LV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</a:br>
            <a:r>
              <a:rPr lang="lv-LV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</a:rPr>
              <a:t>Rīcība 3.4. </a:t>
            </a:r>
            <a:r>
              <a:rPr lang="lv-LV" sz="36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Praktiskas prasmes un zināšanas</a:t>
            </a:r>
            <a:r>
              <a:rPr lang="lv-LV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</a:rPr>
              <a:t/>
            </a:r>
            <a:br>
              <a:rPr lang="lv-LV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</a:rPr>
            </a:br>
            <a:r>
              <a:rPr lang="lv-LV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Calibri" panose="020F0502020204030204" pitchFamily="34" charset="0"/>
              </a:rPr>
              <a:t>28.05.2024.-28.06.2024.</a:t>
            </a:r>
            <a:r>
              <a:rPr lang="lv-LV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lv-LV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lv-LV" sz="3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lv-LV" sz="3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lv-LV" sz="3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Projekta iesnieguma veidlapa </a:t>
            </a:r>
            <a:r>
              <a:rPr lang="lv-LV" sz="33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COLA.19.22</a:t>
            </a:r>
            <a:r>
              <a:rPr lang="lv-LV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lv-LV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lv-LV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v-LV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lv-LV" sz="4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E1084305-221B-BFE3-782A-4AA026F339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95123" y="5320138"/>
            <a:ext cx="3371273" cy="1064706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lv-LV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Seminārs </a:t>
            </a:r>
          </a:p>
          <a:p>
            <a:pPr algn="r"/>
            <a:r>
              <a:rPr lang="lv-LV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29.03.2024.</a:t>
            </a:r>
          </a:p>
          <a:p>
            <a:pPr algn="r"/>
            <a:r>
              <a:rPr lang="lv-LV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Saieta laukums 2A</a:t>
            </a: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8AEF3FEC-F8F5-7201-A334-A0E56C1B24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710" y="5457022"/>
            <a:ext cx="1209298" cy="1217413"/>
          </a:xfrm>
          <a:prstGeom prst="rect">
            <a:avLst/>
          </a:prstGeom>
        </p:spPr>
      </p:pic>
      <p:pic>
        <p:nvPicPr>
          <p:cNvPr id="5" name="Attēls 4">
            <a:extLst>
              <a:ext uri="{FF2B5EF4-FFF2-40B4-BE49-F238E27FC236}">
                <a16:creationId xmlns:a16="http://schemas.microsoft.com/office/drawing/2014/main" id="{726FADA9-108E-ED3D-8198-99F037E7C4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7125" y="5457021"/>
            <a:ext cx="949754" cy="1217414"/>
          </a:xfrm>
          <a:prstGeom prst="rect">
            <a:avLst/>
          </a:prstGeom>
        </p:spPr>
      </p:pic>
      <p:pic>
        <p:nvPicPr>
          <p:cNvPr id="6" name="Attēls 5">
            <a:extLst>
              <a:ext uri="{FF2B5EF4-FFF2-40B4-BE49-F238E27FC236}">
                <a16:creationId xmlns:a16="http://schemas.microsoft.com/office/drawing/2014/main" id="{3512CA46-A4F2-D6FE-6A3D-D8AA18CA66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9996" y="5582929"/>
            <a:ext cx="1502607" cy="1064706"/>
          </a:xfrm>
          <a:prstGeom prst="rect">
            <a:avLst/>
          </a:prstGeom>
        </p:spPr>
      </p:pic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177008ED-CA7F-5756-88CD-3DA467862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F1487-AE92-4A67-81CF-43703B5CD2F4}" type="slidenum">
              <a:rPr lang="lv-LV" smtClean="0"/>
              <a:t>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25919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856DDC-6636-0373-74C6-43C152AE4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rsraksts 3">
            <a:extLst>
              <a:ext uri="{FF2B5EF4-FFF2-40B4-BE49-F238E27FC236}">
                <a16:creationId xmlns:a16="http://schemas.microsoft.com/office/drawing/2014/main" id="{75A62A6D-6E3F-A812-17E7-F3782E8D3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19659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v-LV" sz="3200" kern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LEADER 5.kārta.  </a:t>
            </a:r>
            <a:r>
              <a:rPr lang="lv-LV" sz="3200" b="1" kern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SM3 </a:t>
            </a:r>
            <a:r>
              <a:rPr lang="lv-LV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Sadarbīgas</a:t>
            </a:r>
            <a:r>
              <a:rPr lang="lv-LV" sz="3200" b="1" kern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un aktīvas kopienas</a:t>
            </a:r>
            <a:r>
              <a:rPr lang="lv-LV" sz="3200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lv-LV" sz="3200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lv-LV" sz="3200" kern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3.4.R </a:t>
            </a: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Praktiskas prasmes un zināšanas</a:t>
            </a:r>
            <a:endParaRPr lang="lv-LV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Satura vietturis 4">
            <a:extLst>
              <a:ext uri="{FF2B5EF4-FFF2-40B4-BE49-F238E27FC236}">
                <a16:creationId xmlns:a16="http://schemas.microsoft.com/office/drawing/2014/main" id="{D0F477B3-725C-466E-4403-FB2C3A329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0301"/>
            <a:ext cx="10515600" cy="246309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7000"/>
              </a:lnSpc>
              <a:buNone/>
            </a:pPr>
            <a:r>
              <a:rPr lang="lv-LV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Projektu aktivitātes noris MNF darbības teritorijā – Madonas un Varakļānu novadā.</a:t>
            </a:r>
            <a:endParaRPr lang="lv-LV" kern="1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lnSpc>
                <a:spcPct val="107000"/>
              </a:lnSpc>
              <a:buNone/>
            </a:pPr>
            <a:r>
              <a:rPr lang="lv-LV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Projekts atbilsts </a:t>
            </a:r>
            <a:r>
              <a:rPr lang="lv-LV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MKN 580 35.5. </a:t>
            </a:r>
            <a:r>
              <a:rPr lang="lv-LV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lv-LV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v-LV" sz="2800" b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mācību izmaksas</a:t>
            </a:r>
            <a:r>
              <a:rPr lang="lv-LV" sz="2800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ja projektu īsteno biedrība vai nodibinājums un piedalās vismaz </a:t>
            </a:r>
            <a:r>
              <a:rPr lang="lv-LV" sz="2800" b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lv-LV" sz="2800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dalībnieku</a:t>
            </a:r>
            <a:r>
              <a:rPr lang="lv-LV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lv-LV" sz="2000" kern="1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buNone/>
            </a:pPr>
            <a:endParaRPr lang="lv-LV" kern="1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Slaida numura vietturis 1">
            <a:extLst>
              <a:ext uri="{FF2B5EF4-FFF2-40B4-BE49-F238E27FC236}">
                <a16:creationId xmlns:a16="http://schemas.microsoft.com/office/drawing/2014/main" id="{6231C326-5076-C558-A067-5C73855FE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F1487-AE92-4A67-81CF-43703B5CD2F4}" type="slidenum">
              <a:rPr lang="lv-LV" smtClean="0"/>
              <a:t>2</a:t>
            </a:fld>
            <a:endParaRPr lang="lv-LV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6F0FBD-A455-9D26-C712-E47A46807D59}"/>
              </a:ext>
            </a:extLst>
          </p:cNvPr>
          <p:cNvSpPr txBox="1"/>
          <p:nvPr/>
        </p:nvSpPr>
        <p:spPr>
          <a:xfrm>
            <a:off x="359104" y="4763397"/>
            <a:ext cx="8160642" cy="164352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457200" marR="0" lvl="1" indent="0" algn="just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lv-LV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SVVA stratēģijas ietvaros </a:t>
            </a:r>
            <a:r>
              <a:rPr kumimoji="0" lang="lv-LV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kopiena</a:t>
            </a:r>
            <a:r>
              <a:rPr kumimoji="0" lang="lv-LV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ir blīvāk apdzīvota vieta, kur dodas vietējie iedzīvotāji, kur notiek iedzīvotāju aktivitātes: Cesvaines, Lubānas, Varakļānu pilsēta, ciemi – pagastu centri, citi ciemi.</a:t>
            </a:r>
          </a:p>
        </p:txBody>
      </p:sp>
    </p:spTree>
    <p:extLst>
      <p:ext uri="{BB962C8B-B14F-4D97-AF65-F5344CB8AC3E}">
        <p14:creationId xmlns:p14="http://schemas.microsoft.com/office/powerpoint/2010/main" val="40375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6E37D7-EE17-8D93-FF1D-FA100EE46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rsraksts 3">
            <a:extLst>
              <a:ext uri="{FF2B5EF4-FFF2-40B4-BE49-F238E27FC236}">
                <a16:creationId xmlns:a16="http://schemas.microsoft.com/office/drawing/2014/main" id="{453964C7-54AE-1056-AE8E-CA71C8C32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4382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v-LV" sz="3200" b="1" kern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3.4.rīcības nosacījumi</a:t>
            </a:r>
            <a:endParaRPr lang="lv-LV" sz="3200" dirty="0"/>
          </a:p>
        </p:txBody>
      </p:sp>
      <p:sp>
        <p:nvSpPr>
          <p:cNvPr id="5" name="Satura vietturis 4">
            <a:extLst>
              <a:ext uri="{FF2B5EF4-FFF2-40B4-BE49-F238E27FC236}">
                <a16:creationId xmlns:a16="http://schemas.microsoft.com/office/drawing/2014/main" id="{38955753-CC55-EEC7-89E8-A682D373F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7764" y="1609105"/>
            <a:ext cx="8511073" cy="316162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Pretendents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b</a:t>
            </a: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iedrības un nodibinājumi, kas </a:t>
            </a:r>
            <a:r>
              <a:rPr lang="lv-LV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reģistrēti </a:t>
            </a: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un pastāvīgi darbojas MNF darbības teritorijā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b</a:t>
            </a: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iedri/dalībnieki ir MNF darbības teritorijas iedzīvotāji.</a:t>
            </a:r>
          </a:p>
          <a:p>
            <a:pPr marL="457200" lvl="1" indent="0" algn="just">
              <a:buNone/>
            </a:pPr>
            <a:endParaRPr lang="lv-LV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aida numura vietturis 1">
            <a:extLst>
              <a:ext uri="{FF2B5EF4-FFF2-40B4-BE49-F238E27FC236}">
                <a16:creationId xmlns:a16="http://schemas.microsoft.com/office/drawing/2014/main" id="{A41F82D2-1CBB-18CB-C194-ADDCFB8B6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F1487-AE92-4A67-81CF-43703B5CD2F4}" type="slidenum">
              <a:rPr lang="lv-LV" smtClean="0"/>
              <a:t>3</a:t>
            </a:fld>
            <a:endParaRPr lang="lv-LV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EA90A0-1723-32CC-3C43-067A532707D2}"/>
              </a:ext>
            </a:extLst>
          </p:cNvPr>
          <p:cNvSpPr txBox="1"/>
          <p:nvPr/>
        </p:nvSpPr>
        <p:spPr>
          <a:xfrm>
            <a:off x="447029" y="5029054"/>
            <a:ext cx="10332339" cy="86793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457200" marR="0" lvl="1" indent="0" algn="just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lv-LV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Lai MNF izvērtētu pretendenta atbilstību rīcībai, jāiesniedz biedrības biedru saraksts vai nodibinājuma  dibinātāju saraksts.</a:t>
            </a:r>
          </a:p>
        </p:txBody>
      </p:sp>
    </p:spTree>
    <p:extLst>
      <p:ext uri="{BB962C8B-B14F-4D97-AF65-F5344CB8AC3E}">
        <p14:creationId xmlns:p14="http://schemas.microsoft.com/office/powerpoint/2010/main" val="3449563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6E37D7-EE17-8D93-FF1D-FA100EE46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rsraksts 3">
            <a:extLst>
              <a:ext uri="{FF2B5EF4-FFF2-40B4-BE49-F238E27FC236}">
                <a16:creationId xmlns:a16="http://schemas.microsoft.com/office/drawing/2014/main" id="{453964C7-54AE-1056-AE8E-CA71C8C32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4382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v-LV" sz="3200" b="1" kern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3.4.rīcības nosacījumi</a:t>
            </a:r>
            <a:endParaRPr lang="lv-LV" sz="3200" dirty="0"/>
          </a:p>
        </p:txBody>
      </p:sp>
      <p:sp>
        <p:nvSpPr>
          <p:cNvPr id="5" name="Satura vietturis 4">
            <a:extLst>
              <a:ext uri="{FF2B5EF4-FFF2-40B4-BE49-F238E27FC236}">
                <a16:creationId xmlns:a16="http://schemas.microsoft.com/office/drawing/2014/main" id="{38955753-CC55-EEC7-89E8-A682D373F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6193" y="1607163"/>
            <a:ext cx="9287607" cy="3161621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07000"/>
              </a:lnSpc>
              <a:buNone/>
              <a:defRPr/>
            </a:pPr>
            <a:r>
              <a:rPr kumimoji="0" lang="lv-LV" sz="2800" b="0" i="0" u="none" strike="noStrike" kern="1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Maksimālā attiecināmo izmaksu summa projektam </a:t>
            </a:r>
            <a:r>
              <a:rPr lang="lv-LV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 </a:t>
            </a:r>
            <a:r>
              <a:rPr kumimoji="0" lang="lv-LV" sz="2800" b="1" i="0" u="none" strike="noStrike" kern="1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1100 </a:t>
            </a:r>
            <a:r>
              <a:rPr kumimoji="0" lang="lv-LV" sz="2800" b="1" i="0" u="none" strike="noStrike" kern="1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kumimoji="0" lang="lv-LV" sz="2800" b="0" i="0" u="none" strike="noStrike" kern="1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lv-LV" sz="2800" b="0" i="0" u="none" strike="noStrike" kern="1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lv-LV" sz="2800" b="0" i="0" u="none" strike="noStrike" kern="1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Pamata atbalsta intensitāte </a:t>
            </a:r>
            <a:r>
              <a:rPr kumimoji="0" lang="lv-LV" sz="2800" b="1" i="0" u="none" strike="noStrike" kern="1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70%</a:t>
            </a:r>
            <a:r>
              <a:rPr kumimoji="0" lang="lv-LV" sz="2800" b="0" i="0" u="none" strike="noStrike" kern="1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 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lv-LV" sz="2800" b="0" i="0" u="none" strike="noStrike" kern="1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 projektā plānotās aktivitātes </a:t>
            </a:r>
            <a:r>
              <a:rPr kumimoji="0" lang="lv-LV" sz="2800" b="0" i="0" u="none" strike="noStrike" kern="1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atbilst </a:t>
            </a:r>
            <a:r>
              <a:rPr kumimoji="0" lang="lv-LV" sz="2800" b="0" i="0" u="none" strike="noStrike" kern="1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atbalsta intensitātes kritērijam: veicina iedzīvotāju saskarsmi ilgstošā periodā – (vismaz) 14 nodarbības 5 mēnešus  </a:t>
            </a:r>
            <a:r>
              <a:rPr kumimoji="0" lang="lv-LV" sz="2800" b="1" i="0" u="none" strike="noStrike" kern="1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+ 20% jeb </a:t>
            </a:r>
            <a:r>
              <a:rPr kumimoji="0" lang="lv-LV" sz="2800" i="0" u="none" strike="noStrike" kern="1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maksimālā atbalsta intensitāte </a:t>
            </a:r>
            <a:r>
              <a:rPr kumimoji="0" lang="lv-LV" sz="2800" b="1" i="0" u="none" strike="noStrike" kern="1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90%.  </a:t>
            </a:r>
            <a:endParaRPr kumimoji="0" lang="lv-LV" sz="2800" i="0" u="none" strike="noStrike" kern="1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 algn="just">
              <a:buNone/>
            </a:pPr>
            <a:endParaRPr lang="lv-LV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aida numura vietturis 1">
            <a:extLst>
              <a:ext uri="{FF2B5EF4-FFF2-40B4-BE49-F238E27FC236}">
                <a16:creationId xmlns:a16="http://schemas.microsoft.com/office/drawing/2014/main" id="{A41F82D2-1CBB-18CB-C194-ADDCFB8B6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F1487-AE92-4A67-81CF-43703B5CD2F4}" type="slidenum">
              <a:rPr lang="lv-LV" smtClean="0"/>
              <a:t>4</a:t>
            </a:fld>
            <a:endParaRPr lang="lv-LV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EA90A0-1723-32CC-3C43-067A532707D2}"/>
              </a:ext>
            </a:extLst>
          </p:cNvPr>
          <p:cNvSpPr txBox="1"/>
          <p:nvPr/>
        </p:nvSpPr>
        <p:spPr>
          <a:xfrm>
            <a:off x="498230" y="5187531"/>
            <a:ext cx="9287607" cy="12557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457200" marR="0" lvl="1" indent="0" algn="just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lv-LV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Lai izvērtētu atbilstību paaugstinātas atbalsta intensitātes kritērijam, iesniegts nodarbību grafiks – plāns (</a:t>
            </a:r>
            <a:r>
              <a:rPr kumimoji="0" lang="lv-LV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B.2.6. </a:t>
            </a:r>
            <a:r>
              <a:rPr kumimoji="0" lang="lv-LV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vai pavaddokuments </a:t>
            </a:r>
            <a:r>
              <a:rPr kumimoji="0" lang="lv-LV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D. daļā “Citi</a:t>
            </a:r>
            <a:r>
              <a:rPr kumimoji="0" lang="lv-LV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”</a:t>
            </a:r>
            <a:r>
              <a:rPr kumimoji="0" lang="lv-LV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341837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6E37D7-EE17-8D93-FF1D-FA100EE46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rsraksts 3">
            <a:extLst>
              <a:ext uri="{FF2B5EF4-FFF2-40B4-BE49-F238E27FC236}">
                <a16:creationId xmlns:a16="http://schemas.microsoft.com/office/drawing/2014/main" id="{453964C7-54AE-1056-AE8E-CA71C8C32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4382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v-LV" sz="3200" b="1" kern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Attiecināmās izmaksas</a:t>
            </a:r>
            <a:endParaRPr lang="lv-LV" sz="3200" dirty="0"/>
          </a:p>
        </p:txBody>
      </p:sp>
      <p:sp>
        <p:nvSpPr>
          <p:cNvPr id="5" name="Satura vietturis 4">
            <a:extLst>
              <a:ext uri="{FF2B5EF4-FFF2-40B4-BE49-F238E27FC236}">
                <a16:creationId xmlns:a16="http://schemas.microsoft.com/office/drawing/2014/main" id="{38955753-CC55-EEC7-89E8-A682D373F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7764" y="1609105"/>
            <a:ext cx="8511073" cy="316162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5000"/>
              </a:lnSpc>
              <a:spcAft>
                <a:spcPts val="600"/>
              </a:spcAft>
              <a:buNone/>
            </a:pPr>
            <a:r>
              <a:rPr lang="lv-LV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MKN 580 </a:t>
            </a: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attiecināmās izmaksas: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60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atlīdzība personālam </a:t>
            </a:r>
            <a:r>
              <a:rPr kumimoji="0" lang="lv-LV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</a:t>
            </a:r>
            <a:r>
              <a:rPr kumimoji="0" lang="lv-LV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42.9.</a:t>
            </a:r>
            <a:r>
              <a:rPr kumimoji="0" lang="lv-LV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)</a:t>
            </a:r>
            <a:r>
              <a:rPr lang="lv-LV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, </a:t>
            </a:r>
            <a:r>
              <a:rPr lang="lv-LV" sz="28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nodokļi, nodevas</a:t>
            </a:r>
            <a:r>
              <a:rPr lang="lv-LV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</a:t>
            </a:r>
            <a:r>
              <a:rPr lang="lv-LV" b="1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42.11.</a:t>
            </a:r>
            <a:r>
              <a:rPr lang="lv-LV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)</a:t>
            </a:r>
            <a:endParaRPr lang="lv-LV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600"/>
              </a:spcAft>
              <a:buClr>
                <a:srgbClr val="C00000"/>
              </a:buClr>
              <a:buSzTx/>
              <a:buNone/>
              <a:tabLst/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	s</a:t>
            </a: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lēdz uzņēmuma līgumu, bet var izmantot 	pakalpojuma līgumu kuru slēdz ar VID reģistrētu 	</a:t>
            </a:r>
            <a:r>
              <a:rPr lang="lv-LV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pašnodarbinātu</a:t>
            </a: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personu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mazvērtīgā inventāra iegādes izmaksas (</a:t>
            </a:r>
            <a:r>
              <a:rPr lang="lv-LV" sz="2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42.19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" name="Slaida numura vietturis 1">
            <a:extLst>
              <a:ext uri="{FF2B5EF4-FFF2-40B4-BE49-F238E27FC236}">
                <a16:creationId xmlns:a16="http://schemas.microsoft.com/office/drawing/2014/main" id="{A41F82D2-1CBB-18CB-C194-ADDCFB8B6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F1487-AE92-4A67-81CF-43703B5CD2F4}" type="slidenum">
              <a:rPr lang="lv-LV" smtClean="0"/>
              <a:t>5</a:t>
            </a:fld>
            <a:endParaRPr lang="lv-LV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EA90A0-1723-32CC-3C43-067A532707D2}"/>
              </a:ext>
            </a:extLst>
          </p:cNvPr>
          <p:cNvSpPr txBox="1"/>
          <p:nvPr/>
        </p:nvSpPr>
        <p:spPr>
          <a:xfrm>
            <a:off x="477714" y="5532354"/>
            <a:ext cx="10515600" cy="6254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600"/>
              </a:spcAft>
              <a:buClr>
                <a:srgbClr val="C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lv-LV" sz="32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N</a:t>
            </a:r>
            <a:r>
              <a:rPr kumimoji="0" lang="lv-LV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av</a:t>
            </a:r>
            <a:r>
              <a:rPr kumimoji="0" lang="lv-LV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attiecināma pamatlīdzekļu iegāde (</a:t>
            </a:r>
            <a:r>
              <a:rPr kumimoji="0" lang="lv-LV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36.</a:t>
            </a:r>
            <a:r>
              <a:rPr kumimoji="0" lang="lv-LV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09337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NF_deko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10668000" cy="68580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25767" y="1760171"/>
            <a:ext cx="10668001" cy="4095507"/>
          </a:xfrm>
        </p:spPr>
        <p:txBody>
          <a:bodyPr>
            <a:noAutofit/>
          </a:bodyPr>
          <a:lstStyle/>
          <a:p>
            <a:pPr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lv-LV" sz="2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Projekta iesnieguma </a:t>
            </a:r>
            <a:r>
              <a:rPr lang="lv-LV" sz="2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sagatavošanas izmaksas </a:t>
            </a:r>
            <a:r>
              <a:rPr lang="lv-LV" sz="2600" strike="sngStrik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un vispārējās izmaksas (t.sk. arhitektu honorāri, būvuzraudzības, kā arī maksa par nomas līguma reģistrāciju zemesgrāmatā)</a:t>
            </a:r>
            <a:r>
              <a:rPr lang="lv-LV" sz="2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kas ir tieši saistītas ar projekta sagatavošanu vai īstenošanu. 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lv-LV" sz="2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lv-LV" sz="2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Piemēro ZM apstiprināto vienotās likmes aprēķina metodiku.</a:t>
            </a:r>
          </a:p>
          <a:p>
            <a:pPr algn="just">
              <a:buClr>
                <a:srgbClr val="33CC33"/>
              </a:buClr>
              <a:buFont typeface="Wingdings" panose="05000000000000000000" pitchFamily="2" charset="2"/>
              <a:buChar char="Ø"/>
            </a:pPr>
            <a:endParaRPr lang="lv-LV" sz="2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buClr>
                <a:srgbClr val="33CC33"/>
              </a:buClr>
              <a:buFont typeface="Wingdings" panose="05000000000000000000" pitchFamily="2" charset="2"/>
              <a:buChar char="Ø"/>
            </a:pPr>
            <a:endParaRPr lang="lv-LV" sz="2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lv-LV" sz="2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Izmaksas var būt radušās pirms projekta iesnieguma iesniegšanas.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" name="Virsraksts 3">
            <a:extLst>
              <a:ext uri="{FF2B5EF4-FFF2-40B4-BE49-F238E27FC236}">
                <a16:creationId xmlns:a16="http://schemas.microsoft.com/office/drawing/2014/main" id="{CC7E9562-6CFF-39E1-EA3A-465994958D45}"/>
              </a:ext>
            </a:extLst>
          </p:cNvPr>
          <p:cNvSpPr txBox="1">
            <a:spLocks/>
          </p:cNvSpPr>
          <p:nvPr/>
        </p:nvSpPr>
        <p:spPr>
          <a:xfrm>
            <a:off x="838200" y="427895"/>
            <a:ext cx="10515600" cy="904382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v-LV" sz="32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Attiecināmās izmaksas </a:t>
            </a:r>
            <a:r>
              <a:rPr lang="lv-LV" sz="3200" b="1" kern="0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MKN 580, 35.7</a:t>
            </a:r>
            <a:endParaRPr lang="lv-LV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856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NF_deko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292" y="0"/>
            <a:ext cx="11980985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48509" y="365792"/>
            <a:ext cx="9882553" cy="91440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lv-LV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ZM </a:t>
            </a:r>
            <a:r>
              <a:rPr lang="lv-LV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apstiprinātā </a:t>
            </a:r>
            <a:r>
              <a:rPr lang="lv-LV" sz="3200" b="1" dirty="0">
                <a:solidFill>
                  <a:srgbClr val="00B050"/>
                </a:solidFill>
              </a:rPr>
              <a:t>vienotās likmes aprēķina metodika </a:t>
            </a:r>
            <a:r>
              <a:rPr lang="lv-LV" sz="3200" b="1" dirty="0">
                <a:solidFill>
                  <a:srgbClr val="C00000"/>
                </a:solidFill>
              </a:rPr>
              <a:t>LA19</a:t>
            </a:r>
            <a:r>
              <a:rPr lang="lv-LV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lv-LV" sz="3200" b="1" dirty="0">
              <a:solidFill>
                <a:srgbClr val="33CC33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D85D67-EF1A-0824-F698-63FD2A92D1DA}"/>
              </a:ext>
            </a:extLst>
          </p:cNvPr>
          <p:cNvSpPr txBox="1"/>
          <p:nvPr/>
        </p:nvSpPr>
        <p:spPr>
          <a:xfrm>
            <a:off x="3209193" y="1739273"/>
            <a:ext cx="792186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lv-LV" sz="2800" b="1" dirty="0">
                <a:solidFill>
                  <a:srgbClr val="C00000"/>
                </a:solidFill>
                <a:latin typeface="Calibri"/>
              </a:rPr>
              <a:t>35.7. 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iesnieguma sagatavošanas izmaksas</a:t>
            </a:r>
          </a:p>
          <a:p>
            <a:pPr algn="just"/>
            <a:endParaRPr lang="lv-LV" sz="2800" b="1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</a:endParaRPr>
          </a:p>
          <a:p>
            <a:pPr algn="just"/>
            <a:r>
              <a:rPr lang="lv-LV" sz="2800" b="1" dirty="0">
                <a:solidFill>
                  <a:srgbClr val="00B050"/>
                </a:solidFill>
                <a:latin typeface="Calibri"/>
              </a:rPr>
              <a:t>vienotā likme </a:t>
            </a:r>
            <a:r>
              <a:rPr lang="lv-LV" sz="2800" dirty="0">
                <a:solidFill>
                  <a:srgbClr val="00B050"/>
                </a:solidFill>
                <a:latin typeface="Calibri"/>
              </a:rPr>
              <a:t>projektu </a:t>
            </a:r>
            <a:r>
              <a:rPr lang="lv-LV" sz="2800" b="1" dirty="0">
                <a:solidFill>
                  <a:srgbClr val="00B050"/>
                </a:solidFill>
                <a:latin typeface="Calibri"/>
              </a:rPr>
              <a:t>sagatavošanas</a:t>
            </a:r>
            <a:r>
              <a:rPr lang="lv-LV" sz="2800" dirty="0">
                <a:solidFill>
                  <a:srgbClr val="00B050"/>
                </a:solidFill>
                <a:latin typeface="Calibri"/>
              </a:rPr>
              <a:t> attiecināmām izmaksām </a:t>
            </a:r>
            <a:r>
              <a:rPr lang="lv-LV" sz="2800" b="1" dirty="0">
                <a:solidFill>
                  <a:srgbClr val="00B050"/>
                </a:solidFill>
                <a:latin typeface="Calibri"/>
              </a:rPr>
              <a:t>ir 1.8%.</a:t>
            </a:r>
          </a:p>
          <a:p>
            <a:pPr algn="just"/>
            <a:endParaRPr lang="lv-LV" sz="2600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459564-9B5F-5FB0-EBEF-E8B0D60D46FD}"/>
              </a:ext>
            </a:extLst>
          </p:cNvPr>
          <p:cNvSpPr txBox="1"/>
          <p:nvPr/>
        </p:nvSpPr>
        <p:spPr>
          <a:xfrm>
            <a:off x="782514" y="4281127"/>
            <a:ext cx="10415955" cy="129266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lv-LV" sz="2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Konstants lielums – izrēķina un ieraksta (piem., izmaksu summa*1.8/100=</a:t>
            </a:r>
            <a:r>
              <a:rPr lang="lv-LV" sz="2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</a:t>
            </a:r>
            <a:r>
              <a:rPr lang="lv-LV" sz="2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  <a:p>
            <a:r>
              <a:rPr lang="lv-LV" sz="2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Ne</a:t>
            </a:r>
            <a:r>
              <a:rPr lang="lv-LV" sz="2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drīkst pārsniegt projekta attiecināmās izmaksas (izmaksas + </a:t>
            </a:r>
            <a:r>
              <a:rPr lang="lv-LV" sz="2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</a:t>
            </a:r>
            <a:r>
              <a:rPr lang="lv-LV" sz="2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= 1100 EUR)</a:t>
            </a:r>
          </a:p>
          <a:p>
            <a:r>
              <a:rPr lang="lv-LV" sz="2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Vienkāršāka situācija: izmaksas +</a:t>
            </a:r>
            <a:r>
              <a:rPr lang="lv-LV" sz="2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</a:t>
            </a:r>
            <a:r>
              <a:rPr lang="lv-LV" sz="2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= 1022 EUR .</a:t>
            </a:r>
          </a:p>
        </p:txBody>
      </p:sp>
    </p:spTree>
    <p:extLst>
      <p:ext uri="{BB962C8B-B14F-4D97-AF65-F5344CB8AC3E}">
        <p14:creationId xmlns:p14="http://schemas.microsoft.com/office/powerpoint/2010/main" val="3749711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C48385-29C7-A149-7407-E908AC5A8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rsraksts 3">
            <a:extLst>
              <a:ext uri="{FF2B5EF4-FFF2-40B4-BE49-F238E27FC236}">
                <a16:creationId xmlns:a16="http://schemas.microsoft.com/office/drawing/2014/main" id="{FD006FBB-FAF3-F60A-7695-8E8A6EE9F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242"/>
            <a:ext cx="10515600" cy="895504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Pavaddokumenti, kurus iesniedz ar </a:t>
            </a:r>
            <a:r>
              <a:rPr kumimoji="0" lang="lv-LV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iesniegumu </a:t>
            </a:r>
            <a:endParaRPr lang="lv-LV" sz="3200" dirty="0">
              <a:solidFill>
                <a:srgbClr val="C00000"/>
              </a:solidFill>
            </a:endParaRPr>
          </a:p>
        </p:txBody>
      </p:sp>
      <p:sp>
        <p:nvSpPr>
          <p:cNvPr id="5" name="Satura vietturis 4">
            <a:extLst>
              <a:ext uri="{FF2B5EF4-FFF2-40B4-BE49-F238E27FC236}">
                <a16:creationId xmlns:a16="http://schemas.microsoft.com/office/drawing/2014/main" id="{F3C909DF-35FA-DB10-BC6E-FE57AF3BB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2204"/>
            <a:ext cx="10515600" cy="4984146"/>
          </a:xfrm>
        </p:spPr>
        <p:txBody>
          <a:bodyPr>
            <a:no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CC33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lv-LV" sz="2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atbalsta pretendenta deklarācija</a:t>
            </a:r>
            <a:r>
              <a:rPr lang="lv-LV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CC33"/>
              </a:buClr>
              <a:buSzTx/>
              <a:buNone/>
              <a:tabLst/>
              <a:defRPr/>
            </a:pPr>
            <a:r>
              <a:rPr lang="lv-LV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(iesniedzas reizē ar projekta iesniegumu, </a:t>
            </a:r>
            <a:r>
              <a:rPr lang="lv-LV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bet, ja </a:t>
            </a:r>
            <a:r>
              <a:rPr lang="lv-LV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projektu sagatavo persona, kurai dota pieeja biedrības vai nodibinājuma LAD EPS, tad iesniedz valdes locekļa/u elektroniski parakstītu deklarāciju</a:t>
            </a:r>
            <a:r>
              <a:rPr lang="lv-LV" sz="2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);</a:t>
            </a:r>
            <a:endParaRPr lang="lv-LV" sz="2600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CC33"/>
              </a:buClr>
              <a:buSzTx/>
              <a:buNone/>
              <a:tabLst/>
              <a:defRPr/>
            </a:pPr>
            <a:endParaRPr kumimoji="0" lang="lv-LV" sz="2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CC33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lv-LV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49.4./D.4. </a:t>
            </a:r>
            <a:r>
              <a:rPr kumimoji="0" lang="lv-LV" sz="2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iepirkuma procedūru apliecinoši </a:t>
            </a:r>
            <a:r>
              <a:rPr kumimoji="0" lang="lv-LV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dokumenti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CC33"/>
              </a:buClr>
              <a:buSzTx/>
              <a:buNone/>
              <a:tabLst/>
              <a:defRPr/>
            </a:pPr>
            <a:r>
              <a:rPr lang="lv-LV" sz="2600" b="1" dirty="0" smtClean="0">
                <a:solidFill>
                  <a:srgbClr val="C00000"/>
                </a:solidFill>
                <a:latin typeface="Calibri"/>
              </a:rPr>
              <a:t>D.4. </a:t>
            </a:r>
            <a:r>
              <a:rPr lang="lv-LV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pievienota specifikācija un divi derīgi piedāvājumi (ja piedāvājumi sūtīti ar e-pastu, izdrukātas e-pasta vēstules, kurās redzams piedāvātāja e-pasts) </a:t>
            </a:r>
            <a:r>
              <a:rPr lang="lv-LV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un</a:t>
            </a:r>
            <a:r>
              <a:rPr lang="lv-LV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 </a:t>
            </a:r>
            <a:r>
              <a:rPr kumimoji="0" lang="lv-LV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E.</a:t>
            </a:r>
            <a:r>
              <a:rPr kumimoji="0" lang="lv-LV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lv-LV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daļā</a:t>
            </a:r>
            <a:r>
              <a:rPr lang="lv-LV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 aprakstīti pretendenti un redzams uzvarētājs; </a:t>
            </a:r>
            <a:r>
              <a:rPr lang="lv-LV" sz="2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pievienots </a:t>
            </a:r>
            <a:r>
              <a:rPr lang="lv-LV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apliecinājums par interešu konflikta </a:t>
            </a:r>
            <a:r>
              <a:rPr lang="lv-LV" sz="2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neesamību.</a:t>
            </a:r>
            <a:endParaRPr lang="lv-LV" sz="2600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CC33"/>
              </a:buClr>
              <a:buSzTx/>
              <a:buNone/>
              <a:tabLst/>
              <a:defRPr/>
            </a:pPr>
            <a:endParaRPr kumimoji="0" lang="lv-LV" sz="2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Slaida numura vietturis 2">
            <a:extLst>
              <a:ext uri="{FF2B5EF4-FFF2-40B4-BE49-F238E27FC236}">
                <a16:creationId xmlns:a16="http://schemas.microsoft.com/office/drawing/2014/main" id="{4145056E-0E17-B08C-3EF1-A921EC8B2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F1487-AE92-4A67-81CF-43703B5CD2F4}" type="slidenum">
              <a:rPr lang="lv-LV" smtClean="0"/>
              <a:t>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53558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C48385-29C7-A149-7407-E908AC5A8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rsraksts 3">
            <a:extLst>
              <a:ext uri="{FF2B5EF4-FFF2-40B4-BE49-F238E27FC236}">
                <a16:creationId xmlns:a16="http://schemas.microsoft.com/office/drawing/2014/main" id="{FD006FBB-FAF3-F60A-7695-8E8A6EE9F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242"/>
            <a:ext cx="10515600" cy="895504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Pavaddokumenti, kurus iesniedz ar </a:t>
            </a:r>
            <a:r>
              <a:rPr kumimoji="0" lang="lv-LV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iesniegumu</a:t>
            </a:r>
            <a:endParaRPr lang="lv-LV" sz="3200" dirty="0">
              <a:solidFill>
                <a:srgbClr val="C00000"/>
              </a:solidFill>
            </a:endParaRPr>
          </a:p>
        </p:txBody>
      </p:sp>
      <p:sp>
        <p:nvSpPr>
          <p:cNvPr id="5" name="Satura vietturis 4">
            <a:extLst>
              <a:ext uri="{FF2B5EF4-FFF2-40B4-BE49-F238E27FC236}">
                <a16:creationId xmlns:a16="http://schemas.microsoft.com/office/drawing/2014/main" id="{F3C909DF-35FA-DB10-BC6E-FE57AF3BB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799" y="1222132"/>
            <a:ext cx="9401907" cy="1617783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ct val="20000"/>
              </a:spcBef>
              <a:buClr>
                <a:srgbClr val="33CC33"/>
              </a:buClr>
              <a:buFont typeface="Wingdings" panose="05000000000000000000" pitchFamily="2" charset="2"/>
              <a:buChar char="Ø"/>
              <a:defRPr/>
            </a:pPr>
            <a:r>
              <a:rPr kumimoji="0" lang="lv-LV" sz="2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pašnovērtējums</a:t>
            </a:r>
            <a:r>
              <a:rPr kumimoji="0" lang="lv-LV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(MNF sagatavota Excel veidlapa </a:t>
            </a:r>
            <a:r>
              <a:rPr kumimoji="0" lang="lv-LV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www.mnf.lv</a:t>
            </a:r>
            <a:r>
              <a:rPr kumimoji="0" lang="lv-LV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 </a:t>
            </a:r>
            <a:r>
              <a:rPr kumimoji="0" lang="lv-LV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49.8./ </a:t>
            </a:r>
            <a:r>
              <a:rPr kumimoji="0" lang="lv-LV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D.9.</a:t>
            </a:r>
            <a:endParaRPr lang="lv-LV" sz="2600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CC33"/>
              </a:buClr>
              <a:buSzTx/>
              <a:buNone/>
              <a:tabLst/>
              <a:defRPr/>
            </a:pPr>
            <a:r>
              <a:rPr lang="lv-LV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Pašnovērtējums ir saīsināta 3.2.rīcības vērtēšanas kritēriju forma.</a:t>
            </a:r>
          </a:p>
        </p:txBody>
      </p:sp>
      <p:sp>
        <p:nvSpPr>
          <p:cNvPr id="3" name="Slaida numura vietturis 2">
            <a:extLst>
              <a:ext uri="{FF2B5EF4-FFF2-40B4-BE49-F238E27FC236}">
                <a16:creationId xmlns:a16="http://schemas.microsoft.com/office/drawing/2014/main" id="{4145056E-0E17-B08C-3EF1-A921EC8B2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F1487-AE92-4A67-81CF-43703B5CD2F4}" type="slidenum">
              <a:rPr lang="lv-LV" smtClean="0"/>
              <a:t>9</a:t>
            </a:fld>
            <a:endParaRPr lang="lv-LV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DA974D-9D7D-03F2-2989-EF773C3B8AE9}"/>
              </a:ext>
            </a:extLst>
          </p:cNvPr>
          <p:cNvSpPr txBox="1"/>
          <p:nvPr/>
        </p:nvSpPr>
        <p:spPr>
          <a:xfrm>
            <a:off x="504092" y="2937301"/>
            <a:ext cx="9269269" cy="145270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CC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lv-LV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Pilns 3.4.rīcības vērtēšanas kritēriju saturs atrodams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CC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lv-LV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5.kārtas sludinājumā </a:t>
            </a:r>
            <a:r>
              <a:rPr kumimoji="0" lang="lv-LV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www.mnf.lv</a:t>
            </a:r>
            <a:r>
              <a:rPr lang="lv-LV" sz="26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, </a:t>
            </a:r>
            <a:r>
              <a:rPr kumimoji="0" lang="lv-LV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lv-LV" sz="26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te atrodamā informācija </a:t>
            </a:r>
            <a:r>
              <a:rPr kumimoji="0" lang="lv-LV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CC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lv-LV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vērtēšanas kritēriji ir jūsu LEADER projekta satura pamats un palīgs.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D14D94-07FA-4F26-2625-416C5CA3EC7F}"/>
              </a:ext>
            </a:extLst>
          </p:cNvPr>
          <p:cNvSpPr txBox="1"/>
          <p:nvPr/>
        </p:nvSpPr>
        <p:spPr>
          <a:xfrm>
            <a:off x="1828799" y="4778908"/>
            <a:ext cx="952500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CC33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lv-LV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valdes </a:t>
            </a:r>
            <a:r>
              <a:rPr kumimoji="0" lang="lv-LV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apstiprināts </a:t>
            </a:r>
            <a:r>
              <a:rPr kumimoji="0" lang="lv-LV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lēmums par projekta īstenošanu un visām no tā izrietošajām saistībām, norādot projekta kopējās izmaksas </a:t>
            </a:r>
            <a:r>
              <a:rPr kumimoji="0" lang="lv-LV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</a:t>
            </a:r>
            <a:r>
              <a:rPr kumimoji="0" lang="lv-LV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finansēšanas avotus </a:t>
            </a:r>
            <a:r>
              <a:rPr kumimoji="0" lang="lv-LV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54./ </a:t>
            </a:r>
            <a:r>
              <a:rPr kumimoji="0" lang="lv-LV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D.7.</a:t>
            </a:r>
          </a:p>
        </p:txBody>
      </p:sp>
    </p:spTree>
    <p:extLst>
      <p:ext uri="{BB962C8B-B14F-4D97-AF65-F5344CB8AC3E}">
        <p14:creationId xmlns:p14="http://schemas.microsoft.com/office/powerpoint/2010/main" val="1935053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C48385-29C7-A149-7407-E908AC5A8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rsraksts 3">
            <a:extLst>
              <a:ext uri="{FF2B5EF4-FFF2-40B4-BE49-F238E27FC236}">
                <a16:creationId xmlns:a16="http://schemas.microsoft.com/office/drawing/2014/main" id="{FD006FBB-FAF3-F60A-7695-8E8A6EE9F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242"/>
            <a:ext cx="10515600" cy="895504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Pavaddokumenti, kurus iesniedz ar </a:t>
            </a:r>
            <a:r>
              <a:rPr kumimoji="0" lang="lv-LV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iesniegumu </a:t>
            </a:r>
            <a:endParaRPr lang="lv-LV" sz="3200" dirty="0">
              <a:solidFill>
                <a:srgbClr val="C00000"/>
              </a:solidFill>
            </a:endParaRPr>
          </a:p>
        </p:txBody>
      </p:sp>
      <p:sp>
        <p:nvSpPr>
          <p:cNvPr id="5" name="Satura vietturis 4">
            <a:extLst>
              <a:ext uri="{FF2B5EF4-FFF2-40B4-BE49-F238E27FC236}">
                <a16:creationId xmlns:a16="http://schemas.microsoft.com/office/drawing/2014/main" id="{F3C909DF-35FA-DB10-BC6E-FE57AF3BB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2614" y="1375260"/>
            <a:ext cx="9771185" cy="4462832"/>
          </a:xfrm>
        </p:spPr>
        <p:txBody>
          <a:bodyPr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CC33"/>
              </a:buClr>
              <a:buSzTx/>
              <a:buNone/>
              <a:tabLst/>
              <a:defRPr/>
            </a:pPr>
            <a:endParaRPr kumimoji="0" lang="lv-LV" sz="2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indent="-342900" algn="just">
              <a:lnSpc>
                <a:spcPct val="100000"/>
              </a:lnSpc>
              <a:spcBef>
                <a:spcPct val="20000"/>
              </a:spcBef>
              <a:buClr>
                <a:srgbClr val="33CC33"/>
              </a:buClr>
              <a:buFont typeface="Wingdings" panose="05000000000000000000" pitchFamily="2" charset="2"/>
              <a:buChar char="Ø"/>
              <a:defRPr/>
            </a:pPr>
            <a:r>
              <a:rPr lang="lv-LV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biedru/dibinātāju saraksts, kas apliecina ka biedri un dibinātāji ir MNF teritorijas iedzīvotāji (atbilstība 3.4.rīcībai) </a:t>
            </a:r>
            <a:r>
              <a:rPr lang="lv-LV" sz="2600" b="1" dirty="0">
                <a:solidFill>
                  <a:srgbClr val="C00000"/>
                </a:solidFill>
                <a:latin typeface="Calibri"/>
              </a:rPr>
              <a:t>D.«Citi» </a:t>
            </a:r>
          </a:p>
          <a:p>
            <a:pPr marL="342900" indent="-342900" algn="just">
              <a:lnSpc>
                <a:spcPct val="100000"/>
              </a:lnSpc>
              <a:spcBef>
                <a:spcPct val="20000"/>
              </a:spcBef>
              <a:buClr>
                <a:srgbClr val="33CC33"/>
              </a:buClr>
              <a:buFont typeface="Wingdings" panose="05000000000000000000" pitchFamily="2" charset="2"/>
              <a:buChar char="Ø"/>
              <a:defRPr/>
            </a:pPr>
            <a:endParaRPr lang="lv-LV" sz="2600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</a:endParaRPr>
          </a:p>
          <a:p>
            <a:pPr marL="342900" indent="-342900" algn="just">
              <a:lnSpc>
                <a:spcPct val="100000"/>
              </a:lnSpc>
              <a:spcBef>
                <a:spcPct val="20000"/>
              </a:spcBef>
              <a:buClr>
                <a:srgbClr val="33CC33"/>
              </a:buClr>
              <a:buFont typeface="Wingdings" panose="05000000000000000000" pitchFamily="2" charset="2"/>
              <a:buChar char="Ø"/>
              <a:defRPr/>
            </a:pPr>
            <a:r>
              <a:rPr lang="lv-LV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m</a:t>
            </a:r>
            <a:r>
              <a:rPr kumimoji="0" lang="lv-LV" sz="260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ācību</a:t>
            </a:r>
            <a:r>
              <a:rPr kumimoji="0" lang="lv-LV" sz="2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lv-LV" sz="2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programma</a:t>
            </a:r>
            <a:r>
              <a:rPr lang="lv-LV" sz="2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 </a:t>
            </a:r>
            <a:r>
              <a:rPr kumimoji="0" lang="lv-LV" sz="2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kā pavaddokuments </a:t>
            </a:r>
            <a:r>
              <a:rPr kumimoji="0" lang="lv-LV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D.«Citi» </a:t>
            </a:r>
            <a:r>
              <a:rPr kumimoji="0" lang="lv-LV" sz="2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vai apraksts </a:t>
            </a:r>
            <a:r>
              <a:rPr kumimoji="0" lang="lv-LV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B.2.6</a:t>
            </a:r>
            <a:r>
              <a:rPr kumimoji="0" lang="lv-LV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  <a:r>
              <a:rPr lang="lv-LV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(</a:t>
            </a:r>
            <a:r>
              <a:rPr lang="lv-LV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MNF vērtē </a:t>
            </a:r>
            <a:r>
              <a:rPr lang="lv-LV" sz="2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atbilstību </a:t>
            </a:r>
            <a:r>
              <a:rPr lang="lv-LV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pamata atbalsta </a:t>
            </a:r>
            <a:r>
              <a:rPr lang="lv-LV" sz="2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intensitātei </a:t>
            </a:r>
            <a:r>
              <a:rPr lang="lv-LV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70% vai maksimālajai atbalsta </a:t>
            </a:r>
            <a:r>
              <a:rPr lang="lv-LV" sz="2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intensitātei </a:t>
            </a:r>
            <a:r>
              <a:rPr lang="lv-LV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90%, izmanto vērtēšanas kritērijos)</a:t>
            </a:r>
            <a:r>
              <a:rPr kumimoji="0" lang="lv-LV" sz="2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342900" indent="-342900" algn="just">
              <a:lnSpc>
                <a:spcPct val="100000"/>
              </a:lnSpc>
              <a:spcBef>
                <a:spcPct val="20000"/>
              </a:spcBef>
              <a:buClr>
                <a:srgbClr val="33CC33"/>
              </a:buClr>
              <a:buFont typeface="Wingdings" panose="05000000000000000000" pitchFamily="2" charset="2"/>
              <a:buChar char="Ø"/>
              <a:defRPr/>
            </a:pPr>
            <a:endParaRPr kumimoji="0" lang="lv-LV" sz="2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indent="-342900" algn="just">
              <a:lnSpc>
                <a:spcPct val="100000"/>
              </a:lnSpc>
              <a:spcBef>
                <a:spcPct val="20000"/>
              </a:spcBef>
              <a:buClr>
                <a:srgbClr val="33CC33"/>
              </a:buClr>
              <a:buFont typeface="Wingdings" panose="05000000000000000000" pitchFamily="2" charset="2"/>
              <a:buChar char="Ø"/>
              <a:defRPr/>
            </a:pPr>
            <a:r>
              <a:rPr lang="lv-LV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p</a:t>
            </a:r>
            <a:r>
              <a:rPr kumimoji="0" lang="lv-LV" sz="260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asniedzēja</a:t>
            </a:r>
            <a:r>
              <a:rPr kumimoji="0" lang="lv-LV" sz="2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CV </a:t>
            </a:r>
            <a:r>
              <a:rPr kumimoji="0" lang="lv-LV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D.«Citi» </a:t>
            </a:r>
            <a:endParaRPr kumimoji="0" lang="lv-LV" sz="2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Slaida numura vietturis 2">
            <a:extLst>
              <a:ext uri="{FF2B5EF4-FFF2-40B4-BE49-F238E27FC236}">
                <a16:creationId xmlns:a16="http://schemas.microsoft.com/office/drawing/2014/main" id="{4145056E-0E17-B08C-3EF1-A921EC8B2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F1487-AE92-4A67-81CF-43703B5CD2F4}" type="slidenum">
              <a:rPr lang="lv-LV" smtClean="0"/>
              <a:t>10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39809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33116D-D002-1E13-7C94-12CCB3A54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rsraksts 3">
            <a:extLst>
              <a:ext uri="{FF2B5EF4-FFF2-40B4-BE49-F238E27FC236}">
                <a16:creationId xmlns:a16="http://schemas.microsoft.com/office/drawing/2014/main" id="{689752E6-49DE-F171-85B1-D812C381D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4551"/>
            <a:ext cx="10515600" cy="895504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B.2.7. Ieguldījums SVVA stratēģijas teritorijā</a:t>
            </a:r>
            <a:endParaRPr lang="lv-LV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Satura vietturis 4">
            <a:extLst>
              <a:ext uri="{FF2B5EF4-FFF2-40B4-BE49-F238E27FC236}">
                <a16:creationId xmlns:a16="http://schemas.microsoft.com/office/drawing/2014/main" id="{A3D4706B-A7E5-AC9B-83EE-5F31DC907F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3292" y="1699648"/>
            <a:ext cx="9630508" cy="3188876"/>
          </a:xfrm>
        </p:spPr>
        <p:txBody>
          <a:bodyPr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lv-LV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«SVVA stratēģijas 2023.-2027.gadam» SM3 atbilstošās prioritātes: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lv-LV" sz="2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Kopienu</a:t>
            </a:r>
            <a:r>
              <a:rPr kumimoji="0" lang="lv-LV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saliedēšana un aktivizēšana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lv-LV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Dzīves kvalitātes uzlabošana dažādām paaudzēm (t.sk. sabiedriskās aktivitātes un </a:t>
            </a:r>
            <a:r>
              <a:rPr kumimoji="0" lang="lv-LV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nepieciešamā infrastruktūra)</a:t>
            </a:r>
            <a:endParaRPr kumimoji="0" lang="lv-LV" sz="2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lang="lv-LV" sz="2600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None/>
              <a:tabLst/>
              <a:defRPr/>
            </a:pPr>
            <a:r>
              <a:rPr kumimoji="0" lang="lv-LV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B.2.7. </a:t>
            </a:r>
            <a:r>
              <a:rPr kumimoji="0" lang="lv-LV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aprakstām</a:t>
            </a:r>
            <a:r>
              <a:rPr kumimoji="0" lang="lv-LV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kā biedrība, izmantojot LEADER finansējumu,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None/>
              <a:tabLst/>
              <a:defRPr/>
            </a:pPr>
            <a:r>
              <a:rPr kumimoji="0" lang="lv-LV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radīs ietekmi </a:t>
            </a:r>
            <a:r>
              <a:rPr lang="lv-LV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a</a:t>
            </a:r>
            <a:r>
              <a:rPr kumimoji="0" lang="lv-LV" sz="2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bās</a:t>
            </a:r>
            <a:r>
              <a:rPr kumimoji="0" lang="lv-LV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vai vienā no prioritātēm.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Arial" pitchFamily="34" charset="0"/>
              <a:buNone/>
              <a:tabLst/>
              <a:defRPr/>
            </a:pPr>
            <a:endParaRPr kumimoji="0" lang="lv-LV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Slaida numura vietturis 1">
            <a:extLst>
              <a:ext uri="{FF2B5EF4-FFF2-40B4-BE49-F238E27FC236}">
                <a16:creationId xmlns:a16="http://schemas.microsoft.com/office/drawing/2014/main" id="{88C408B1-2402-D314-9726-E2BE945D8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F1487-AE92-4A67-81CF-43703B5CD2F4}" type="slidenum">
              <a:rPr lang="lv-LV" smtClean="0"/>
              <a:t>11</a:t>
            </a:fld>
            <a:endParaRPr lang="lv-LV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8A6932-EEA7-A613-BC20-30A7433EB0A1}"/>
              </a:ext>
            </a:extLst>
          </p:cNvPr>
          <p:cNvSpPr txBox="1"/>
          <p:nvPr/>
        </p:nvSpPr>
        <p:spPr>
          <a:xfrm>
            <a:off x="492370" y="5499188"/>
            <a:ext cx="7222683" cy="49244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lv-LV" sz="2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SM3 un «kopienas» skaidrojošā informācija 2.slaidā.</a:t>
            </a:r>
          </a:p>
        </p:txBody>
      </p:sp>
    </p:spTree>
    <p:extLst>
      <p:ext uri="{BB962C8B-B14F-4D97-AF65-F5344CB8AC3E}">
        <p14:creationId xmlns:p14="http://schemas.microsoft.com/office/powerpoint/2010/main" val="3159848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F48B46-3937-8B97-C11D-5F600F749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rsraksts 3">
            <a:extLst>
              <a:ext uri="{FF2B5EF4-FFF2-40B4-BE49-F238E27FC236}">
                <a16:creationId xmlns:a16="http://schemas.microsoft.com/office/drawing/2014/main" id="{DFA8575B-40BA-7EC6-BAC4-540FDC780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242"/>
            <a:ext cx="10515600" cy="895504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Projekta īstenošanas nosacījumi</a:t>
            </a:r>
            <a:endParaRPr lang="lv-LV" sz="3200" dirty="0"/>
          </a:p>
        </p:txBody>
      </p:sp>
      <p:sp>
        <p:nvSpPr>
          <p:cNvPr id="5" name="Satura vietturis 4">
            <a:extLst>
              <a:ext uri="{FF2B5EF4-FFF2-40B4-BE49-F238E27FC236}">
                <a16:creationId xmlns:a16="http://schemas.microsoft.com/office/drawing/2014/main" id="{A7A8FF3B-B297-FC6C-158F-C6DA4A3B5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95387"/>
            <a:ext cx="10515599" cy="4670135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00000"/>
              </a:lnSpc>
              <a:spcBef>
                <a:spcPct val="20000"/>
              </a:spcBef>
              <a:buClr>
                <a:srgbClr val="33CC33"/>
              </a:buClr>
              <a:buNone/>
              <a:defRPr/>
            </a:pPr>
            <a:r>
              <a:rPr kumimoji="0" lang="lv-LV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62.1. </a:t>
            </a:r>
            <a:r>
              <a:rPr kumimoji="0" lang="lv-LV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piecas darbdienas pirms </a:t>
            </a:r>
            <a:r>
              <a:rPr kumimoji="0" lang="lv-LV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mācībām</a:t>
            </a:r>
            <a:r>
              <a:rPr kumimoji="0" lang="lv-LV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kumimoji="0" lang="lv-LV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informē vietējo rīcības grupu </a:t>
            </a: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</a:t>
            </a:r>
            <a:r>
              <a:rPr kumimoji="0" lang="lv-LV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kumimoji="0" lang="lv-LV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MNF un Lauku atbalsta dienestu (LAD) par mācību norises vietu un laiku</a:t>
            </a:r>
            <a:endParaRPr kumimoji="0" lang="lv-LV" sz="2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CC3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lv-LV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62.2. </a:t>
            </a:r>
            <a:r>
              <a:rPr lang="lv-LV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l</a:t>
            </a:r>
            <a:r>
              <a:rPr kumimoji="0" lang="lv-LV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īdz</a:t>
            </a:r>
            <a:r>
              <a:rPr kumimoji="0" lang="lv-LV" sz="2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pēdējā maksājuma pieprasījuma iesniegšanai </a:t>
            </a:r>
            <a:r>
              <a:rPr kumimoji="0" lang="lv-LV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nodrošina projekta rezultātu </a:t>
            </a:r>
            <a:r>
              <a:rPr kumimoji="0" lang="lv-LV" sz="2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publicitāti plašsaziņas līdzekļos vai savā tīmekļvietnē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CC3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lv-LV" sz="2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CC3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lv-LV" sz="2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CC33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lv-LV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n</a:t>
            </a:r>
            <a:r>
              <a:rPr kumimoji="0" lang="lv-LV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oformē</a:t>
            </a:r>
            <a:r>
              <a:rPr kumimoji="0" lang="lv-LV" sz="2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ar logotipiem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CC33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lv-LV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un s</a:t>
            </a:r>
            <a:r>
              <a:rPr kumimoji="0" lang="lv-LV" sz="2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aukli</a:t>
            </a:r>
            <a:r>
              <a:rPr kumimoji="0" lang="lv-LV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«Atbalsta Zemkopības ministrija un Lauku atbalsta dienests»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3CC33"/>
              </a:buClr>
              <a:buSzTx/>
              <a:buNone/>
              <a:tabLst/>
              <a:defRPr/>
            </a:pPr>
            <a:endParaRPr kumimoji="0" lang="lv-LV" sz="2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Attēls 1">
            <a:extLst>
              <a:ext uri="{FF2B5EF4-FFF2-40B4-BE49-F238E27FC236}">
                <a16:creationId xmlns:a16="http://schemas.microsoft.com/office/drawing/2014/main" id="{85C70416-77C1-C93F-B08A-01AE793C99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8" y="3428450"/>
            <a:ext cx="982208" cy="988800"/>
          </a:xfrm>
          <a:prstGeom prst="rect">
            <a:avLst/>
          </a:prstGeom>
        </p:spPr>
      </p:pic>
      <p:pic>
        <p:nvPicPr>
          <p:cNvPr id="3" name="Attēls 2">
            <a:extLst>
              <a:ext uri="{FF2B5EF4-FFF2-40B4-BE49-F238E27FC236}">
                <a16:creationId xmlns:a16="http://schemas.microsoft.com/office/drawing/2014/main" id="{3F41EBF6-8629-3DDF-EC75-3D77A035A2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4782" y="3350268"/>
            <a:ext cx="753035" cy="965255"/>
          </a:xfrm>
          <a:prstGeom prst="rect">
            <a:avLst/>
          </a:prstGeom>
        </p:spPr>
      </p:pic>
      <p:pic>
        <p:nvPicPr>
          <p:cNvPr id="6" name="Attēls 5">
            <a:extLst>
              <a:ext uri="{FF2B5EF4-FFF2-40B4-BE49-F238E27FC236}">
                <a16:creationId xmlns:a16="http://schemas.microsoft.com/office/drawing/2014/main" id="{41E9537E-DAF7-7448-2FB0-88771D510B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4393" y="3536504"/>
            <a:ext cx="1242987" cy="880746"/>
          </a:xfrm>
          <a:prstGeom prst="rect">
            <a:avLst/>
          </a:prstGeom>
        </p:spPr>
      </p:pic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EC0112F9-41C5-353B-A20F-4E66CD85D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F1487-AE92-4A67-81CF-43703B5CD2F4}" type="slidenum">
              <a:rPr lang="lv-LV" smtClean="0"/>
              <a:t>12</a:t>
            </a:fld>
            <a:endParaRPr lang="lv-LV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338DB4-0ED8-6FD0-57A9-89239C11C155}"/>
              </a:ext>
            </a:extLst>
          </p:cNvPr>
          <p:cNvSpPr txBox="1"/>
          <p:nvPr/>
        </p:nvSpPr>
        <p:spPr>
          <a:xfrm>
            <a:off x="429443" y="5322547"/>
            <a:ext cx="6648765" cy="86793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457200" marR="0" lvl="1" indent="0" algn="just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lv-LV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Par 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publikācijas saturu un nosacījumiem </a:t>
            </a:r>
            <a:r>
              <a:rPr kumimoji="0" lang="lv-LV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vairāk 3.4.rības 9.vērtēšanas kritērijā!</a:t>
            </a:r>
          </a:p>
        </p:txBody>
      </p:sp>
    </p:spTree>
    <p:extLst>
      <p:ext uri="{BB962C8B-B14F-4D97-AF65-F5344CB8AC3E}">
        <p14:creationId xmlns:p14="http://schemas.microsoft.com/office/powerpoint/2010/main" val="2901531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B69FB2-5832-458A-9FBB-22D57405A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rsraksts 3">
            <a:extLst>
              <a:ext uri="{FF2B5EF4-FFF2-40B4-BE49-F238E27FC236}">
                <a16:creationId xmlns:a16="http://schemas.microsoft.com/office/drawing/2014/main" id="{0852FAC1-9465-CA82-997E-B7AA04716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895504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Kā saņem LEADER finansējumu NVO kontā   </a:t>
            </a:r>
            <a: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MKN 113</a:t>
            </a:r>
            <a:endParaRPr lang="lv-LV" dirty="0">
              <a:solidFill>
                <a:srgbClr val="00B050"/>
              </a:solidFill>
            </a:endParaRPr>
          </a:p>
        </p:txBody>
      </p:sp>
      <p:sp>
        <p:nvSpPr>
          <p:cNvPr id="5" name="Satura vietturis 4">
            <a:extLst>
              <a:ext uri="{FF2B5EF4-FFF2-40B4-BE49-F238E27FC236}">
                <a16:creationId xmlns:a16="http://schemas.microsoft.com/office/drawing/2014/main" id="{C3DAA9F1-335F-1779-43A1-FCA562E50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0554" y="1113878"/>
            <a:ext cx="10037884" cy="3833825"/>
          </a:xfrm>
        </p:spPr>
        <p:txBody>
          <a:bodyPr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lv-LV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47.2.1. </a:t>
            </a:r>
            <a:r>
              <a:rPr kumimoji="0" lang="lv-LV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biedrība vai nodibinājums iesniedz:</a:t>
            </a:r>
          </a:p>
          <a:p>
            <a:pPr marL="457200" lvl="1" indent="0" algn="just">
              <a:lnSpc>
                <a:spcPct val="100000"/>
              </a:lnSpc>
              <a:spcBef>
                <a:spcPct val="20000"/>
              </a:spcBef>
              <a:buClr>
                <a:srgbClr val="C00000"/>
              </a:buClr>
              <a:buNone/>
              <a:defRPr/>
            </a:pPr>
            <a:r>
              <a:rPr kumimoji="0" lang="lv-LV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47.2.1.1. </a:t>
            </a:r>
            <a:r>
              <a:rPr kumimoji="0" lang="lv-LV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priekšapmaksas pieprasījumu </a:t>
            </a:r>
            <a:r>
              <a:rPr kumimoji="0" lang="lv-LV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LAD, kurā norāda priekšapmaksas kopējo apmēru, </a:t>
            </a:r>
            <a:r>
              <a:rPr kumimoji="0" lang="lv-LV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sadalījumā pa attiecināmo izmaksu pozīcijām atbilstoši LAD lēmumā par projekta iesnieguma apstiprināšanu ietvertajai tāmei;</a:t>
            </a:r>
          </a:p>
          <a:p>
            <a:pPr marL="457200" lvl="1" indent="0" algn="just">
              <a:lnSpc>
                <a:spcPct val="100000"/>
              </a:lnSpc>
              <a:spcBef>
                <a:spcPct val="20000"/>
              </a:spcBef>
              <a:buClr>
                <a:srgbClr val="C00000"/>
              </a:buClr>
              <a:buNone/>
              <a:defRPr/>
            </a:pPr>
            <a:r>
              <a:rPr kumimoji="0" lang="lv-LV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47.2.1.2. </a:t>
            </a:r>
            <a:r>
              <a:rPr kumimoji="0" lang="lv-LV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priekšapmaksas pieprasījumam pievienotos preču piegādātāju rēķinus par projekta īstenošanas darbībām,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lv-LV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47.2.2. </a:t>
            </a:r>
            <a:r>
              <a:rPr kumimoji="0" lang="lv-LV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saņēmis priekšapmaksu, atbalsta saņēmējs preču piegādātājiem, darbu izpildītājiem vai pakalpojumu sniedzējiem samaksā pilnā apmērā par izpildītajiem pakalpojumiem </a:t>
            </a:r>
            <a:r>
              <a:rPr kumimoji="0" lang="lv-LV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 biedrība kredītiestādes norēķinu konta</a:t>
            </a: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!</a:t>
            </a:r>
            <a:endParaRPr kumimoji="0" lang="lv-LV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Slaida numura vietturis 1">
            <a:extLst>
              <a:ext uri="{FF2B5EF4-FFF2-40B4-BE49-F238E27FC236}">
                <a16:creationId xmlns:a16="http://schemas.microsoft.com/office/drawing/2014/main" id="{997649A1-A359-933E-A67D-C17199170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F1487-AE92-4A67-81CF-43703B5CD2F4}" type="slidenum">
              <a:rPr lang="lv-LV" smtClean="0"/>
              <a:t>13</a:t>
            </a:fld>
            <a:endParaRPr lang="lv-LV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41A9C4-F4C8-B64C-A759-29BD43C6357A}"/>
              </a:ext>
            </a:extLst>
          </p:cNvPr>
          <p:cNvSpPr txBox="1"/>
          <p:nvPr/>
        </p:nvSpPr>
        <p:spPr>
          <a:xfrm>
            <a:off x="199982" y="4947703"/>
            <a:ext cx="11238461" cy="156966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Lai saņemtu finansējumu LAD </a:t>
            </a:r>
            <a:r>
              <a:rPr lang="lv-LV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EPS→</a:t>
            </a:r>
            <a:r>
              <a:rPr lang="lv-LV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Pieslēgties</a:t>
            </a:r>
            <a:r>
              <a:rPr lang="lv-LV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ar </a:t>
            </a:r>
            <a:r>
              <a:rPr lang="lv-LV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eParakstu</a:t>
            </a:r>
            <a:r>
              <a:rPr lang="lv-LV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lv-LV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eID</a:t>
            </a:r>
            <a:r>
              <a:rPr lang="lv-LV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vai </a:t>
            </a:r>
            <a:r>
              <a:rPr lang="lv-LV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internetbanku</a:t>
            </a: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→ </a:t>
            </a:r>
          </a:p>
          <a:p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→uzklikšķina </a:t>
            </a:r>
            <a:r>
              <a:rPr lang="lv-LV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Klients </a:t>
            </a: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(augšā dzeltenajā joslā, labajā pusē)→</a:t>
            </a:r>
            <a:r>
              <a:rPr lang="lv-LV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klienta informācija</a:t>
            </a: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→ </a:t>
            </a:r>
          </a:p>
          <a:p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→</a:t>
            </a:r>
            <a:r>
              <a:rPr lang="lv-LV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klienta </a:t>
            </a:r>
            <a:r>
              <a:rPr lang="lv-LV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papildu </a:t>
            </a:r>
            <a:r>
              <a:rPr lang="lv-LV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konti </a:t>
            </a:r>
            <a:r>
              <a:rPr kumimoji="0" lang="lv-LV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→</a:t>
            </a:r>
            <a:r>
              <a:rPr lang="lv-LV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pievienot </a:t>
            </a:r>
            <a:r>
              <a:rPr lang="lv-LV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papildkontu</a:t>
            </a:r>
            <a:r>
              <a:rPr lang="lv-LV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→aizpilda</a:t>
            </a: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tabulu, t.sk. norādot </a:t>
            </a:r>
          </a:p>
          <a:p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projekta numuru un bankas konta numuru, kas var sakrist ar pamatkontu </a:t>
            </a:r>
            <a:r>
              <a:rPr lang="lv-LV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Klienta datos</a:t>
            </a:r>
          </a:p>
        </p:txBody>
      </p:sp>
    </p:spTree>
    <p:extLst>
      <p:ext uri="{BB962C8B-B14F-4D97-AF65-F5344CB8AC3E}">
        <p14:creationId xmlns:p14="http://schemas.microsoft.com/office/powerpoint/2010/main" val="762571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858363-FB1F-8C89-21E1-A3149E56F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rsraksts 3">
            <a:extLst>
              <a:ext uri="{FF2B5EF4-FFF2-40B4-BE49-F238E27FC236}">
                <a16:creationId xmlns:a16="http://schemas.microsoft.com/office/drawing/2014/main" id="{61344810-857B-D42D-65F5-89ED25CE9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8213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Projekta iesnieguma atvēršana EPS</a:t>
            </a:r>
            <a:endParaRPr lang="lv-LV" sz="3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Satura vietturis 4">
            <a:extLst>
              <a:ext uri="{FF2B5EF4-FFF2-40B4-BE49-F238E27FC236}">
                <a16:creationId xmlns:a16="http://schemas.microsoft.com/office/drawing/2014/main" id="{6A1DA1AB-2A8E-20FC-B16B-CAA2C8FEA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8464"/>
            <a:ext cx="10515600" cy="3591414"/>
          </a:xfr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lv-LV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Atveram savu </a:t>
            </a: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LAD </a:t>
            </a:r>
            <a:r>
              <a:rPr kumimoji="0" lang="lv-LV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EPS → Projekti un investīcijas → Pievienot jaunu projektu iesniegumu → Izveidot jaunu LEADER/sabiedrības virzītas vietējās attīstības stratēģijas īstenošanas pieteikumu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lv-LV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→ lodziņā rakstām teritoriju «Madonas…» → Izveidot jaunu iesniegumu Nodibinājums Madonas novada fonds → </a:t>
            </a:r>
            <a:r>
              <a:rPr kumimoji="0" lang="lv-LV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Reģistrēt pieteikumu (COLA 19.22) </a:t>
            </a:r>
            <a:r>
              <a:rPr kumimoji="0" lang="lv-LV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→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lv-LV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lv-LV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Ir atvērusies projekta iesnieguma «Vispārīgā daļa» → Apakšpasākumi →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lv-LV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→ izvēlamies </a:t>
            </a:r>
            <a:r>
              <a:rPr kumimoji="0" lang="lv-LV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COLA19.22</a:t>
            </a:r>
            <a:r>
              <a:rPr lang="lv-LV" sz="2400" b="1" dirty="0">
                <a:solidFill>
                  <a:srgbClr val="C00000"/>
                </a:solidFill>
                <a:latin typeface="Calibri"/>
              </a:rPr>
              <a:t>. … </a:t>
            </a:r>
            <a:r>
              <a:rPr kumimoji="0" lang="lv-LV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Praktiskas prasmes un zināšanas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lv-LV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lv-LV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Slaida numura vietturis 1">
            <a:extLst>
              <a:ext uri="{FF2B5EF4-FFF2-40B4-BE49-F238E27FC236}">
                <a16:creationId xmlns:a16="http://schemas.microsoft.com/office/drawing/2014/main" id="{0E1AD1DF-6A0C-762F-099A-7F5A35AB5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F1487-AE92-4A67-81CF-43703B5CD2F4}" type="slidenum">
              <a:rPr lang="lv-LV" smtClean="0"/>
              <a:t>14</a:t>
            </a:fld>
            <a:endParaRPr lang="lv-LV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CACB9C-7D8C-72CA-BD2F-5938EF45985F}"/>
              </a:ext>
            </a:extLst>
          </p:cNvPr>
          <p:cNvSpPr txBox="1"/>
          <p:nvPr/>
        </p:nvSpPr>
        <p:spPr>
          <a:xfrm>
            <a:off x="427846" y="5512074"/>
            <a:ext cx="11336308" cy="8309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Jūs LEADER projektu iesniedzat EPS VRG platformā jeb Madonas novada fonda platformā. </a:t>
            </a:r>
          </a:p>
          <a:p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Lauku atbalsta dienestam projektus ar pozitīvu atzinumu iesniegs Madonas novada fonds. </a:t>
            </a:r>
          </a:p>
        </p:txBody>
      </p:sp>
    </p:spTree>
    <p:extLst>
      <p:ext uri="{BB962C8B-B14F-4D97-AF65-F5344CB8AC3E}">
        <p14:creationId xmlns:p14="http://schemas.microsoft.com/office/powerpoint/2010/main" val="3514255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806703808"/>
              </p:ext>
            </p:extLst>
          </p:nvPr>
        </p:nvGraphicFramePr>
        <p:xfrm>
          <a:off x="908537" y="396876"/>
          <a:ext cx="10673863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 rot="753384">
            <a:off x="7915485" y="898386"/>
            <a:ext cx="372734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lv-LV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LEADER projekta laika grafiks, 5.kārta</a:t>
            </a:r>
          </a:p>
        </p:txBody>
      </p:sp>
      <p:sp>
        <p:nvSpPr>
          <p:cNvPr id="3" name="Bultiņa: pa kreisi 2">
            <a:extLst>
              <a:ext uri="{FF2B5EF4-FFF2-40B4-BE49-F238E27FC236}">
                <a16:creationId xmlns:a16="http://schemas.microsoft.com/office/drawing/2014/main" id="{8D6375F4-8BF6-45B6-94CD-114F14190BF8}"/>
              </a:ext>
            </a:extLst>
          </p:cNvPr>
          <p:cNvSpPr/>
          <p:nvPr/>
        </p:nvSpPr>
        <p:spPr>
          <a:xfrm>
            <a:off x="8964095" y="4917376"/>
            <a:ext cx="609600" cy="228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>
              <a:solidFill>
                <a:prstClr val="white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86FA1B-4BE6-019B-1783-35AE14D2A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5EEE6D46-C42B-BB38-B13C-7AFCB7A7DC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3899" y="394620"/>
            <a:ext cx="9144000" cy="2387600"/>
          </a:xfrm>
        </p:spPr>
        <p:txBody>
          <a:bodyPr/>
          <a:lstStyle/>
          <a:p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Paldies par uzmanību!</a:t>
            </a:r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D2A08E70-5C0C-1107-93B8-D8CD68B9C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15381" y="4075780"/>
            <a:ext cx="9144000" cy="2503794"/>
          </a:xfrm>
        </p:spPr>
        <p:txBody>
          <a:bodyPr>
            <a:normAutofit/>
          </a:bodyPr>
          <a:lstStyle/>
          <a:p>
            <a:pPr algn="r"/>
            <a:endParaRPr lang="lv-LV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/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Jogita Baune</a:t>
            </a:r>
          </a:p>
          <a:p>
            <a:pPr algn="r"/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T.27527343</a:t>
            </a:r>
          </a:p>
          <a:p>
            <a:pPr algn="r"/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Vairāk informācijas </a:t>
            </a:r>
            <a:r>
              <a:rPr lang="lv-LV" dirty="0">
                <a:hlinkClick r:id="rId3"/>
              </a:rPr>
              <a:t>www.mnf.lv</a:t>
            </a:r>
            <a:endParaRPr lang="lv-LV" dirty="0"/>
          </a:p>
          <a:p>
            <a:endParaRPr lang="lv-LV" dirty="0"/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C05474E2-A2D4-A836-1A87-1FF1AFA24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F1487-AE92-4A67-81CF-43703B5CD2F4}" type="slidenum">
              <a:rPr lang="lv-LV" smtClean="0"/>
              <a:t>16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17760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1167</TotalTime>
  <Words>1129</Words>
  <Application>Microsoft Office PowerPoint</Application>
  <PresentationFormat>Platekrāna</PresentationFormat>
  <Paragraphs>128</Paragraphs>
  <Slides>16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6</vt:i4>
      </vt:variant>
      <vt:variant>
        <vt:lpstr>Dizains</vt:lpstr>
      </vt:variant>
      <vt:variant>
        <vt:i4>2</vt:i4>
      </vt:variant>
      <vt:variant>
        <vt:lpstr>Slaidu virsraksti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MS Mincho</vt:lpstr>
      <vt:lpstr>Times New Roman</vt:lpstr>
      <vt:lpstr>Wingdings</vt:lpstr>
      <vt:lpstr>Office dizains</vt:lpstr>
      <vt:lpstr>Office Theme</vt:lpstr>
      <vt:lpstr> LEADER 5.kārta Rīcība 3.4. Praktiskas prasmes un zināšanas 28.05.2024.-28.06.2024.  Projekta iesnieguma veidlapa COLA.19.22  </vt:lpstr>
      <vt:lpstr>LEADER 5.kārta.  SM3 Sadarbīgas un aktīvas kopienas 3.4.R Praktiskas prasmes un zināšanas</vt:lpstr>
      <vt:lpstr>3.4.rīcības nosacījumi</vt:lpstr>
      <vt:lpstr>3.4.rīcības nosacījumi</vt:lpstr>
      <vt:lpstr>Attiecināmās izmaksas</vt:lpstr>
      <vt:lpstr>PowerPoint prezentācija</vt:lpstr>
      <vt:lpstr>ZM apstiprinātā vienotās likmes aprēķina metodika LA19 </vt:lpstr>
      <vt:lpstr>Pavaddokumenti, kurus iesniedz ar iesniegumu </vt:lpstr>
      <vt:lpstr>Pavaddokumenti, kurus iesniedz ar iesniegumu</vt:lpstr>
      <vt:lpstr>Pavaddokumenti, kurus iesniedz ar iesniegumu </vt:lpstr>
      <vt:lpstr>B.2.7. Ieguldījums SVVA stratēģijas teritorijā</vt:lpstr>
      <vt:lpstr>Projekta īstenošanas nosacījumi</vt:lpstr>
      <vt:lpstr>Kā saņem LEADER finansējumu NVO kontā   MKN 113</vt:lpstr>
      <vt:lpstr>Projekta iesnieguma atvēršana EPS</vt:lpstr>
      <vt:lpstr>PowerPoint prezentācija</vt:lpstr>
      <vt:lpstr>Paldies par uzmanību!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SVVA stratēģija 2023.-2027.gadam  LEADER projekti pašvaldībām 2024.gadā</dc:title>
  <dc:creator>Jogita Baune</dc:creator>
  <cp:lastModifiedBy>Andris</cp:lastModifiedBy>
  <cp:revision>38</cp:revision>
  <cp:lastPrinted>2024-03-12T11:52:19Z</cp:lastPrinted>
  <dcterms:created xsi:type="dcterms:W3CDTF">2024-03-04T13:16:11Z</dcterms:created>
  <dcterms:modified xsi:type="dcterms:W3CDTF">2024-04-23T13:01:49Z</dcterms:modified>
</cp:coreProperties>
</file>