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56" r:id="rId3"/>
    <p:sldId id="269" r:id="rId4"/>
    <p:sldId id="271" r:id="rId5"/>
    <p:sldId id="272" r:id="rId6"/>
    <p:sldId id="277" r:id="rId7"/>
    <p:sldId id="278" r:id="rId8"/>
    <p:sldId id="279" r:id="rId9"/>
    <p:sldId id="280" r:id="rId10"/>
    <p:sldId id="281" r:id="rId11"/>
    <p:sldId id="517" r:id="rId12"/>
    <p:sldId id="516" r:id="rId13"/>
    <p:sldId id="566" r:id="rId14"/>
    <p:sldId id="286" r:id="rId15"/>
    <p:sldId id="287" r:id="rId16"/>
    <p:sldId id="395" r:id="rId17"/>
    <p:sldId id="592" r:id="rId18"/>
    <p:sldId id="268" r:id="rId19"/>
  </p:sldIdLst>
  <p:sldSz cx="12192000" cy="6858000"/>
  <p:notesSz cx="9866313" cy="6735763"/>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56" autoAdjust="0"/>
  </p:normalViewPr>
  <p:slideViewPr>
    <p:cSldViewPr snapToGrid="0">
      <p:cViewPr varScale="1">
        <p:scale>
          <a:sx n="69" d="100"/>
          <a:sy n="69" d="100"/>
        </p:scale>
        <p:origin x="756" y="66"/>
      </p:cViewPr>
      <p:guideLst/>
    </p:cSldViewPr>
  </p:slideViewPr>
  <p:notesTextViewPr>
    <p:cViewPr>
      <p:scale>
        <a:sx n="1" d="1"/>
        <a:sy n="1" d="1"/>
      </p:scale>
      <p:origin x="0" y="0"/>
    </p:cViewPr>
  </p:notesTextViewPr>
  <p:sorterViewPr>
    <p:cViewPr>
      <p:scale>
        <a:sx n="126" d="100"/>
        <a:sy n="12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7EBEAE-DF1E-4FA6-A112-117F49402CF9}"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lv-LV"/>
        </a:p>
      </dgm:t>
    </dgm:pt>
    <dgm:pt modelId="{9BB813F5-FEBE-4DA8-9E71-57F66DCEBC2A}">
      <dgm:prSet phldrT="[Text]" custT="1"/>
      <dgm:spPr/>
      <dgm:t>
        <a:bodyPr/>
        <a:lstStyle/>
        <a:p>
          <a:r>
            <a:rPr lang="lv-LV" sz="1200" b="1" dirty="0">
              <a:solidFill>
                <a:sysClr val="windowText" lastClr="000000"/>
              </a:solidFill>
            </a:rPr>
            <a:t>4 </a:t>
          </a:r>
        </a:p>
        <a:p>
          <a:r>
            <a:rPr lang="lv-LV" sz="1400" b="1" dirty="0">
              <a:solidFill>
                <a:sysClr val="windowText" lastClr="000000"/>
              </a:solidFill>
            </a:rPr>
            <a:t>mēneši</a:t>
          </a:r>
        </a:p>
      </dgm:t>
    </dgm:pt>
    <dgm:pt modelId="{35DF70C2-1459-43E2-BCF1-CA1DAF4D9025}" type="parTrans" cxnId="{47EDB3D7-FD86-465D-914C-629DA67C227A}">
      <dgm:prSet/>
      <dgm:spPr/>
      <dgm:t>
        <a:bodyPr/>
        <a:lstStyle/>
        <a:p>
          <a:endParaRPr lang="lv-LV"/>
        </a:p>
      </dgm:t>
    </dgm:pt>
    <dgm:pt modelId="{FDAA3586-066C-4A2F-AEA2-12B2AC6458DD}" type="sibTrans" cxnId="{47EDB3D7-FD86-465D-914C-629DA67C227A}">
      <dgm:prSet/>
      <dgm:spPr/>
      <dgm:t>
        <a:bodyPr/>
        <a:lstStyle/>
        <a:p>
          <a:endParaRPr lang="lv-LV"/>
        </a:p>
      </dgm:t>
    </dgm:pt>
    <dgm:pt modelId="{7854A238-A526-4577-9356-86E51F4220D5}">
      <dgm:prSet phldrT="[Text]" custT="1"/>
      <dgm:spPr/>
      <dgm:t>
        <a:bodyPr/>
        <a:lstStyle/>
        <a:p>
          <a:r>
            <a:rPr lang="lv-LV" sz="1400" b="0" dirty="0"/>
            <a:t>No </a:t>
          </a:r>
          <a:r>
            <a:rPr lang="lv-LV" sz="1400" b="0" dirty="0" smtClean="0"/>
            <a:t>24.maija </a:t>
          </a:r>
          <a:r>
            <a:rPr lang="lv-LV" sz="1400" b="1" dirty="0"/>
            <a:t>līdz</a:t>
          </a:r>
          <a:r>
            <a:rPr lang="lv-LV" sz="1400" b="0" dirty="0"/>
            <a:t> </a:t>
          </a:r>
          <a:r>
            <a:rPr lang="lv-LV" sz="1400" b="1" dirty="0"/>
            <a:t>24.septembrim </a:t>
          </a:r>
          <a:r>
            <a:rPr lang="lv-LV" sz="1400" b="0" dirty="0"/>
            <a:t>MNF</a:t>
          </a:r>
          <a:r>
            <a:rPr lang="lv-LV" sz="1400" b="1" dirty="0"/>
            <a:t> </a:t>
          </a:r>
          <a:r>
            <a:rPr lang="lv-LV" sz="1400" dirty="0"/>
            <a:t>pieņem LEADER projektu iesniegumus.</a:t>
          </a:r>
        </a:p>
      </dgm:t>
    </dgm:pt>
    <dgm:pt modelId="{B20F4B75-96ED-477A-BAAF-148D5107D0CF}" type="parTrans" cxnId="{4F8321DF-EB69-4955-B05B-C1E984620237}">
      <dgm:prSet/>
      <dgm:spPr/>
      <dgm:t>
        <a:bodyPr/>
        <a:lstStyle/>
        <a:p>
          <a:endParaRPr lang="lv-LV"/>
        </a:p>
      </dgm:t>
    </dgm:pt>
    <dgm:pt modelId="{0CF5BE18-0B11-455B-AA2F-31479E835775}" type="sibTrans" cxnId="{4F8321DF-EB69-4955-B05B-C1E984620237}">
      <dgm:prSet/>
      <dgm:spPr/>
      <dgm:t>
        <a:bodyPr/>
        <a:lstStyle/>
        <a:p>
          <a:endParaRPr lang="lv-LV"/>
        </a:p>
      </dgm:t>
    </dgm:pt>
    <dgm:pt modelId="{AFB1E928-16A5-4A3C-A1DF-FEEE0C87F8B2}">
      <dgm:prSet phldrT="[Text]" custT="1"/>
      <dgm:spPr/>
      <dgm:t>
        <a:bodyPr/>
        <a:lstStyle/>
        <a:p>
          <a:r>
            <a:rPr lang="lv-LV" sz="1400" b="1" dirty="0">
              <a:solidFill>
                <a:sysClr val="windowText" lastClr="000000"/>
              </a:solidFill>
            </a:rPr>
            <a:t>1 mēnesis</a:t>
          </a:r>
        </a:p>
      </dgm:t>
    </dgm:pt>
    <dgm:pt modelId="{FF64946E-2547-456E-84D0-992F78B1B219}" type="parTrans" cxnId="{B990358A-CFF9-4AC3-B01E-F51D7C97D279}">
      <dgm:prSet/>
      <dgm:spPr/>
      <dgm:t>
        <a:bodyPr/>
        <a:lstStyle/>
        <a:p>
          <a:endParaRPr lang="lv-LV"/>
        </a:p>
      </dgm:t>
    </dgm:pt>
    <dgm:pt modelId="{BC935195-23E7-4FF9-AA05-538E07FBC292}" type="sibTrans" cxnId="{B990358A-CFF9-4AC3-B01E-F51D7C97D279}">
      <dgm:prSet/>
      <dgm:spPr/>
      <dgm:t>
        <a:bodyPr/>
        <a:lstStyle/>
        <a:p>
          <a:endParaRPr lang="lv-LV"/>
        </a:p>
      </dgm:t>
    </dgm:pt>
    <dgm:pt modelId="{A29709DD-4380-4AED-9F4A-992097D6273B}">
      <dgm:prSet phldrT="[Text]" custT="1"/>
      <dgm:spPr/>
      <dgm:t>
        <a:bodyPr/>
        <a:lstStyle/>
        <a:p>
          <a:r>
            <a:rPr lang="lv-LV" sz="1200" b="1" dirty="0">
              <a:solidFill>
                <a:sysClr val="windowText" lastClr="000000"/>
              </a:solidFill>
            </a:rPr>
            <a:t>3 </a:t>
          </a:r>
        </a:p>
        <a:p>
          <a:r>
            <a:rPr lang="lv-LV" sz="1200" b="1" dirty="0">
              <a:solidFill>
                <a:sysClr val="windowText" lastClr="000000"/>
              </a:solidFill>
            </a:rPr>
            <a:t>mēneši</a:t>
          </a:r>
        </a:p>
      </dgm:t>
    </dgm:pt>
    <dgm:pt modelId="{533FD413-D50D-42BC-A7EC-E802B16B4040}" type="parTrans" cxnId="{0834681C-74AB-4BA6-A759-50185333902C}">
      <dgm:prSet/>
      <dgm:spPr/>
      <dgm:t>
        <a:bodyPr/>
        <a:lstStyle/>
        <a:p>
          <a:endParaRPr lang="lv-LV"/>
        </a:p>
      </dgm:t>
    </dgm:pt>
    <dgm:pt modelId="{3D95325E-2FD3-4CF4-818B-FE5B27914357}" type="sibTrans" cxnId="{0834681C-74AB-4BA6-A759-50185333902C}">
      <dgm:prSet/>
      <dgm:spPr/>
      <dgm:t>
        <a:bodyPr/>
        <a:lstStyle/>
        <a:p>
          <a:endParaRPr lang="lv-LV"/>
        </a:p>
      </dgm:t>
    </dgm:pt>
    <dgm:pt modelId="{2B933C2C-1D68-41F8-8E2A-C86C17DE10A5}">
      <dgm:prSet custT="1"/>
      <dgm:spPr/>
      <dgm:t>
        <a:bodyPr/>
        <a:lstStyle/>
        <a:p>
          <a:r>
            <a:rPr lang="lv-LV" sz="1400" b="1" dirty="0">
              <a:solidFill>
                <a:srgbClr val="FF0000"/>
              </a:solidFill>
            </a:rPr>
            <a:t>Ja</a:t>
          </a:r>
          <a:r>
            <a:rPr lang="lv-LV" sz="1400" b="1" dirty="0"/>
            <a:t> pašvaldības visus projektus iesniedz septembrī</a:t>
          </a:r>
          <a:r>
            <a:rPr lang="lv-LV" sz="1400" b="0" dirty="0"/>
            <a:t>, MNF projektus vērtē  no 25.septembra līdz 25.oktobrim</a:t>
          </a:r>
          <a:endParaRPr lang="lv-LV" sz="1400" b="1" dirty="0"/>
        </a:p>
      </dgm:t>
    </dgm:pt>
    <dgm:pt modelId="{6DDC97A9-14D1-499C-A637-163DC835EA91}" type="parTrans" cxnId="{4F2673B0-FA35-432C-8BCF-83359F5539E3}">
      <dgm:prSet/>
      <dgm:spPr/>
      <dgm:t>
        <a:bodyPr/>
        <a:lstStyle/>
        <a:p>
          <a:endParaRPr lang="lv-LV"/>
        </a:p>
      </dgm:t>
    </dgm:pt>
    <dgm:pt modelId="{BE1B1D8A-3013-4558-8E92-7D7F7B7F5576}" type="sibTrans" cxnId="{4F2673B0-FA35-432C-8BCF-83359F5539E3}">
      <dgm:prSet/>
      <dgm:spPr/>
      <dgm:t>
        <a:bodyPr/>
        <a:lstStyle/>
        <a:p>
          <a:endParaRPr lang="lv-LV"/>
        </a:p>
      </dgm:t>
    </dgm:pt>
    <dgm:pt modelId="{ED2D63A2-8E9E-4CF4-8D31-F9B59E4D2147}">
      <dgm:prSet custT="1"/>
      <dgm:spPr/>
      <dgm:t>
        <a:bodyPr/>
        <a:lstStyle/>
        <a:p>
          <a:r>
            <a:rPr lang="lv-LV" sz="1400" b="1" dirty="0"/>
            <a:t>LAD projektus vērtē no 26.oktobra līdz 26.janvārim</a:t>
          </a:r>
        </a:p>
      </dgm:t>
    </dgm:pt>
    <dgm:pt modelId="{4F11AA24-66B7-4749-94A9-955F0702EA9B}" type="parTrans" cxnId="{8153AFE6-DDAF-46F8-9C1B-72FA0D5974FC}">
      <dgm:prSet/>
      <dgm:spPr/>
      <dgm:t>
        <a:bodyPr/>
        <a:lstStyle/>
        <a:p>
          <a:endParaRPr lang="lv-LV"/>
        </a:p>
      </dgm:t>
    </dgm:pt>
    <dgm:pt modelId="{DA1B7A2F-B70E-4539-8FBD-6EC45006FCE8}" type="sibTrans" cxnId="{8153AFE6-DDAF-46F8-9C1B-72FA0D5974FC}">
      <dgm:prSet/>
      <dgm:spPr/>
      <dgm:t>
        <a:bodyPr/>
        <a:lstStyle/>
        <a:p>
          <a:endParaRPr lang="lv-LV"/>
        </a:p>
      </dgm:t>
    </dgm:pt>
    <dgm:pt modelId="{8D301C7E-3A5A-4A60-A4A2-3A79D4E814B6}">
      <dgm:prSet phldrT="[Text]" custT="1"/>
      <dgm:spPr/>
      <dgm:t>
        <a:bodyPr/>
        <a:lstStyle/>
        <a:p>
          <a:endParaRPr lang="lv-LV" sz="1400" dirty="0"/>
        </a:p>
        <a:p>
          <a:r>
            <a:rPr lang="lv-LV" sz="1200" b="1" dirty="0">
              <a:solidFill>
                <a:sysClr val="windowText" lastClr="000000"/>
              </a:solidFill>
            </a:rPr>
            <a:t>12 vai 24 mēneši</a:t>
          </a:r>
        </a:p>
      </dgm:t>
    </dgm:pt>
    <dgm:pt modelId="{4FC0B172-8E04-4E82-AB19-08A81D44B055}" type="sibTrans" cxnId="{7F86EB7F-1061-4432-BEE3-40EA15D0CA45}">
      <dgm:prSet/>
      <dgm:spPr/>
      <dgm:t>
        <a:bodyPr/>
        <a:lstStyle/>
        <a:p>
          <a:endParaRPr lang="lv-LV"/>
        </a:p>
      </dgm:t>
    </dgm:pt>
    <dgm:pt modelId="{53112E84-E6D7-414A-96A3-579C94F0C6D9}" type="parTrans" cxnId="{7F86EB7F-1061-4432-BEE3-40EA15D0CA45}">
      <dgm:prSet/>
      <dgm:spPr/>
      <dgm:t>
        <a:bodyPr/>
        <a:lstStyle/>
        <a:p>
          <a:endParaRPr lang="lv-LV"/>
        </a:p>
      </dgm:t>
    </dgm:pt>
    <dgm:pt modelId="{1BA31E32-3D18-486A-A8EB-1A4402CDEA58}">
      <dgm:prSet custT="1"/>
      <dgm:spPr>
        <a:solidFill>
          <a:srgbClr val="FFC000">
            <a:alpha val="90000"/>
          </a:srgbClr>
        </a:solidFill>
      </dgm:spPr>
      <dgm:t>
        <a:bodyPr/>
        <a:lstStyle/>
        <a:p>
          <a:pPr>
            <a:spcAft>
              <a:spcPct val="15000"/>
            </a:spcAft>
          </a:pPr>
          <a:r>
            <a:rPr lang="lv-LV" sz="1400" b="1" dirty="0"/>
            <a:t>LEADER projektu īstenošanas laiks</a:t>
          </a:r>
          <a:r>
            <a:rPr lang="lv-LV" sz="1400" b="0" dirty="0"/>
            <a:t> – 1 gads. Būvniecība - 2 gadi;</a:t>
          </a:r>
        </a:p>
      </dgm:t>
    </dgm:pt>
    <dgm:pt modelId="{6E2D04F1-F89F-41C4-B586-D81BD45ED4E9}" type="parTrans" cxnId="{736964CF-2A42-4444-BB7E-C6B079ACCA80}">
      <dgm:prSet/>
      <dgm:spPr/>
      <dgm:t>
        <a:bodyPr/>
        <a:lstStyle/>
        <a:p>
          <a:endParaRPr lang="lv-LV"/>
        </a:p>
      </dgm:t>
    </dgm:pt>
    <dgm:pt modelId="{4A4CF791-499B-43F9-8C37-2A1E96CAE06D}" type="sibTrans" cxnId="{736964CF-2A42-4444-BB7E-C6B079ACCA80}">
      <dgm:prSet/>
      <dgm:spPr/>
      <dgm:t>
        <a:bodyPr/>
        <a:lstStyle/>
        <a:p>
          <a:endParaRPr lang="lv-LV"/>
        </a:p>
      </dgm:t>
    </dgm:pt>
    <dgm:pt modelId="{351FD3F9-6422-433D-901B-5CE659916F16}">
      <dgm:prSet phldrT="[Text]" custT="1"/>
      <dgm:spPr/>
      <dgm:t>
        <a:bodyPr/>
        <a:lstStyle/>
        <a:p>
          <a:r>
            <a:rPr lang="lv-LV" sz="1200" b="1" dirty="0">
              <a:solidFill>
                <a:sysClr val="windowText" lastClr="000000"/>
              </a:solidFill>
            </a:rPr>
            <a:t>3 </a:t>
          </a:r>
          <a:r>
            <a:rPr lang="lv-LV" sz="1400" b="1" dirty="0">
              <a:solidFill>
                <a:sysClr val="windowText" lastClr="000000"/>
              </a:solidFill>
            </a:rPr>
            <a:t>gadi</a:t>
          </a:r>
        </a:p>
      </dgm:t>
    </dgm:pt>
    <dgm:pt modelId="{AC703512-C249-42CB-AF4B-401D19EA6B3A}" type="parTrans" cxnId="{5C8B2DEA-3F51-4BF3-8E03-2B67B9D84800}">
      <dgm:prSet/>
      <dgm:spPr/>
      <dgm:t>
        <a:bodyPr/>
        <a:lstStyle/>
        <a:p>
          <a:endParaRPr lang="lv-LV"/>
        </a:p>
      </dgm:t>
    </dgm:pt>
    <dgm:pt modelId="{38948695-816A-4D0E-B35D-25CA94948EFA}" type="sibTrans" cxnId="{5C8B2DEA-3F51-4BF3-8E03-2B67B9D84800}">
      <dgm:prSet/>
      <dgm:spPr/>
      <dgm:t>
        <a:bodyPr/>
        <a:lstStyle/>
        <a:p>
          <a:endParaRPr lang="lv-LV"/>
        </a:p>
      </dgm:t>
    </dgm:pt>
    <dgm:pt modelId="{AD347371-D010-4EE5-81B8-2FB3C40D31AD}">
      <dgm:prSet custT="1"/>
      <dgm:spPr/>
      <dgm:t>
        <a:bodyPr/>
        <a:lstStyle/>
        <a:p>
          <a:r>
            <a:rPr lang="lv-LV" sz="1400" b="1" dirty="0"/>
            <a:t>Projekta uzraudzības periods 3 gadi.</a:t>
          </a:r>
        </a:p>
      </dgm:t>
    </dgm:pt>
    <dgm:pt modelId="{EE4CE4C2-394A-4A95-983E-4E8529F69DA3}" type="parTrans" cxnId="{9D5D055B-15E6-4EA5-93D4-7912106D53D4}">
      <dgm:prSet/>
      <dgm:spPr/>
      <dgm:t>
        <a:bodyPr/>
        <a:lstStyle/>
        <a:p>
          <a:endParaRPr lang="lv-LV"/>
        </a:p>
      </dgm:t>
    </dgm:pt>
    <dgm:pt modelId="{738DFEF6-AD52-4A07-B45F-A56B08F43063}" type="sibTrans" cxnId="{9D5D055B-15E6-4EA5-93D4-7912106D53D4}">
      <dgm:prSet/>
      <dgm:spPr/>
      <dgm:t>
        <a:bodyPr/>
        <a:lstStyle/>
        <a:p>
          <a:endParaRPr lang="lv-LV"/>
        </a:p>
      </dgm:t>
    </dgm:pt>
    <dgm:pt modelId="{86D6F906-D2FB-404D-B611-CDC79098454A}">
      <dgm:prSet custT="1"/>
      <dgm:spPr>
        <a:solidFill>
          <a:srgbClr val="FFC000">
            <a:alpha val="90000"/>
          </a:srgbClr>
        </a:solidFill>
      </dgm:spPr>
      <dgm:t>
        <a:bodyPr/>
        <a:lstStyle/>
        <a:p>
          <a:pPr>
            <a:spcAft>
              <a:spcPts val="0"/>
            </a:spcAft>
          </a:pPr>
          <a:r>
            <a:rPr lang="lv-LV" sz="1400" dirty="0"/>
            <a:t>6 mēnešu laikā no LAD lēmuma par finansējuma piešķiršanu jāuzsāk projekta īstenošana, periodā iekļauta </a:t>
          </a:r>
          <a:r>
            <a:rPr lang="lv-LV" sz="1400" b="1" dirty="0"/>
            <a:t>priekšapmaksas pieprasījuma </a:t>
          </a:r>
          <a:r>
            <a:rPr lang="lv-LV" sz="1400" dirty="0"/>
            <a:t>sagatavošana un iesniegšana LAD;</a:t>
          </a:r>
        </a:p>
      </dgm:t>
    </dgm:pt>
    <dgm:pt modelId="{3CB2131A-4D52-4743-940A-A2FE6AE8160C}" type="parTrans" cxnId="{0C12889A-9A07-4F58-9399-0E581EB490DD}">
      <dgm:prSet/>
      <dgm:spPr/>
      <dgm:t>
        <a:bodyPr/>
        <a:lstStyle/>
        <a:p>
          <a:endParaRPr lang="lv-LV"/>
        </a:p>
      </dgm:t>
    </dgm:pt>
    <dgm:pt modelId="{882816D6-6BBD-4AB5-809B-4379B57C4116}" type="sibTrans" cxnId="{0C12889A-9A07-4F58-9399-0E581EB490DD}">
      <dgm:prSet/>
      <dgm:spPr/>
      <dgm:t>
        <a:bodyPr/>
        <a:lstStyle/>
        <a:p>
          <a:endParaRPr lang="lv-LV"/>
        </a:p>
      </dgm:t>
    </dgm:pt>
    <dgm:pt modelId="{1C7597D8-DCFC-40D1-B85B-78A5B45B4C7C}">
      <dgm:prSet phldrT="[Text]" custT="1"/>
      <dgm:spPr/>
      <dgm:t>
        <a:bodyPr/>
        <a:lstStyle/>
        <a:p>
          <a:r>
            <a:rPr lang="lv-LV" sz="1200" b="1" dirty="0">
              <a:solidFill>
                <a:sysClr val="windowText" lastClr="000000"/>
              </a:solidFill>
            </a:rPr>
            <a:t>1</a:t>
          </a:r>
          <a:r>
            <a:rPr lang="lv-LV" sz="1200" b="1" dirty="0"/>
            <a:t> </a:t>
          </a:r>
          <a:r>
            <a:rPr lang="lv-LV" sz="1400" b="1" dirty="0">
              <a:solidFill>
                <a:sysClr val="windowText" lastClr="000000"/>
              </a:solidFill>
            </a:rPr>
            <a:t>mēnesis</a:t>
          </a:r>
        </a:p>
      </dgm:t>
    </dgm:pt>
    <dgm:pt modelId="{DB0515D6-E39F-4C13-BBDA-45C2C2636BEB}" type="sibTrans" cxnId="{D7E96FB6-F663-4E9A-BB2C-AC7843BFAAFE}">
      <dgm:prSet/>
      <dgm:spPr/>
      <dgm:t>
        <a:bodyPr/>
        <a:lstStyle/>
        <a:p>
          <a:endParaRPr lang="lv-LV"/>
        </a:p>
      </dgm:t>
    </dgm:pt>
    <dgm:pt modelId="{E1555AE1-6295-434A-9FBB-F3D5208C4D1A}" type="parTrans" cxnId="{D7E96FB6-F663-4E9A-BB2C-AC7843BFAAFE}">
      <dgm:prSet/>
      <dgm:spPr/>
      <dgm:t>
        <a:bodyPr/>
        <a:lstStyle/>
        <a:p>
          <a:endParaRPr lang="lv-LV"/>
        </a:p>
      </dgm:t>
    </dgm:pt>
    <dgm:pt modelId="{BBF53A9D-2E13-429F-901B-759489B9EF09}">
      <dgm:prSet phldrT="[Text]" custT="1"/>
      <dgm:spPr/>
      <dgm:t>
        <a:bodyPr/>
        <a:lstStyle/>
        <a:p>
          <a:r>
            <a:rPr lang="lv-LV" sz="1400" b="1" dirty="0"/>
            <a:t>24.aprīlī </a:t>
          </a:r>
          <a:r>
            <a:rPr lang="lv-LV" sz="1400" b="0" dirty="0"/>
            <a:t>s</a:t>
          </a:r>
          <a:r>
            <a:rPr lang="lv-LV" sz="1400" dirty="0"/>
            <a:t>ludinājums www.mnf.lv</a:t>
          </a:r>
        </a:p>
      </dgm:t>
    </dgm:pt>
    <dgm:pt modelId="{077C1B45-E33A-4128-A219-E24DC2A1EDC4}" type="sibTrans" cxnId="{13B55997-BCD4-41C7-9A3E-067CE3CFAB5B}">
      <dgm:prSet/>
      <dgm:spPr/>
      <dgm:t>
        <a:bodyPr/>
        <a:lstStyle/>
        <a:p>
          <a:endParaRPr lang="lv-LV"/>
        </a:p>
      </dgm:t>
    </dgm:pt>
    <dgm:pt modelId="{58F51D8F-830F-41CA-9AA7-548953D4DEE3}" type="parTrans" cxnId="{13B55997-BCD4-41C7-9A3E-067CE3CFAB5B}">
      <dgm:prSet/>
      <dgm:spPr/>
      <dgm:t>
        <a:bodyPr/>
        <a:lstStyle/>
        <a:p>
          <a:endParaRPr lang="lv-LV"/>
        </a:p>
      </dgm:t>
    </dgm:pt>
    <dgm:pt modelId="{D4AAFFAE-03DB-48E9-955E-41B02F71789B}">
      <dgm:prSet custT="1"/>
      <dgm:spPr>
        <a:solidFill>
          <a:srgbClr val="FFC000">
            <a:alpha val="90000"/>
          </a:srgbClr>
        </a:solidFill>
      </dgm:spPr>
      <dgm:t>
        <a:bodyPr/>
        <a:lstStyle/>
        <a:p>
          <a:pPr>
            <a:spcAft>
              <a:spcPts val="0"/>
            </a:spcAft>
          </a:pPr>
          <a:r>
            <a:rPr lang="lv-LV" sz="1400" dirty="0">
              <a:solidFill>
                <a:schemeClr val="tx1"/>
              </a:solidFill>
            </a:rPr>
            <a:t>iesniegumā norādām pilnu laiku!!!, lai nenoslogotu sevi un LAD ar saraksti!!!</a:t>
          </a:r>
        </a:p>
      </dgm:t>
    </dgm:pt>
    <dgm:pt modelId="{F45FF513-8D11-432C-A114-4C9AACE8490F}" type="parTrans" cxnId="{4D47D943-C06F-4A5F-8F73-1440CDD77E11}">
      <dgm:prSet/>
      <dgm:spPr/>
      <dgm:t>
        <a:bodyPr/>
        <a:lstStyle/>
        <a:p>
          <a:endParaRPr lang="lv-LV"/>
        </a:p>
      </dgm:t>
    </dgm:pt>
    <dgm:pt modelId="{FEB674E6-3F86-4264-BD09-61465395F945}" type="sibTrans" cxnId="{4D47D943-C06F-4A5F-8F73-1440CDD77E11}">
      <dgm:prSet/>
      <dgm:spPr/>
      <dgm:t>
        <a:bodyPr/>
        <a:lstStyle/>
        <a:p>
          <a:endParaRPr lang="lv-LV"/>
        </a:p>
      </dgm:t>
    </dgm:pt>
    <dgm:pt modelId="{1E84540E-1733-48CB-97E1-80C2E433CE3A}">
      <dgm:prSet custT="1"/>
      <dgm:spPr/>
      <dgm:t>
        <a:bodyPr/>
        <a:lstStyle/>
        <a:p>
          <a:r>
            <a:rPr lang="lv-LV" sz="1400" b="0" dirty="0">
              <a:solidFill>
                <a:srgbClr val="C00000"/>
              </a:solidFill>
            </a:rPr>
            <a:t>informē MNF par aktualitātēm, kas saistītas ar </a:t>
          </a:r>
          <a:r>
            <a:rPr lang="lv-LV" sz="1400" b="0" dirty="0" smtClean="0">
              <a:solidFill>
                <a:srgbClr val="C00000"/>
              </a:solidFill>
            </a:rPr>
            <a:t>projektu.</a:t>
          </a:r>
          <a:endParaRPr lang="lv-LV" sz="1400" b="1" dirty="0"/>
        </a:p>
      </dgm:t>
    </dgm:pt>
    <dgm:pt modelId="{A14A660D-0EFC-4415-AE31-358D916A53C1}" type="parTrans" cxnId="{3B59272E-1714-45BF-81FA-48B144E2E3AE}">
      <dgm:prSet/>
      <dgm:spPr/>
      <dgm:t>
        <a:bodyPr/>
        <a:lstStyle/>
        <a:p>
          <a:endParaRPr lang="lv-LV"/>
        </a:p>
      </dgm:t>
    </dgm:pt>
    <dgm:pt modelId="{051B27DE-3C8F-4DC5-A961-9D4D7BBFC60B}" type="sibTrans" cxnId="{3B59272E-1714-45BF-81FA-48B144E2E3AE}">
      <dgm:prSet/>
      <dgm:spPr/>
      <dgm:t>
        <a:bodyPr/>
        <a:lstStyle/>
        <a:p>
          <a:endParaRPr lang="lv-LV"/>
        </a:p>
      </dgm:t>
    </dgm:pt>
    <dgm:pt modelId="{6CB3138A-274A-4DEA-B5DB-067C34D8A527}">
      <dgm:prSet custT="1"/>
      <dgm:spPr/>
      <dgm:t>
        <a:bodyPr/>
        <a:lstStyle/>
        <a:p>
          <a:r>
            <a:rPr lang="lv-LV" sz="1400" b="0" dirty="0"/>
            <a:t>sākas nākamajā gadā pēc pēdējās atskaites par projekta īstenošanu;</a:t>
          </a:r>
        </a:p>
      </dgm:t>
    </dgm:pt>
    <dgm:pt modelId="{F3B7E1F7-B5FA-40BB-BC29-541AC996B6E7}" type="parTrans" cxnId="{B5D0343B-4398-42F5-9960-26BE93D2E1F9}">
      <dgm:prSet/>
      <dgm:spPr/>
      <dgm:t>
        <a:bodyPr/>
        <a:lstStyle/>
        <a:p>
          <a:endParaRPr lang="lv-LV"/>
        </a:p>
      </dgm:t>
    </dgm:pt>
    <dgm:pt modelId="{0B3F5C1B-206F-463F-A89A-70437B0CDB75}" type="sibTrans" cxnId="{B5D0343B-4398-42F5-9960-26BE93D2E1F9}">
      <dgm:prSet/>
      <dgm:spPr/>
      <dgm:t>
        <a:bodyPr/>
        <a:lstStyle/>
        <a:p>
          <a:endParaRPr lang="lv-LV"/>
        </a:p>
      </dgm:t>
    </dgm:pt>
    <dgm:pt modelId="{145D8710-F4A5-4E2F-B030-758816C7D96B}" type="pres">
      <dgm:prSet presAssocID="{5E7EBEAE-DF1E-4FA6-A112-117F49402CF9}" presName="linearFlow" presStyleCnt="0">
        <dgm:presLayoutVars>
          <dgm:dir/>
          <dgm:animLvl val="lvl"/>
          <dgm:resizeHandles val="exact"/>
        </dgm:presLayoutVars>
      </dgm:prSet>
      <dgm:spPr/>
      <dgm:t>
        <a:bodyPr/>
        <a:lstStyle/>
        <a:p>
          <a:endParaRPr lang="lv-LV"/>
        </a:p>
      </dgm:t>
    </dgm:pt>
    <dgm:pt modelId="{5205218C-A319-4304-AB7E-441E45A56291}" type="pres">
      <dgm:prSet presAssocID="{1C7597D8-DCFC-40D1-B85B-78A5B45B4C7C}" presName="composite" presStyleCnt="0"/>
      <dgm:spPr/>
    </dgm:pt>
    <dgm:pt modelId="{D93E9D18-ABDC-4B81-90E5-4CD9E8E8239E}" type="pres">
      <dgm:prSet presAssocID="{1C7597D8-DCFC-40D1-B85B-78A5B45B4C7C}" presName="parentText" presStyleLbl="alignNode1" presStyleIdx="0" presStyleCnt="6">
        <dgm:presLayoutVars>
          <dgm:chMax val="1"/>
          <dgm:bulletEnabled val="1"/>
        </dgm:presLayoutVars>
      </dgm:prSet>
      <dgm:spPr/>
      <dgm:t>
        <a:bodyPr/>
        <a:lstStyle/>
        <a:p>
          <a:endParaRPr lang="lv-LV"/>
        </a:p>
      </dgm:t>
    </dgm:pt>
    <dgm:pt modelId="{2F50A536-B383-498F-A1CF-04B3CB9AF373}" type="pres">
      <dgm:prSet presAssocID="{1C7597D8-DCFC-40D1-B85B-78A5B45B4C7C}" presName="descendantText" presStyleLbl="alignAcc1" presStyleIdx="0" presStyleCnt="6">
        <dgm:presLayoutVars>
          <dgm:bulletEnabled val="1"/>
        </dgm:presLayoutVars>
      </dgm:prSet>
      <dgm:spPr/>
      <dgm:t>
        <a:bodyPr/>
        <a:lstStyle/>
        <a:p>
          <a:endParaRPr lang="lv-LV"/>
        </a:p>
      </dgm:t>
    </dgm:pt>
    <dgm:pt modelId="{19560EE5-E6CF-424D-8853-981D19CE0CF0}" type="pres">
      <dgm:prSet presAssocID="{DB0515D6-E39F-4C13-BBDA-45C2C2636BEB}" presName="sp" presStyleCnt="0"/>
      <dgm:spPr/>
    </dgm:pt>
    <dgm:pt modelId="{E599A3C2-620E-4446-8417-214F86E41DAD}" type="pres">
      <dgm:prSet presAssocID="{9BB813F5-FEBE-4DA8-9E71-57F66DCEBC2A}" presName="composite" presStyleCnt="0"/>
      <dgm:spPr/>
    </dgm:pt>
    <dgm:pt modelId="{B6EED9DA-8DDB-47C3-BA9B-0DEF3E65E53E}" type="pres">
      <dgm:prSet presAssocID="{9BB813F5-FEBE-4DA8-9E71-57F66DCEBC2A}" presName="parentText" presStyleLbl="alignNode1" presStyleIdx="1" presStyleCnt="6">
        <dgm:presLayoutVars>
          <dgm:chMax val="1"/>
          <dgm:bulletEnabled val="1"/>
        </dgm:presLayoutVars>
      </dgm:prSet>
      <dgm:spPr/>
      <dgm:t>
        <a:bodyPr/>
        <a:lstStyle/>
        <a:p>
          <a:endParaRPr lang="lv-LV"/>
        </a:p>
      </dgm:t>
    </dgm:pt>
    <dgm:pt modelId="{DE5340A6-8F28-4E6B-A28B-1C8CAA273C6D}" type="pres">
      <dgm:prSet presAssocID="{9BB813F5-FEBE-4DA8-9E71-57F66DCEBC2A}" presName="descendantText" presStyleLbl="alignAcc1" presStyleIdx="1" presStyleCnt="6" custScaleY="97843" custLinFactNeighborX="0" custLinFactNeighborY="9107">
        <dgm:presLayoutVars>
          <dgm:bulletEnabled val="1"/>
        </dgm:presLayoutVars>
      </dgm:prSet>
      <dgm:spPr/>
      <dgm:t>
        <a:bodyPr/>
        <a:lstStyle/>
        <a:p>
          <a:endParaRPr lang="lv-LV"/>
        </a:p>
      </dgm:t>
    </dgm:pt>
    <dgm:pt modelId="{9F2ADDCC-557E-4A65-8210-68116519F3D5}" type="pres">
      <dgm:prSet presAssocID="{FDAA3586-066C-4A2F-AEA2-12B2AC6458DD}" presName="sp" presStyleCnt="0"/>
      <dgm:spPr/>
    </dgm:pt>
    <dgm:pt modelId="{2CC13A8B-8A1B-48B0-A78D-9BD5A5398F0C}" type="pres">
      <dgm:prSet presAssocID="{AFB1E928-16A5-4A3C-A1DF-FEEE0C87F8B2}" presName="composite" presStyleCnt="0"/>
      <dgm:spPr/>
    </dgm:pt>
    <dgm:pt modelId="{4625E8B6-1368-464F-9274-C31BAD55F580}" type="pres">
      <dgm:prSet presAssocID="{AFB1E928-16A5-4A3C-A1DF-FEEE0C87F8B2}" presName="parentText" presStyleLbl="alignNode1" presStyleIdx="2" presStyleCnt="6">
        <dgm:presLayoutVars>
          <dgm:chMax val="1"/>
          <dgm:bulletEnabled val="1"/>
        </dgm:presLayoutVars>
      </dgm:prSet>
      <dgm:spPr/>
      <dgm:t>
        <a:bodyPr/>
        <a:lstStyle/>
        <a:p>
          <a:endParaRPr lang="lv-LV"/>
        </a:p>
      </dgm:t>
    </dgm:pt>
    <dgm:pt modelId="{9EB92347-7A09-484C-932C-6477454C468C}" type="pres">
      <dgm:prSet presAssocID="{AFB1E928-16A5-4A3C-A1DF-FEEE0C87F8B2}" presName="descendantText" presStyleLbl="alignAcc1" presStyleIdx="2" presStyleCnt="6" custLinFactNeighborX="0" custLinFactNeighborY="9501">
        <dgm:presLayoutVars>
          <dgm:bulletEnabled val="1"/>
        </dgm:presLayoutVars>
      </dgm:prSet>
      <dgm:spPr/>
      <dgm:t>
        <a:bodyPr/>
        <a:lstStyle/>
        <a:p>
          <a:endParaRPr lang="lv-LV"/>
        </a:p>
      </dgm:t>
    </dgm:pt>
    <dgm:pt modelId="{78DE52ED-C056-437E-ADE9-53FE641A9E3C}" type="pres">
      <dgm:prSet presAssocID="{BC935195-23E7-4FF9-AA05-538E07FBC292}" presName="sp" presStyleCnt="0"/>
      <dgm:spPr/>
    </dgm:pt>
    <dgm:pt modelId="{70BBC19D-DF14-4048-B55A-BED898D837B0}" type="pres">
      <dgm:prSet presAssocID="{A29709DD-4380-4AED-9F4A-992097D6273B}" presName="composite" presStyleCnt="0"/>
      <dgm:spPr/>
    </dgm:pt>
    <dgm:pt modelId="{7DFBB03A-06DB-4C91-BA93-76B45C63F6FF}" type="pres">
      <dgm:prSet presAssocID="{A29709DD-4380-4AED-9F4A-992097D6273B}" presName="parentText" presStyleLbl="alignNode1" presStyleIdx="3" presStyleCnt="6">
        <dgm:presLayoutVars>
          <dgm:chMax val="1"/>
          <dgm:bulletEnabled val="1"/>
        </dgm:presLayoutVars>
      </dgm:prSet>
      <dgm:spPr/>
      <dgm:t>
        <a:bodyPr/>
        <a:lstStyle/>
        <a:p>
          <a:endParaRPr lang="lv-LV"/>
        </a:p>
      </dgm:t>
    </dgm:pt>
    <dgm:pt modelId="{D3ABEA65-2080-4B12-8545-7DDF5780518D}" type="pres">
      <dgm:prSet presAssocID="{A29709DD-4380-4AED-9F4A-992097D6273B}" presName="descendantText" presStyleLbl="alignAcc1" presStyleIdx="3" presStyleCnt="6" custScaleY="102278" custLinFactNeighborY="3999">
        <dgm:presLayoutVars>
          <dgm:bulletEnabled val="1"/>
        </dgm:presLayoutVars>
      </dgm:prSet>
      <dgm:spPr/>
      <dgm:t>
        <a:bodyPr/>
        <a:lstStyle/>
        <a:p>
          <a:endParaRPr lang="lv-LV"/>
        </a:p>
      </dgm:t>
    </dgm:pt>
    <dgm:pt modelId="{BCC64F35-83D3-4C62-9BB9-65B3B0DC9BA5}" type="pres">
      <dgm:prSet presAssocID="{3D95325E-2FD3-4CF4-818B-FE5B27914357}" presName="sp" presStyleCnt="0"/>
      <dgm:spPr/>
    </dgm:pt>
    <dgm:pt modelId="{3B58F566-38C1-4871-9F15-D7AC7ED7F5ED}" type="pres">
      <dgm:prSet presAssocID="{8D301C7E-3A5A-4A60-A4A2-3A79D4E814B6}" presName="composite" presStyleCnt="0"/>
      <dgm:spPr/>
    </dgm:pt>
    <dgm:pt modelId="{825CCCBF-2C58-49FC-90B5-AD23592638C1}" type="pres">
      <dgm:prSet presAssocID="{8D301C7E-3A5A-4A60-A4A2-3A79D4E814B6}" presName="parentText" presStyleLbl="alignNode1" presStyleIdx="4" presStyleCnt="6">
        <dgm:presLayoutVars>
          <dgm:chMax val="1"/>
          <dgm:bulletEnabled val="1"/>
        </dgm:presLayoutVars>
      </dgm:prSet>
      <dgm:spPr/>
      <dgm:t>
        <a:bodyPr/>
        <a:lstStyle/>
        <a:p>
          <a:endParaRPr lang="lv-LV"/>
        </a:p>
      </dgm:t>
    </dgm:pt>
    <dgm:pt modelId="{FF17E87A-8363-4D3E-9929-18B039BAC32C}" type="pres">
      <dgm:prSet presAssocID="{8D301C7E-3A5A-4A60-A4A2-3A79D4E814B6}" presName="descendantText" presStyleLbl="alignAcc1" presStyleIdx="4" presStyleCnt="6" custScaleY="167823">
        <dgm:presLayoutVars>
          <dgm:bulletEnabled val="1"/>
        </dgm:presLayoutVars>
      </dgm:prSet>
      <dgm:spPr/>
      <dgm:t>
        <a:bodyPr/>
        <a:lstStyle/>
        <a:p>
          <a:endParaRPr lang="lv-LV"/>
        </a:p>
      </dgm:t>
    </dgm:pt>
    <dgm:pt modelId="{3FC51CB7-49E5-4AA2-973D-091710FB9BB7}" type="pres">
      <dgm:prSet presAssocID="{4FC0B172-8E04-4E82-AB19-08A81D44B055}" presName="sp" presStyleCnt="0"/>
      <dgm:spPr/>
    </dgm:pt>
    <dgm:pt modelId="{436C4F9D-6E25-485F-878C-CB12BD0339EC}" type="pres">
      <dgm:prSet presAssocID="{351FD3F9-6422-433D-901B-5CE659916F16}" presName="composite" presStyleCnt="0"/>
      <dgm:spPr/>
    </dgm:pt>
    <dgm:pt modelId="{F40A0FD9-36AB-4A77-978D-E49A37A6D471}" type="pres">
      <dgm:prSet presAssocID="{351FD3F9-6422-433D-901B-5CE659916F16}" presName="parentText" presStyleLbl="alignNode1" presStyleIdx="5" presStyleCnt="6">
        <dgm:presLayoutVars>
          <dgm:chMax val="1"/>
          <dgm:bulletEnabled val="1"/>
        </dgm:presLayoutVars>
      </dgm:prSet>
      <dgm:spPr/>
      <dgm:t>
        <a:bodyPr/>
        <a:lstStyle/>
        <a:p>
          <a:endParaRPr lang="lv-LV"/>
        </a:p>
      </dgm:t>
    </dgm:pt>
    <dgm:pt modelId="{48CBC844-3D80-4C5A-86B3-BD4EE2153E0B}" type="pres">
      <dgm:prSet presAssocID="{351FD3F9-6422-433D-901B-5CE659916F16}" presName="descendantText" presStyleLbl="alignAcc1" presStyleIdx="5" presStyleCnt="6" custScaleY="179428">
        <dgm:presLayoutVars>
          <dgm:bulletEnabled val="1"/>
        </dgm:presLayoutVars>
      </dgm:prSet>
      <dgm:spPr/>
      <dgm:t>
        <a:bodyPr/>
        <a:lstStyle/>
        <a:p>
          <a:endParaRPr lang="lv-LV"/>
        </a:p>
      </dgm:t>
    </dgm:pt>
  </dgm:ptLst>
  <dgm:cxnLst>
    <dgm:cxn modelId="{3968A439-DB1B-4313-B93C-5D6D5A7C746E}" type="presOf" srcId="{ED2D63A2-8E9E-4CF4-8D31-F9B59E4D2147}" destId="{D3ABEA65-2080-4B12-8545-7DDF5780518D}" srcOrd="0" destOrd="0" presId="urn:microsoft.com/office/officeart/2005/8/layout/chevron2"/>
    <dgm:cxn modelId="{0C12889A-9A07-4F58-9399-0E581EB490DD}" srcId="{8D301C7E-3A5A-4A60-A4A2-3A79D4E814B6}" destId="{86D6F906-D2FB-404D-B611-CDC79098454A}" srcOrd="1" destOrd="0" parTransId="{3CB2131A-4D52-4743-940A-A2FE6AE8160C}" sibTransId="{882816D6-6BBD-4AB5-809B-4379B57C4116}"/>
    <dgm:cxn modelId="{0834681C-74AB-4BA6-A759-50185333902C}" srcId="{5E7EBEAE-DF1E-4FA6-A112-117F49402CF9}" destId="{A29709DD-4380-4AED-9F4A-992097D6273B}" srcOrd="3" destOrd="0" parTransId="{533FD413-D50D-42BC-A7EC-E802B16B4040}" sibTransId="{3D95325E-2FD3-4CF4-818B-FE5B27914357}"/>
    <dgm:cxn modelId="{8153AFE6-DDAF-46F8-9C1B-72FA0D5974FC}" srcId="{A29709DD-4380-4AED-9F4A-992097D6273B}" destId="{ED2D63A2-8E9E-4CF4-8D31-F9B59E4D2147}" srcOrd="0" destOrd="0" parTransId="{4F11AA24-66B7-4749-94A9-955F0702EA9B}" sibTransId="{DA1B7A2F-B70E-4539-8FBD-6EC45006FCE8}"/>
    <dgm:cxn modelId="{A7DA367E-80CB-4AA0-9A9E-5B41AFDD5E34}" type="presOf" srcId="{BBF53A9D-2E13-429F-901B-759489B9EF09}" destId="{2F50A536-B383-498F-A1CF-04B3CB9AF373}" srcOrd="0" destOrd="0" presId="urn:microsoft.com/office/officeart/2005/8/layout/chevron2"/>
    <dgm:cxn modelId="{4F8321DF-EB69-4955-B05B-C1E984620237}" srcId="{9BB813F5-FEBE-4DA8-9E71-57F66DCEBC2A}" destId="{7854A238-A526-4577-9356-86E51F4220D5}" srcOrd="0" destOrd="0" parTransId="{B20F4B75-96ED-477A-BAAF-148D5107D0CF}" sibTransId="{0CF5BE18-0B11-455B-AA2F-31479E835775}"/>
    <dgm:cxn modelId="{13B55997-BCD4-41C7-9A3E-067CE3CFAB5B}" srcId="{1C7597D8-DCFC-40D1-B85B-78A5B45B4C7C}" destId="{BBF53A9D-2E13-429F-901B-759489B9EF09}" srcOrd="0" destOrd="0" parTransId="{58F51D8F-830F-41CA-9AA7-548953D4DEE3}" sibTransId="{077C1B45-E33A-4128-A219-E24DC2A1EDC4}"/>
    <dgm:cxn modelId="{3B59272E-1714-45BF-81FA-48B144E2E3AE}" srcId="{351FD3F9-6422-433D-901B-5CE659916F16}" destId="{1E84540E-1733-48CB-97E1-80C2E433CE3A}" srcOrd="2" destOrd="0" parTransId="{A14A660D-0EFC-4415-AE31-358D916A53C1}" sibTransId="{051B27DE-3C8F-4DC5-A961-9D4D7BBFC60B}"/>
    <dgm:cxn modelId="{32F8A80C-FFBB-425E-BE1F-7DDD5D8D75D7}" type="presOf" srcId="{2B933C2C-1D68-41F8-8E2A-C86C17DE10A5}" destId="{9EB92347-7A09-484C-932C-6477454C468C}" srcOrd="0" destOrd="0" presId="urn:microsoft.com/office/officeart/2005/8/layout/chevron2"/>
    <dgm:cxn modelId="{B990358A-CFF9-4AC3-B01E-F51D7C97D279}" srcId="{5E7EBEAE-DF1E-4FA6-A112-117F49402CF9}" destId="{AFB1E928-16A5-4A3C-A1DF-FEEE0C87F8B2}" srcOrd="2" destOrd="0" parTransId="{FF64946E-2547-456E-84D0-992F78B1B219}" sibTransId="{BC935195-23E7-4FF9-AA05-538E07FBC292}"/>
    <dgm:cxn modelId="{C3DDFF55-E52E-4A80-A879-E20B842A2D31}" type="presOf" srcId="{351FD3F9-6422-433D-901B-5CE659916F16}" destId="{F40A0FD9-36AB-4A77-978D-E49A37A6D471}" srcOrd="0" destOrd="0" presId="urn:microsoft.com/office/officeart/2005/8/layout/chevron2"/>
    <dgm:cxn modelId="{D7E96FB6-F663-4E9A-BB2C-AC7843BFAAFE}" srcId="{5E7EBEAE-DF1E-4FA6-A112-117F49402CF9}" destId="{1C7597D8-DCFC-40D1-B85B-78A5B45B4C7C}" srcOrd="0" destOrd="0" parTransId="{E1555AE1-6295-434A-9FBB-F3D5208C4D1A}" sibTransId="{DB0515D6-E39F-4C13-BBDA-45C2C2636BEB}"/>
    <dgm:cxn modelId="{4D47D943-C06F-4A5F-8F73-1440CDD77E11}" srcId="{8D301C7E-3A5A-4A60-A4A2-3A79D4E814B6}" destId="{D4AAFFAE-03DB-48E9-955E-41B02F71789B}" srcOrd="2" destOrd="0" parTransId="{F45FF513-8D11-432C-A114-4C9AACE8490F}" sibTransId="{FEB674E6-3F86-4264-BD09-61465395F945}"/>
    <dgm:cxn modelId="{4F2673B0-FA35-432C-8BCF-83359F5539E3}" srcId="{AFB1E928-16A5-4A3C-A1DF-FEEE0C87F8B2}" destId="{2B933C2C-1D68-41F8-8E2A-C86C17DE10A5}" srcOrd="0" destOrd="0" parTransId="{6DDC97A9-14D1-499C-A637-163DC835EA91}" sibTransId="{BE1B1D8A-3013-4558-8E92-7D7F7B7F5576}"/>
    <dgm:cxn modelId="{118129DE-1214-4EDE-9F47-EC5C8DCA3A69}" type="presOf" srcId="{7854A238-A526-4577-9356-86E51F4220D5}" destId="{DE5340A6-8F28-4E6B-A28B-1C8CAA273C6D}" srcOrd="0" destOrd="0" presId="urn:microsoft.com/office/officeart/2005/8/layout/chevron2"/>
    <dgm:cxn modelId="{6988B818-5627-429E-A48B-9A9F2C3587BA}" type="presOf" srcId="{9BB813F5-FEBE-4DA8-9E71-57F66DCEBC2A}" destId="{B6EED9DA-8DDB-47C3-BA9B-0DEF3E65E53E}" srcOrd="0" destOrd="0" presId="urn:microsoft.com/office/officeart/2005/8/layout/chevron2"/>
    <dgm:cxn modelId="{7B0BB469-6882-405F-9550-E799A3328F71}" type="presOf" srcId="{8D301C7E-3A5A-4A60-A4A2-3A79D4E814B6}" destId="{825CCCBF-2C58-49FC-90B5-AD23592638C1}" srcOrd="0" destOrd="0" presId="urn:microsoft.com/office/officeart/2005/8/layout/chevron2"/>
    <dgm:cxn modelId="{47EDB3D7-FD86-465D-914C-629DA67C227A}" srcId="{5E7EBEAE-DF1E-4FA6-A112-117F49402CF9}" destId="{9BB813F5-FEBE-4DA8-9E71-57F66DCEBC2A}" srcOrd="1" destOrd="0" parTransId="{35DF70C2-1459-43E2-BCF1-CA1DAF4D9025}" sibTransId="{FDAA3586-066C-4A2F-AEA2-12B2AC6458DD}"/>
    <dgm:cxn modelId="{9D5D055B-15E6-4EA5-93D4-7912106D53D4}" srcId="{351FD3F9-6422-433D-901B-5CE659916F16}" destId="{AD347371-D010-4EE5-81B8-2FB3C40D31AD}" srcOrd="0" destOrd="0" parTransId="{EE4CE4C2-394A-4A95-983E-4E8529F69DA3}" sibTransId="{738DFEF6-AD52-4A07-B45F-A56B08F43063}"/>
    <dgm:cxn modelId="{A329E3E0-74BB-4949-8414-35DBB782D928}" type="presOf" srcId="{86D6F906-D2FB-404D-B611-CDC79098454A}" destId="{FF17E87A-8363-4D3E-9929-18B039BAC32C}" srcOrd="0" destOrd="1" presId="urn:microsoft.com/office/officeart/2005/8/layout/chevron2"/>
    <dgm:cxn modelId="{7F86EB7F-1061-4432-BEE3-40EA15D0CA45}" srcId="{5E7EBEAE-DF1E-4FA6-A112-117F49402CF9}" destId="{8D301C7E-3A5A-4A60-A4A2-3A79D4E814B6}" srcOrd="4" destOrd="0" parTransId="{53112E84-E6D7-414A-96A3-579C94F0C6D9}" sibTransId="{4FC0B172-8E04-4E82-AB19-08A81D44B055}"/>
    <dgm:cxn modelId="{1C68CAD0-6245-4A08-AFC5-F1B10A06B922}" type="presOf" srcId="{AD347371-D010-4EE5-81B8-2FB3C40D31AD}" destId="{48CBC844-3D80-4C5A-86B3-BD4EE2153E0B}" srcOrd="0" destOrd="0" presId="urn:microsoft.com/office/officeart/2005/8/layout/chevron2"/>
    <dgm:cxn modelId="{ECA15378-845E-441C-8546-FADF301B37E0}" type="presOf" srcId="{5E7EBEAE-DF1E-4FA6-A112-117F49402CF9}" destId="{145D8710-F4A5-4E2F-B030-758816C7D96B}" srcOrd="0" destOrd="0" presId="urn:microsoft.com/office/officeart/2005/8/layout/chevron2"/>
    <dgm:cxn modelId="{B2DB4D13-16BB-4952-8D12-7F73CCBF2FC8}" type="presOf" srcId="{AFB1E928-16A5-4A3C-A1DF-FEEE0C87F8B2}" destId="{4625E8B6-1368-464F-9274-C31BAD55F580}" srcOrd="0" destOrd="0" presId="urn:microsoft.com/office/officeart/2005/8/layout/chevron2"/>
    <dgm:cxn modelId="{5C8B2DEA-3F51-4BF3-8E03-2B67B9D84800}" srcId="{5E7EBEAE-DF1E-4FA6-A112-117F49402CF9}" destId="{351FD3F9-6422-433D-901B-5CE659916F16}" srcOrd="5" destOrd="0" parTransId="{AC703512-C249-42CB-AF4B-401D19EA6B3A}" sibTransId="{38948695-816A-4D0E-B35D-25CA94948EFA}"/>
    <dgm:cxn modelId="{4DC75B9D-2452-44FE-8BCE-269FBAA15815}" type="presOf" srcId="{1C7597D8-DCFC-40D1-B85B-78A5B45B4C7C}" destId="{D93E9D18-ABDC-4B81-90E5-4CD9E8E8239E}" srcOrd="0" destOrd="0" presId="urn:microsoft.com/office/officeart/2005/8/layout/chevron2"/>
    <dgm:cxn modelId="{0D895EED-12E0-4B1F-96A2-464D29B77D59}" type="presOf" srcId="{1E84540E-1733-48CB-97E1-80C2E433CE3A}" destId="{48CBC844-3D80-4C5A-86B3-BD4EE2153E0B}" srcOrd="0" destOrd="2" presId="urn:microsoft.com/office/officeart/2005/8/layout/chevron2"/>
    <dgm:cxn modelId="{1C57A9CA-9FE3-4CCB-92F0-675EB6F854F5}" type="presOf" srcId="{D4AAFFAE-03DB-48E9-955E-41B02F71789B}" destId="{FF17E87A-8363-4D3E-9929-18B039BAC32C}" srcOrd="0" destOrd="2" presId="urn:microsoft.com/office/officeart/2005/8/layout/chevron2"/>
    <dgm:cxn modelId="{2DEA7014-7B75-44E6-9F74-8122ACCAC0BC}" type="presOf" srcId="{6CB3138A-274A-4DEA-B5DB-067C34D8A527}" destId="{48CBC844-3D80-4C5A-86B3-BD4EE2153E0B}" srcOrd="0" destOrd="1" presId="urn:microsoft.com/office/officeart/2005/8/layout/chevron2"/>
    <dgm:cxn modelId="{05241AF6-C0B5-4768-B6D5-11D5A39301D9}" type="presOf" srcId="{1BA31E32-3D18-486A-A8EB-1A4402CDEA58}" destId="{FF17E87A-8363-4D3E-9929-18B039BAC32C}" srcOrd="0" destOrd="0" presId="urn:microsoft.com/office/officeart/2005/8/layout/chevron2"/>
    <dgm:cxn modelId="{736964CF-2A42-4444-BB7E-C6B079ACCA80}" srcId="{8D301C7E-3A5A-4A60-A4A2-3A79D4E814B6}" destId="{1BA31E32-3D18-486A-A8EB-1A4402CDEA58}" srcOrd="0" destOrd="0" parTransId="{6E2D04F1-F89F-41C4-B586-D81BD45ED4E9}" sibTransId="{4A4CF791-499B-43F9-8C37-2A1E96CAE06D}"/>
    <dgm:cxn modelId="{622A39FD-9D93-43AA-A347-7736CBDD6DA7}" type="presOf" srcId="{A29709DD-4380-4AED-9F4A-992097D6273B}" destId="{7DFBB03A-06DB-4C91-BA93-76B45C63F6FF}" srcOrd="0" destOrd="0" presId="urn:microsoft.com/office/officeart/2005/8/layout/chevron2"/>
    <dgm:cxn modelId="{B5D0343B-4398-42F5-9960-26BE93D2E1F9}" srcId="{351FD3F9-6422-433D-901B-5CE659916F16}" destId="{6CB3138A-274A-4DEA-B5DB-067C34D8A527}" srcOrd="1" destOrd="0" parTransId="{F3B7E1F7-B5FA-40BB-BC29-541AC996B6E7}" sibTransId="{0B3F5C1B-206F-463F-A89A-70437B0CDB75}"/>
    <dgm:cxn modelId="{BF9EB566-E9A0-464D-8210-38C3234CA368}" type="presParOf" srcId="{145D8710-F4A5-4E2F-B030-758816C7D96B}" destId="{5205218C-A319-4304-AB7E-441E45A56291}" srcOrd="0" destOrd="0" presId="urn:microsoft.com/office/officeart/2005/8/layout/chevron2"/>
    <dgm:cxn modelId="{C1D33842-E6DA-4C3A-9536-C99AD91CC988}" type="presParOf" srcId="{5205218C-A319-4304-AB7E-441E45A56291}" destId="{D93E9D18-ABDC-4B81-90E5-4CD9E8E8239E}" srcOrd="0" destOrd="0" presId="urn:microsoft.com/office/officeart/2005/8/layout/chevron2"/>
    <dgm:cxn modelId="{BBA6C3B3-E800-4762-ADDD-49F5E596B512}" type="presParOf" srcId="{5205218C-A319-4304-AB7E-441E45A56291}" destId="{2F50A536-B383-498F-A1CF-04B3CB9AF373}" srcOrd="1" destOrd="0" presId="urn:microsoft.com/office/officeart/2005/8/layout/chevron2"/>
    <dgm:cxn modelId="{F77A05A8-B082-4C66-B09A-8742613A6939}" type="presParOf" srcId="{145D8710-F4A5-4E2F-B030-758816C7D96B}" destId="{19560EE5-E6CF-424D-8853-981D19CE0CF0}" srcOrd="1" destOrd="0" presId="urn:microsoft.com/office/officeart/2005/8/layout/chevron2"/>
    <dgm:cxn modelId="{FECE28C8-788B-4517-B1B7-96B69DEA87F8}" type="presParOf" srcId="{145D8710-F4A5-4E2F-B030-758816C7D96B}" destId="{E599A3C2-620E-4446-8417-214F86E41DAD}" srcOrd="2" destOrd="0" presId="urn:microsoft.com/office/officeart/2005/8/layout/chevron2"/>
    <dgm:cxn modelId="{0CC43EA7-BF5E-4A98-BE05-5F27DDB8C443}" type="presParOf" srcId="{E599A3C2-620E-4446-8417-214F86E41DAD}" destId="{B6EED9DA-8DDB-47C3-BA9B-0DEF3E65E53E}" srcOrd="0" destOrd="0" presId="urn:microsoft.com/office/officeart/2005/8/layout/chevron2"/>
    <dgm:cxn modelId="{D6CC722D-A4EB-4244-9FDE-9A562B747601}" type="presParOf" srcId="{E599A3C2-620E-4446-8417-214F86E41DAD}" destId="{DE5340A6-8F28-4E6B-A28B-1C8CAA273C6D}" srcOrd="1" destOrd="0" presId="urn:microsoft.com/office/officeart/2005/8/layout/chevron2"/>
    <dgm:cxn modelId="{6C34957F-9A3D-40CD-BDA1-3B306058A73D}" type="presParOf" srcId="{145D8710-F4A5-4E2F-B030-758816C7D96B}" destId="{9F2ADDCC-557E-4A65-8210-68116519F3D5}" srcOrd="3" destOrd="0" presId="urn:microsoft.com/office/officeart/2005/8/layout/chevron2"/>
    <dgm:cxn modelId="{FF6B3220-AD04-41AB-AD8D-0D6F982D714E}" type="presParOf" srcId="{145D8710-F4A5-4E2F-B030-758816C7D96B}" destId="{2CC13A8B-8A1B-48B0-A78D-9BD5A5398F0C}" srcOrd="4" destOrd="0" presId="urn:microsoft.com/office/officeart/2005/8/layout/chevron2"/>
    <dgm:cxn modelId="{C9408F27-E1CE-41FD-800B-67B1195F8523}" type="presParOf" srcId="{2CC13A8B-8A1B-48B0-A78D-9BD5A5398F0C}" destId="{4625E8B6-1368-464F-9274-C31BAD55F580}" srcOrd="0" destOrd="0" presId="urn:microsoft.com/office/officeart/2005/8/layout/chevron2"/>
    <dgm:cxn modelId="{0A3F395F-2946-4831-8D49-5D504E9E3283}" type="presParOf" srcId="{2CC13A8B-8A1B-48B0-A78D-9BD5A5398F0C}" destId="{9EB92347-7A09-484C-932C-6477454C468C}" srcOrd="1" destOrd="0" presId="urn:microsoft.com/office/officeart/2005/8/layout/chevron2"/>
    <dgm:cxn modelId="{DC55C2BE-0BFC-40CC-8E53-A032BB9ECD5A}" type="presParOf" srcId="{145D8710-F4A5-4E2F-B030-758816C7D96B}" destId="{78DE52ED-C056-437E-ADE9-53FE641A9E3C}" srcOrd="5" destOrd="0" presId="urn:microsoft.com/office/officeart/2005/8/layout/chevron2"/>
    <dgm:cxn modelId="{81B46CDF-D224-4E17-8831-56A5269AF471}" type="presParOf" srcId="{145D8710-F4A5-4E2F-B030-758816C7D96B}" destId="{70BBC19D-DF14-4048-B55A-BED898D837B0}" srcOrd="6" destOrd="0" presId="urn:microsoft.com/office/officeart/2005/8/layout/chevron2"/>
    <dgm:cxn modelId="{817AAC02-9531-4E3A-9E15-DA51D9F930A1}" type="presParOf" srcId="{70BBC19D-DF14-4048-B55A-BED898D837B0}" destId="{7DFBB03A-06DB-4C91-BA93-76B45C63F6FF}" srcOrd="0" destOrd="0" presId="urn:microsoft.com/office/officeart/2005/8/layout/chevron2"/>
    <dgm:cxn modelId="{25A2B3FE-78EC-44F6-920A-00DB3C479E42}" type="presParOf" srcId="{70BBC19D-DF14-4048-B55A-BED898D837B0}" destId="{D3ABEA65-2080-4B12-8545-7DDF5780518D}" srcOrd="1" destOrd="0" presId="urn:microsoft.com/office/officeart/2005/8/layout/chevron2"/>
    <dgm:cxn modelId="{3B353276-3D22-4667-BB0E-8641F1AD6826}" type="presParOf" srcId="{145D8710-F4A5-4E2F-B030-758816C7D96B}" destId="{BCC64F35-83D3-4C62-9BB9-65B3B0DC9BA5}" srcOrd="7" destOrd="0" presId="urn:microsoft.com/office/officeart/2005/8/layout/chevron2"/>
    <dgm:cxn modelId="{81307C11-FDD8-4B1F-B98B-962971B9CC9D}" type="presParOf" srcId="{145D8710-F4A5-4E2F-B030-758816C7D96B}" destId="{3B58F566-38C1-4871-9F15-D7AC7ED7F5ED}" srcOrd="8" destOrd="0" presId="urn:microsoft.com/office/officeart/2005/8/layout/chevron2"/>
    <dgm:cxn modelId="{7CA17FC5-78C5-422F-9AF0-BF872DB5D36B}" type="presParOf" srcId="{3B58F566-38C1-4871-9F15-D7AC7ED7F5ED}" destId="{825CCCBF-2C58-49FC-90B5-AD23592638C1}" srcOrd="0" destOrd="0" presId="urn:microsoft.com/office/officeart/2005/8/layout/chevron2"/>
    <dgm:cxn modelId="{0DE0AA6D-E9F7-4C52-8C52-F05F55144A1A}" type="presParOf" srcId="{3B58F566-38C1-4871-9F15-D7AC7ED7F5ED}" destId="{FF17E87A-8363-4D3E-9929-18B039BAC32C}" srcOrd="1" destOrd="0" presId="urn:microsoft.com/office/officeart/2005/8/layout/chevron2"/>
    <dgm:cxn modelId="{F093ADC9-1CFF-44CA-8D85-6468E4A5D6F1}" type="presParOf" srcId="{145D8710-F4A5-4E2F-B030-758816C7D96B}" destId="{3FC51CB7-49E5-4AA2-973D-091710FB9BB7}" srcOrd="9" destOrd="0" presId="urn:microsoft.com/office/officeart/2005/8/layout/chevron2"/>
    <dgm:cxn modelId="{5C9B7F7F-FBAC-4469-9FC2-30CEAA86CA52}" type="presParOf" srcId="{145D8710-F4A5-4E2F-B030-758816C7D96B}" destId="{436C4F9D-6E25-485F-878C-CB12BD0339EC}" srcOrd="10" destOrd="0" presId="urn:microsoft.com/office/officeart/2005/8/layout/chevron2"/>
    <dgm:cxn modelId="{5D17C44B-69F5-4A95-B667-4915EBDBACB2}" type="presParOf" srcId="{436C4F9D-6E25-485F-878C-CB12BD0339EC}" destId="{F40A0FD9-36AB-4A77-978D-E49A37A6D471}" srcOrd="0" destOrd="0" presId="urn:microsoft.com/office/officeart/2005/8/layout/chevron2"/>
    <dgm:cxn modelId="{5D2360F3-E4F0-47F7-8BC2-2D36EA7FAF27}" type="presParOf" srcId="{436C4F9D-6E25-485F-878C-CB12BD0339EC}" destId="{48CBC844-3D80-4C5A-86B3-BD4EE2153E0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E9D18-ABDC-4B81-90E5-4CD9E8E8239E}">
      <dsp:nvSpPr>
        <dsp:cNvPr id="0" name=""/>
        <dsp:cNvSpPr/>
      </dsp:nvSpPr>
      <dsp:spPr>
        <a:xfrm rot="5400000">
          <a:off x="-155955" y="166670"/>
          <a:ext cx="1039701" cy="727791"/>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lv-LV" sz="1200" b="1" kern="1200" dirty="0">
              <a:solidFill>
                <a:sysClr val="windowText" lastClr="000000"/>
              </a:solidFill>
            </a:rPr>
            <a:t>1</a:t>
          </a:r>
          <a:r>
            <a:rPr lang="lv-LV" sz="1200" b="1" kern="1200" dirty="0"/>
            <a:t> </a:t>
          </a:r>
          <a:r>
            <a:rPr lang="lv-LV" sz="1400" b="1" kern="1200" dirty="0">
              <a:solidFill>
                <a:sysClr val="windowText" lastClr="000000"/>
              </a:solidFill>
            </a:rPr>
            <a:t>mēnesis</a:t>
          </a:r>
        </a:p>
      </dsp:txBody>
      <dsp:txXfrm rot="-5400000">
        <a:off x="1" y="374611"/>
        <a:ext cx="727791" cy="311910"/>
      </dsp:txXfrm>
    </dsp:sp>
    <dsp:sp modelId="{2F50A536-B383-498F-A1CF-04B3CB9AF373}">
      <dsp:nvSpPr>
        <dsp:cNvPr id="0" name=""/>
        <dsp:cNvSpPr/>
      </dsp:nvSpPr>
      <dsp:spPr>
        <a:xfrm rot="5400000">
          <a:off x="5362746" y="-4624240"/>
          <a:ext cx="676161" cy="9946071"/>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24.aprīlī </a:t>
          </a:r>
          <a:r>
            <a:rPr lang="lv-LV" sz="1400" b="0" kern="1200" dirty="0"/>
            <a:t>s</a:t>
          </a:r>
          <a:r>
            <a:rPr lang="lv-LV" sz="1400" kern="1200" dirty="0"/>
            <a:t>ludinājums www.mnf.lv</a:t>
          </a:r>
        </a:p>
      </dsp:txBody>
      <dsp:txXfrm rot="-5400000">
        <a:off x="727792" y="43721"/>
        <a:ext cx="9913064" cy="610147"/>
      </dsp:txXfrm>
    </dsp:sp>
    <dsp:sp modelId="{B6EED9DA-8DDB-47C3-BA9B-0DEF3E65E53E}">
      <dsp:nvSpPr>
        <dsp:cNvPr id="0" name=""/>
        <dsp:cNvSpPr/>
      </dsp:nvSpPr>
      <dsp:spPr>
        <a:xfrm rot="5400000">
          <a:off x="-155955" y="1118311"/>
          <a:ext cx="1039701" cy="727791"/>
        </a:xfrm>
        <a:prstGeom prst="chevron">
          <a:avLst/>
        </a:prstGeom>
        <a:solidFill>
          <a:schemeClr val="accent5">
            <a:hueOff val="-1986775"/>
            <a:satOff val="7962"/>
            <a:lumOff val="1726"/>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lv-LV" sz="1200" b="1" kern="1200" dirty="0">
              <a:solidFill>
                <a:sysClr val="windowText" lastClr="000000"/>
              </a:solidFill>
            </a:rPr>
            <a:t>4 </a:t>
          </a:r>
        </a:p>
        <a:p>
          <a:pPr lvl="0" algn="ctr" defTabSz="533400">
            <a:lnSpc>
              <a:spcPct val="90000"/>
            </a:lnSpc>
            <a:spcBef>
              <a:spcPct val="0"/>
            </a:spcBef>
            <a:spcAft>
              <a:spcPct val="35000"/>
            </a:spcAft>
          </a:pPr>
          <a:r>
            <a:rPr lang="lv-LV" sz="1400" b="1" kern="1200" dirty="0">
              <a:solidFill>
                <a:sysClr val="windowText" lastClr="000000"/>
              </a:solidFill>
            </a:rPr>
            <a:t>mēneši</a:t>
          </a:r>
        </a:p>
      </dsp:txBody>
      <dsp:txXfrm rot="-5400000">
        <a:off x="1" y="1326252"/>
        <a:ext cx="727791" cy="311910"/>
      </dsp:txXfrm>
    </dsp:sp>
    <dsp:sp modelId="{DE5340A6-8F28-4E6B-A28B-1C8CAA273C6D}">
      <dsp:nvSpPr>
        <dsp:cNvPr id="0" name=""/>
        <dsp:cNvSpPr/>
      </dsp:nvSpPr>
      <dsp:spPr>
        <a:xfrm rot="5400000">
          <a:off x="5370212" y="-3611231"/>
          <a:ext cx="661228" cy="9946071"/>
        </a:xfrm>
        <a:prstGeom prst="round2SameRect">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0" kern="1200" dirty="0"/>
            <a:t>No </a:t>
          </a:r>
          <a:r>
            <a:rPr lang="lv-LV" sz="1400" b="0" kern="1200" dirty="0" smtClean="0"/>
            <a:t>24.maija </a:t>
          </a:r>
          <a:r>
            <a:rPr lang="lv-LV" sz="1400" b="1" kern="1200" dirty="0"/>
            <a:t>līdz</a:t>
          </a:r>
          <a:r>
            <a:rPr lang="lv-LV" sz="1400" b="0" kern="1200" dirty="0"/>
            <a:t> </a:t>
          </a:r>
          <a:r>
            <a:rPr lang="lv-LV" sz="1400" b="1" kern="1200" dirty="0"/>
            <a:t>24.septembrim </a:t>
          </a:r>
          <a:r>
            <a:rPr lang="lv-LV" sz="1400" b="0" kern="1200" dirty="0"/>
            <a:t>MNF</a:t>
          </a:r>
          <a:r>
            <a:rPr lang="lv-LV" sz="1400" b="1" kern="1200" dirty="0"/>
            <a:t> </a:t>
          </a:r>
          <a:r>
            <a:rPr lang="lv-LV" sz="1400" kern="1200" dirty="0"/>
            <a:t>pieņem LEADER projektu iesniegumus.</a:t>
          </a:r>
        </a:p>
      </dsp:txBody>
      <dsp:txXfrm rot="-5400000">
        <a:off x="727791" y="1063468"/>
        <a:ext cx="9913793" cy="596672"/>
      </dsp:txXfrm>
    </dsp:sp>
    <dsp:sp modelId="{4625E8B6-1368-464F-9274-C31BAD55F580}">
      <dsp:nvSpPr>
        <dsp:cNvPr id="0" name=""/>
        <dsp:cNvSpPr/>
      </dsp:nvSpPr>
      <dsp:spPr>
        <a:xfrm rot="5400000">
          <a:off x="-155955" y="2069952"/>
          <a:ext cx="1039701" cy="727791"/>
        </a:xfrm>
        <a:prstGeom prst="chevron">
          <a:avLst/>
        </a:prstGeom>
        <a:solidFill>
          <a:schemeClr val="accent5">
            <a:hueOff val="-3973551"/>
            <a:satOff val="15924"/>
            <a:lumOff val="3451"/>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lv-LV" sz="1400" b="1" kern="1200" dirty="0">
              <a:solidFill>
                <a:sysClr val="windowText" lastClr="000000"/>
              </a:solidFill>
            </a:rPr>
            <a:t>1 mēnesis</a:t>
          </a:r>
        </a:p>
      </dsp:txBody>
      <dsp:txXfrm rot="-5400000">
        <a:off x="1" y="2277893"/>
        <a:ext cx="727791" cy="311910"/>
      </dsp:txXfrm>
    </dsp:sp>
    <dsp:sp modelId="{9EB92347-7A09-484C-932C-6477454C468C}">
      <dsp:nvSpPr>
        <dsp:cNvPr id="0" name=""/>
        <dsp:cNvSpPr/>
      </dsp:nvSpPr>
      <dsp:spPr>
        <a:xfrm rot="5400000">
          <a:off x="5362924" y="-2656927"/>
          <a:ext cx="675806" cy="9946071"/>
        </a:xfrm>
        <a:prstGeom prst="round2SameRect">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solidFill>
                <a:srgbClr val="FF0000"/>
              </a:solidFill>
            </a:rPr>
            <a:t>Ja</a:t>
          </a:r>
          <a:r>
            <a:rPr lang="lv-LV" sz="1400" b="1" kern="1200" dirty="0"/>
            <a:t> pašvaldības visus projektus iesniedz septembrī</a:t>
          </a:r>
          <a:r>
            <a:rPr lang="lv-LV" sz="1400" b="0" kern="1200" dirty="0"/>
            <a:t>, MNF projektus vērtē  no 25.septembra līdz 25.oktobrim</a:t>
          </a:r>
          <a:endParaRPr lang="lv-LV" sz="1400" b="1" kern="1200" dirty="0"/>
        </a:p>
      </dsp:txBody>
      <dsp:txXfrm rot="-5400000">
        <a:off x="727792" y="2011195"/>
        <a:ext cx="9913081" cy="609826"/>
      </dsp:txXfrm>
    </dsp:sp>
    <dsp:sp modelId="{7DFBB03A-06DB-4C91-BA93-76B45C63F6FF}">
      <dsp:nvSpPr>
        <dsp:cNvPr id="0" name=""/>
        <dsp:cNvSpPr/>
      </dsp:nvSpPr>
      <dsp:spPr>
        <a:xfrm rot="5400000">
          <a:off x="-155955" y="3029290"/>
          <a:ext cx="1039701" cy="727791"/>
        </a:xfrm>
        <a:prstGeom prst="chevron">
          <a:avLst/>
        </a:prstGeom>
        <a:solidFill>
          <a:schemeClr val="accent5">
            <a:hueOff val="-5960326"/>
            <a:satOff val="23887"/>
            <a:lumOff val="5177"/>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lv-LV" sz="1200" b="1" kern="1200" dirty="0">
              <a:solidFill>
                <a:sysClr val="windowText" lastClr="000000"/>
              </a:solidFill>
            </a:rPr>
            <a:t>3 </a:t>
          </a:r>
        </a:p>
        <a:p>
          <a:pPr lvl="0" algn="ctr" defTabSz="533400">
            <a:lnSpc>
              <a:spcPct val="90000"/>
            </a:lnSpc>
            <a:spcBef>
              <a:spcPct val="0"/>
            </a:spcBef>
            <a:spcAft>
              <a:spcPct val="35000"/>
            </a:spcAft>
          </a:pPr>
          <a:r>
            <a:rPr lang="lv-LV" sz="1200" b="1" kern="1200" dirty="0">
              <a:solidFill>
                <a:sysClr val="windowText" lastClr="000000"/>
              </a:solidFill>
            </a:rPr>
            <a:t>mēneši</a:t>
          </a:r>
        </a:p>
      </dsp:txBody>
      <dsp:txXfrm rot="-5400000">
        <a:off x="1" y="3237231"/>
        <a:ext cx="727791" cy="311910"/>
      </dsp:txXfrm>
    </dsp:sp>
    <dsp:sp modelId="{D3ABEA65-2080-4B12-8545-7DDF5780518D}">
      <dsp:nvSpPr>
        <dsp:cNvPr id="0" name=""/>
        <dsp:cNvSpPr/>
      </dsp:nvSpPr>
      <dsp:spPr>
        <a:xfrm rot="5400000">
          <a:off x="5355226" y="-1734771"/>
          <a:ext cx="691200" cy="9946071"/>
        </a:xfrm>
        <a:prstGeom prst="round2SameRect">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LAD projektus vērtē no 26.oktobra līdz 26.janvārim</a:t>
          </a:r>
        </a:p>
      </dsp:txBody>
      <dsp:txXfrm rot="-5400000">
        <a:off x="727791" y="2926406"/>
        <a:ext cx="9912329" cy="623716"/>
      </dsp:txXfrm>
    </dsp:sp>
    <dsp:sp modelId="{825CCCBF-2C58-49FC-90B5-AD23592638C1}">
      <dsp:nvSpPr>
        <dsp:cNvPr id="0" name=""/>
        <dsp:cNvSpPr/>
      </dsp:nvSpPr>
      <dsp:spPr>
        <a:xfrm rot="5400000">
          <a:off x="-155955" y="4210107"/>
          <a:ext cx="1039701" cy="727791"/>
        </a:xfrm>
        <a:prstGeom prst="chevron">
          <a:avLst/>
        </a:prstGeom>
        <a:solidFill>
          <a:schemeClr val="accent5">
            <a:hueOff val="-7947101"/>
            <a:satOff val="31849"/>
            <a:lumOff val="6902"/>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endParaRPr lang="lv-LV" sz="1400" kern="1200" dirty="0"/>
        </a:p>
        <a:p>
          <a:pPr lvl="0" algn="ctr" defTabSz="622300">
            <a:lnSpc>
              <a:spcPct val="90000"/>
            </a:lnSpc>
            <a:spcBef>
              <a:spcPct val="0"/>
            </a:spcBef>
            <a:spcAft>
              <a:spcPct val="35000"/>
            </a:spcAft>
          </a:pPr>
          <a:r>
            <a:rPr lang="lv-LV" sz="1200" b="1" kern="1200" dirty="0">
              <a:solidFill>
                <a:sysClr val="windowText" lastClr="000000"/>
              </a:solidFill>
            </a:rPr>
            <a:t>12 vai 24 mēneši</a:t>
          </a:r>
        </a:p>
      </dsp:txBody>
      <dsp:txXfrm rot="-5400000">
        <a:off x="1" y="4418048"/>
        <a:ext cx="727791" cy="311910"/>
      </dsp:txXfrm>
    </dsp:sp>
    <dsp:sp modelId="{FF17E87A-8363-4D3E-9929-18B039BAC32C}">
      <dsp:nvSpPr>
        <dsp:cNvPr id="0" name=""/>
        <dsp:cNvSpPr/>
      </dsp:nvSpPr>
      <dsp:spPr>
        <a:xfrm rot="5400000">
          <a:off x="5133748" y="-580980"/>
          <a:ext cx="1134157" cy="9946071"/>
        </a:xfrm>
        <a:prstGeom prst="round2SameRect">
          <a:avLst/>
        </a:prstGeom>
        <a:solidFill>
          <a:srgbClr val="FFC000">
            <a:alpha val="90000"/>
          </a:srgb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LEADER projektu īstenošanas laiks</a:t>
          </a:r>
          <a:r>
            <a:rPr lang="lv-LV" sz="1400" b="0" kern="1200" dirty="0"/>
            <a:t> – 1 gads. Būvniecība - 2 gadi;</a:t>
          </a:r>
        </a:p>
        <a:p>
          <a:pPr marL="114300" lvl="1" indent="-114300" algn="l" defTabSz="622300">
            <a:lnSpc>
              <a:spcPct val="90000"/>
            </a:lnSpc>
            <a:spcBef>
              <a:spcPct val="0"/>
            </a:spcBef>
            <a:spcAft>
              <a:spcPts val="0"/>
            </a:spcAft>
            <a:buChar char="••"/>
          </a:pPr>
          <a:r>
            <a:rPr lang="lv-LV" sz="1400" kern="1200" dirty="0"/>
            <a:t>6 mēnešu laikā no LAD lēmuma par finansējuma piešķiršanu jāuzsāk projekta īstenošana, periodā iekļauta </a:t>
          </a:r>
          <a:r>
            <a:rPr lang="lv-LV" sz="1400" b="1" kern="1200" dirty="0"/>
            <a:t>priekšapmaksas pieprasījuma </a:t>
          </a:r>
          <a:r>
            <a:rPr lang="lv-LV" sz="1400" kern="1200" dirty="0"/>
            <a:t>sagatavošana un iesniegšana LAD;</a:t>
          </a:r>
        </a:p>
        <a:p>
          <a:pPr marL="114300" lvl="1" indent="-114300" algn="l" defTabSz="622300">
            <a:lnSpc>
              <a:spcPct val="90000"/>
            </a:lnSpc>
            <a:spcBef>
              <a:spcPct val="0"/>
            </a:spcBef>
            <a:spcAft>
              <a:spcPts val="0"/>
            </a:spcAft>
            <a:buChar char="••"/>
          </a:pPr>
          <a:r>
            <a:rPr lang="lv-LV" sz="1400" kern="1200" dirty="0">
              <a:solidFill>
                <a:schemeClr val="tx1"/>
              </a:solidFill>
            </a:rPr>
            <a:t>iesniegumā norādām pilnu laiku!!!, lai nenoslogotu sevi un LAD ar saraksti!!!</a:t>
          </a:r>
        </a:p>
      </dsp:txBody>
      <dsp:txXfrm rot="-5400000">
        <a:off x="727792" y="3880341"/>
        <a:ext cx="9890706" cy="1023427"/>
      </dsp:txXfrm>
    </dsp:sp>
    <dsp:sp modelId="{F40A0FD9-36AB-4A77-978D-E49A37A6D471}">
      <dsp:nvSpPr>
        <dsp:cNvPr id="0" name=""/>
        <dsp:cNvSpPr/>
      </dsp:nvSpPr>
      <dsp:spPr>
        <a:xfrm rot="5400000">
          <a:off x="-155955" y="5430138"/>
          <a:ext cx="1039701" cy="727791"/>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lv-LV" sz="1200" b="1" kern="1200" dirty="0">
              <a:solidFill>
                <a:sysClr val="windowText" lastClr="000000"/>
              </a:solidFill>
            </a:rPr>
            <a:t>3 </a:t>
          </a:r>
          <a:r>
            <a:rPr lang="lv-LV" sz="1400" b="1" kern="1200" dirty="0">
              <a:solidFill>
                <a:sysClr val="windowText" lastClr="000000"/>
              </a:solidFill>
            </a:rPr>
            <a:t>gadi</a:t>
          </a:r>
        </a:p>
      </dsp:txBody>
      <dsp:txXfrm rot="-5400000">
        <a:off x="1" y="5638079"/>
        <a:ext cx="727791" cy="311910"/>
      </dsp:txXfrm>
    </dsp:sp>
    <dsp:sp modelId="{48CBC844-3D80-4C5A-86B3-BD4EE2153E0B}">
      <dsp:nvSpPr>
        <dsp:cNvPr id="0" name=""/>
        <dsp:cNvSpPr/>
      </dsp:nvSpPr>
      <dsp:spPr>
        <a:xfrm rot="5400000">
          <a:off x="5094534" y="639050"/>
          <a:ext cx="1212585" cy="9946071"/>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Projekta uzraudzības periods 3 gadi.</a:t>
          </a:r>
        </a:p>
        <a:p>
          <a:pPr marL="114300" lvl="1" indent="-114300" algn="l" defTabSz="622300">
            <a:lnSpc>
              <a:spcPct val="90000"/>
            </a:lnSpc>
            <a:spcBef>
              <a:spcPct val="0"/>
            </a:spcBef>
            <a:spcAft>
              <a:spcPct val="15000"/>
            </a:spcAft>
            <a:buChar char="••"/>
          </a:pPr>
          <a:r>
            <a:rPr lang="lv-LV" sz="1400" b="0" kern="1200" dirty="0"/>
            <a:t>sākas nākamajā gadā pēc pēdējās atskaites par projekta īstenošanu;</a:t>
          </a:r>
        </a:p>
        <a:p>
          <a:pPr marL="114300" lvl="1" indent="-114300" algn="l" defTabSz="622300">
            <a:lnSpc>
              <a:spcPct val="90000"/>
            </a:lnSpc>
            <a:spcBef>
              <a:spcPct val="0"/>
            </a:spcBef>
            <a:spcAft>
              <a:spcPct val="15000"/>
            </a:spcAft>
            <a:buChar char="••"/>
          </a:pPr>
          <a:r>
            <a:rPr lang="lv-LV" sz="1400" b="0" kern="1200" dirty="0">
              <a:solidFill>
                <a:srgbClr val="C00000"/>
              </a:solidFill>
            </a:rPr>
            <a:t>informē MNF par aktualitātēm, kas saistītas ar </a:t>
          </a:r>
          <a:r>
            <a:rPr lang="lv-LV" sz="1400" b="0" kern="1200" dirty="0" smtClean="0">
              <a:solidFill>
                <a:srgbClr val="C00000"/>
              </a:solidFill>
            </a:rPr>
            <a:t>projektu.</a:t>
          </a:r>
          <a:endParaRPr lang="lv-LV" sz="1400" b="1" kern="1200" dirty="0"/>
        </a:p>
      </dsp:txBody>
      <dsp:txXfrm rot="-5400000">
        <a:off x="727791" y="5064987"/>
        <a:ext cx="9886877" cy="109419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1" y="0"/>
            <a:ext cx="4276255" cy="338143"/>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5587733" y="0"/>
            <a:ext cx="4276254" cy="338143"/>
          </a:xfrm>
          <a:prstGeom prst="rect">
            <a:avLst/>
          </a:prstGeom>
        </p:spPr>
        <p:txBody>
          <a:bodyPr vert="horz" lIns="91440" tIns="45720" rIns="91440" bIns="45720" rtlCol="0"/>
          <a:lstStyle>
            <a:lvl1pPr algn="r">
              <a:defRPr sz="1200"/>
            </a:lvl1pPr>
          </a:lstStyle>
          <a:p>
            <a:fld id="{0EEC990E-E551-4F31-8ADC-C0E63EE5446F}" type="datetimeFigureOut">
              <a:rPr lang="lv-LV" smtClean="0"/>
              <a:t>23.04.2024</a:t>
            </a:fld>
            <a:endParaRPr lang="lv-LV"/>
          </a:p>
        </p:txBody>
      </p:sp>
      <p:sp>
        <p:nvSpPr>
          <p:cNvPr id="4" name="Slaida attēla vietturis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985934" y="3241620"/>
            <a:ext cx="7894446" cy="2652037"/>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1" y="6397620"/>
            <a:ext cx="4276255" cy="338143"/>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5587733" y="6397620"/>
            <a:ext cx="4276254" cy="338143"/>
          </a:xfrm>
          <a:prstGeom prst="rect">
            <a:avLst/>
          </a:prstGeom>
        </p:spPr>
        <p:txBody>
          <a:bodyPr vert="horz" lIns="91440" tIns="45720" rIns="91440" bIns="45720" rtlCol="0" anchor="b"/>
          <a:lstStyle>
            <a:lvl1pPr algn="r">
              <a:defRPr sz="1200"/>
            </a:lvl1pPr>
          </a:lstStyle>
          <a:p>
            <a:fld id="{FB5A8256-2152-43AB-A4A6-BC285F9D7699}" type="slidenum">
              <a:rPr lang="lv-LV" smtClean="0"/>
              <a:t>‹#›</a:t>
            </a:fld>
            <a:endParaRPr lang="lv-LV"/>
          </a:p>
        </p:txBody>
      </p:sp>
    </p:spTree>
    <p:extLst>
      <p:ext uri="{BB962C8B-B14F-4D97-AF65-F5344CB8AC3E}">
        <p14:creationId xmlns:p14="http://schemas.microsoft.com/office/powerpoint/2010/main" val="2239613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E6929EF-5F44-34FE-A9D2-0A1936A3DF58}"/>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062C6EC7-39C9-74AA-6081-8039AEE640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D6BE3FB4-6B03-281D-3919-CBE547E6FF9E}"/>
              </a:ext>
            </a:extLst>
          </p:cNvPr>
          <p:cNvSpPr>
            <a:spLocks noGrp="1"/>
          </p:cNvSpPr>
          <p:nvPr>
            <p:ph type="dt" sz="half" idx="10"/>
          </p:nvPr>
        </p:nvSpPr>
        <p:spPr/>
        <p:txBody>
          <a:bodyPr/>
          <a:lstStyle/>
          <a:p>
            <a:fld id="{C086929B-F264-4140-B81E-47B52CC643C7}" type="datetime1">
              <a:rPr lang="lv-LV" smtClean="0"/>
              <a:t>23.04.2024</a:t>
            </a:fld>
            <a:endParaRPr lang="lv-LV"/>
          </a:p>
        </p:txBody>
      </p:sp>
      <p:sp>
        <p:nvSpPr>
          <p:cNvPr id="5" name="Kājenes vietturis 4">
            <a:extLst>
              <a:ext uri="{FF2B5EF4-FFF2-40B4-BE49-F238E27FC236}">
                <a16:creationId xmlns:a16="http://schemas.microsoft.com/office/drawing/2014/main" id="{A64617DE-2FC8-0BAE-6D59-6DC8FCB6C47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1078ABA4-316B-3C86-D057-A3E11D9CD09E}"/>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402722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294C65D-B3B6-B929-7059-899251854DD7}"/>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A6E7C693-5FB9-19CC-63BB-240E537CC2BB}"/>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E295F8DE-8BF1-C75D-BA3C-B2DC1DA27D2E}"/>
              </a:ext>
            </a:extLst>
          </p:cNvPr>
          <p:cNvSpPr>
            <a:spLocks noGrp="1"/>
          </p:cNvSpPr>
          <p:nvPr>
            <p:ph type="dt" sz="half" idx="10"/>
          </p:nvPr>
        </p:nvSpPr>
        <p:spPr/>
        <p:txBody>
          <a:bodyPr/>
          <a:lstStyle/>
          <a:p>
            <a:fld id="{0014AE60-A2CC-455A-92CD-9BD8BE74C0B7}" type="datetime1">
              <a:rPr lang="lv-LV" smtClean="0"/>
              <a:t>23.04.2024</a:t>
            </a:fld>
            <a:endParaRPr lang="lv-LV"/>
          </a:p>
        </p:txBody>
      </p:sp>
      <p:sp>
        <p:nvSpPr>
          <p:cNvPr id="5" name="Kājenes vietturis 4">
            <a:extLst>
              <a:ext uri="{FF2B5EF4-FFF2-40B4-BE49-F238E27FC236}">
                <a16:creationId xmlns:a16="http://schemas.microsoft.com/office/drawing/2014/main" id="{1CE7CF24-D0EE-A874-C5EB-ECD7E049A919}"/>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A814CB4-919A-C632-D2C9-83B93363BCD1}"/>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605717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ECA83C4-8C4C-D74B-9650-491C8CC70948}"/>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ABF2C17B-5D53-7620-124F-8A6B842706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E90E769D-6132-E252-6CBF-E48BC630E511}"/>
              </a:ext>
            </a:extLst>
          </p:cNvPr>
          <p:cNvSpPr>
            <a:spLocks noGrp="1"/>
          </p:cNvSpPr>
          <p:nvPr>
            <p:ph type="dt" sz="half" idx="10"/>
          </p:nvPr>
        </p:nvSpPr>
        <p:spPr/>
        <p:txBody>
          <a:bodyPr/>
          <a:lstStyle/>
          <a:p>
            <a:fld id="{FA1D2A4A-6C0C-4A32-BD96-14F8B686337D}" type="datetime1">
              <a:rPr lang="lv-LV" smtClean="0"/>
              <a:t>23.04.2024</a:t>
            </a:fld>
            <a:endParaRPr lang="lv-LV"/>
          </a:p>
        </p:txBody>
      </p:sp>
      <p:sp>
        <p:nvSpPr>
          <p:cNvPr id="5" name="Kājenes vietturis 4">
            <a:extLst>
              <a:ext uri="{FF2B5EF4-FFF2-40B4-BE49-F238E27FC236}">
                <a16:creationId xmlns:a16="http://schemas.microsoft.com/office/drawing/2014/main" id="{8C08DA6E-66BB-C9BE-EBBD-DF1FE0CB2BD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AF61ED1-8606-D5FC-9971-FF04FA683E33}"/>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2384004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D3DD752-0DCE-7793-EB53-35095D4A9649}"/>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D56F16EB-B0F5-D7F7-0C8A-FF5AD16A5743}"/>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9E4B3606-A6DE-65F8-6922-6F19C2359D1E}"/>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439D36E3-6C4B-7214-7E66-2916A44E352F}"/>
              </a:ext>
            </a:extLst>
          </p:cNvPr>
          <p:cNvSpPr>
            <a:spLocks noGrp="1"/>
          </p:cNvSpPr>
          <p:nvPr>
            <p:ph type="dt" sz="half" idx="10"/>
          </p:nvPr>
        </p:nvSpPr>
        <p:spPr/>
        <p:txBody>
          <a:bodyPr/>
          <a:lstStyle/>
          <a:p>
            <a:fld id="{51F108C6-5282-4E8C-9E43-586310FDC47F}" type="datetime1">
              <a:rPr lang="lv-LV" smtClean="0"/>
              <a:t>23.04.2024</a:t>
            </a:fld>
            <a:endParaRPr lang="lv-LV"/>
          </a:p>
        </p:txBody>
      </p:sp>
      <p:sp>
        <p:nvSpPr>
          <p:cNvPr id="6" name="Kājenes vietturis 5">
            <a:extLst>
              <a:ext uri="{FF2B5EF4-FFF2-40B4-BE49-F238E27FC236}">
                <a16:creationId xmlns:a16="http://schemas.microsoft.com/office/drawing/2014/main" id="{4A02A2FC-10B3-E023-DF88-FF1F3EE8316C}"/>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560DC1DE-F35A-5299-C558-B5A08C5E3309}"/>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3131408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4918E8A-AD6F-06E8-2033-95FDA529E71F}"/>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9F51B30A-B556-A5A2-55A5-3FFCADCE39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90504574-C1AD-29AD-64D9-5E08C96659D5}"/>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EFCE0C29-7972-0EB0-0713-66319FDFCC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2AE11E2B-A033-CBB0-6B55-614B1AA7D8DF}"/>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1519B965-3568-8BDE-AF22-BDFF136874DA}"/>
              </a:ext>
            </a:extLst>
          </p:cNvPr>
          <p:cNvSpPr>
            <a:spLocks noGrp="1"/>
          </p:cNvSpPr>
          <p:nvPr>
            <p:ph type="dt" sz="half" idx="10"/>
          </p:nvPr>
        </p:nvSpPr>
        <p:spPr/>
        <p:txBody>
          <a:bodyPr/>
          <a:lstStyle/>
          <a:p>
            <a:fld id="{5E430CA5-E4CE-4D2E-AEE7-BE6013D7B32D}" type="datetime1">
              <a:rPr lang="lv-LV" smtClean="0"/>
              <a:t>23.04.2024</a:t>
            </a:fld>
            <a:endParaRPr lang="lv-LV"/>
          </a:p>
        </p:txBody>
      </p:sp>
      <p:sp>
        <p:nvSpPr>
          <p:cNvPr id="8" name="Kājenes vietturis 7">
            <a:extLst>
              <a:ext uri="{FF2B5EF4-FFF2-40B4-BE49-F238E27FC236}">
                <a16:creationId xmlns:a16="http://schemas.microsoft.com/office/drawing/2014/main" id="{214FBB50-8CCF-A550-BB7A-290CF410CAD8}"/>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282371E7-A1BA-EEFA-24FB-A7EB05ED4F92}"/>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4281875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FAA2C93B-14A5-F685-254A-F47448728B0A}"/>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1604FCBF-59CE-C068-AFF9-70F9E75799D5}"/>
              </a:ext>
            </a:extLst>
          </p:cNvPr>
          <p:cNvSpPr>
            <a:spLocks noGrp="1"/>
          </p:cNvSpPr>
          <p:nvPr>
            <p:ph type="dt" sz="half" idx="10"/>
          </p:nvPr>
        </p:nvSpPr>
        <p:spPr/>
        <p:txBody>
          <a:bodyPr/>
          <a:lstStyle/>
          <a:p>
            <a:fld id="{163D312C-264A-4B92-B35F-A884C5F403D7}" type="datetime1">
              <a:rPr lang="lv-LV" smtClean="0"/>
              <a:t>23.04.2024</a:t>
            </a:fld>
            <a:endParaRPr lang="lv-LV"/>
          </a:p>
        </p:txBody>
      </p:sp>
      <p:sp>
        <p:nvSpPr>
          <p:cNvPr id="4" name="Kājenes vietturis 3">
            <a:extLst>
              <a:ext uri="{FF2B5EF4-FFF2-40B4-BE49-F238E27FC236}">
                <a16:creationId xmlns:a16="http://schemas.microsoft.com/office/drawing/2014/main" id="{3A6927AA-D958-133E-4CBB-FA2D458C5564}"/>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691769E3-1E88-B40D-22F6-088C3DEF7D24}"/>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555456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C91286EA-AEFF-5830-7B72-DD57A5A7139B}"/>
              </a:ext>
            </a:extLst>
          </p:cNvPr>
          <p:cNvSpPr>
            <a:spLocks noGrp="1"/>
          </p:cNvSpPr>
          <p:nvPr>
            <p:ph type="dt" sz="half" idx="10"/>
          </p:nvPr>
        </p:nvSpPr>
        <p:spPr/>
        <p:txBody>
          <a:bodyPr/>
          <a:lstStyle/>
          <a:p>
            <a:fld id="{D5979B38-7226-4BF5-9F8D-B8F1674A7269}" type="datetime1">
              <a:rPr lang="lv-LV" smtClean="0"/>
              <a:t>23.04.2024</a:t>
            </a:fld>
            <a:endParaRPr lang="lv-LV"/>
          </a:p>
        </p:txBody>
      </p:sp>
      <p:sp>
        <p:nvSpPr>
          <p:cNvPr id="3" name="Kājenes vietturis 2">
            <a:extLst>
              <a:ext uri="{FF2B5EF4-FFF2-40B4-BE49-F238E27FC236}">
                <a16:creationId xmlns:a16="http://schemas.microsoft.com/office/drawing/2014/main" id="{F1011F64-9989-1B40-93DB-7635393D653A}"/>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B4F1C876-8326-35D1-B04B-6DAA763FE386}"/>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987970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33F8709-8B59-B98E-94FE-B6E868B0CBA0}"/>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385EC36E-F295-B234-6F99-983604A309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248969D0-8E39-5546-2046-1F710A3B8F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63FA674E-61D7-9A68-69BA-3AD8E23483D0}"/>
              </a:ext>
            </a:extLst>
          </p:cNvPr>
          <p:cNvSpPr>
            <a:spLocks noGrp="1"/>
          </p:cNvSpPr>
          <p:nvPr>
            <p:ph type="dt" sz="half" idx="10"/>
          </p:nvPr>
        </p:nvSpPr>
        <p:spPr/>
        <p:txBody>
          <a:bodyPr/>
          <a:lstStyle/>
          <a:p>
            <a:fld id="{D6A2F2E5-6728-4CF2-A9E5-28E1A1EEAE97}" type="datetime1">
              <a:rPr lang="lv-LV" smtClean="0"/>
              <a:t>23.04.2024</a:t>
            </a:fld>
            <a:endParaRPr lang="lv-LV"/>
          </a:p>
        </p:txBody>
      </p:sp>
      <p:sp>
        <p:nvSpPr>
          <p:cNvPr id="6" name="Kājenes vietturis 5">
            <a:extLst>
              <a:ext uri="{FF2B5EF4-FFF2-40B4-BE49-F238E27FC236}">
                <a16:creationId xmlns:a16="http://schemas.microsoft.com/office/drawing/2014/main" id="{BB365D45-EE6B-5216-20B1-EF1FA325BCF4}"/>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DCCF4C86-0348-4420-9A25-8E758808B351}"/>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9177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8161949-C41F-38B0-F0CB-296EC2DA20F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7FC932AE-CF06-ACE2-FBAD-E3B523CF1B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283C96EF-EDD1-8ADF-A7BE-D1A08A1094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69AB7313-7F7E-5C1E-5554-AE793FDA150B}"/>
              </a:ext>
            </a:extLst>
          </p:cNvPr>
          <p:cNvSpPr>
            <a:spLocks noGrp="1"/>
          </p:cNvSpPr>
          <p:nvPr>
            <p:ph type="dt" sz="half" idx="10"/>
          </p:nvPr>
        </p:nvSpPr>
        <p:spPr/>
        <p:txBody>
          <a:bodyPr/>
          <a:lstStyle/>
          <a:p>
            <a:fld id="{EB592F68-7A36-45EB-8126-FFC54F0E3003}" type="datetime1">
              <a:rPr lang="lv-LV" smtClean="0"/>
              <a:t>23.04.2024</a:t>
            </a:fld>
            <a:endParaRPr lang="lv-LV"/>
          </a:p>
        </p:txBody>
      </p:sp>
      <p:sp>
        <p:nvSpPr>
          <p:cNvPr id="6" name="Kājenes vietturis 5">
            <a:extLst>
              <a:ext uri="{FF2B5EF4-FFF2-40B4-BE49-F238E27FC236}">
                <a16:creationId xmlns:a16="http://schemas.microsoft.com/office/drawing/2014/main" id="{A4B63C6B-AAB3-A3DB-C454-E40DFA7D657C}"/>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CFA8B256-CB11-3A72-FDED-7BCE3484195A}"/>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006447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8062764-FE17-0729-B9DA-4C04CE5E28A7}"/>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6785852D-FC20-D1BE-0254-23A29E5DF0C3}"/>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3B8E8BD2-3C1B-9AAC-CBEA-44E7143BF83B}"/>
              </a:ext>
            </a:extLst>
          </p:cNvPr>
          <p:cNvSpPr>
            <a:spLocks noGrp="1"/>
          </p:cNvSpPr>
          <p:nvPr>
            <p:ph type="dt" sz="half" idx="10"/>
          </p:nvPr>
        </p:nvSpPr>
        <p:spPr/>
        <p:txBody>
          <a:bodyPr/>
          <a:lstStyle/>
          <a:p>
            <a:fld id="{B6544D11-1902-4954-8754-DA2E318F1B63}" type="datetime1">
              <a:rPr lang="lv-LV" smtClean="0"/>
              <a:t>23.04.2024</a:t>
            </a:fld>
            <a:endParaRPr lang="lv-LV"/>
          </a:p>
        </p:txBody>
      </p:sp>
      <p:sp>
        <p:nvSpPr>
          <p:cNvPr id="5" name="Kājenes vietturis 4">
            <a:extLst>
              <a:ext uri="{FF2B5EF4-FFF2-40B4-BE49-F238E27FC236}">
                <a16:creationId xmlns:a16="http://schemas.microsoft.com/office/drawing/2014/main" id="{8EBE3E9A-066F-A6F5-F73E-340DDFB9AFC3}"/>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F6D0F1EE-4F0F-C8DD-716A-A046EEA96F68}"/>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19030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B0572E8E-0FF3-AF74-1C2F-BD2B68403857}"/>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D01C04FF-4AC4-F7C9-036C-42D49906C6CF}"/>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CD0BCCE-C38E-E73D-D9D0-3248D432D79F}"/>
              </a:ext>
            </a:extLst>
          </p:cNvPr>
          <p:cNvSpPr>
            <a:spLocks noGrp="1"/>
          </p:cNvSpPr>
          <p:nvPr>
            <p:ph type="dt" sz="half" idx="10"/>
          </p:nvPr>
        </p:nvSpPr>
        <p:spPr/>
        <p:txBody>
          <a:bodyPr/>
          <a:lstStyle/>
          <a:p>
            <a:fld id="{4898CEDC-CE6F-4461-9821-E2B2C61783E0}" type="datetime1">
              <a:rPr lang="lv-LV" smtClean="0"/>
              <a:t>23.04.2024</a:t>
            </a:fld>
            <a:endParaRPr lang="lv-LV"/>
          </a:p>
        </p:txBody>
      </p:sp>
      <p:sp>
        <p:nvSpPr>
          <p:cNvPr id="5" name="Kājenes vietturis 4">
            <a:extLst>
              <a:ext uri="{FF2B5EF4-FFF2-40B4-BE49-F238E27FC236}">
                <a16:creationId xmlns:a16="http://schemas.microsoft.com/office/drawing/2014/main" id="{19ADB007-DD38-7626-9B09-BDCB61FDD2E4}"/>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D682A20F-BEF3-6CED-C990-D14EF618F731}"/>
              </a:ext>
            </a:extLst>
          </p:cNvPr>
          <p:cNvSpPr>
            <a:spLocks noGrp="1"/>
          </p:cNvSpPr>
          <p:nvPr>
            <p:ph type="sldNum" sz="quarter" idx="12"/>
          </p:nvPr>
        </p:nvSpPr>
        <p:spPr/>
        <p:txBody>
          <a:bodyPr/>
          <a:lstStyle/>
          <a:p>
            <a:fld id="{D3BF1487-AE92-4A67-81CF-43703B5CD2F4}" type="slidenum">
              <a:rPr lang="lv-LV" smtClean="0"/>
              <a:t>‹#›</a:t>
            </a:fld>
            <a:endParaRPr lang="lv-LV"/>
          </a:p>
        </p:txBody>
      </p:sp>
    </p:spTree>
    <p:extLst>
      <p:ext uri="{BB962C8B-B14F-4D97-AF65-F5344CB8AC3E}">
        <p14:creationId xmlns:p14="http://schemas.microsoft.com/office/powerpoint/2010/main" val="2360500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4DADB1D-18F2-430A-98FA-6CE30E7BC6DD}" type="datetime1">
              <a:rPr lang="lv-LV"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7414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6AF92B-826A-49D8-8125-3EDA274932EC}" type="datetime1">
              <a:rPr lang="lv-LV"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1675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1E1B23-0824-40F6-9F36-A0F0059305FE}" type="datetime1">
              <a:rPr lang="lv-LV"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1661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5F98A7-8106-4E42-827B-33EF0E4C7A27}" type="datetime1">
              <a:rPr lang="lv-LV" smtClean="0"/>
              <a:t>23.04.2024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6619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6C5935-CE22-40A7-A1AC-E9AE0C39A67B}" type="datetime1">
              <a:rPr lang="lv-LV" smtClean="0"/>
              <a:t>23.04.2024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6425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8A96FF-B880-4DB6-A09E-FE15731A4E22}" type="datetime1">
              <a:rPr lang="lv-LV" smtClean="0"/>
              <a:t>23.04.2024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8036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C68CC-77C4-4A96-B0EB-A88D6B4444C4}" type="datetime1">
              <a:rPr lang="lv-LV" smtClean="0"/>
              <a:t>23.04.2024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534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32E2B5-B74F-44C5-BA8F-0CBC3CF5A628}" type="datetime1">
              <a:rPr lang="lv-LV" smtClean="0"/>
              <a:t>23.04.2024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8480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30B547-9E88-46BE-B7DA-C02ECFF58022}" type="datetime1">
              <a:rPr lang="lv-LV" smtClean="0"/>
              <a:t>23.04.2024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3949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3DF200-B635-469C-B654-5F9E4566CC3B}" type="datetime1">
              <a:rPr lang="lv-LV"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4766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BD4A3A-4C13-406A-B66A-721DFB2540C8}" type="datetime1">
              <a:rPr lang="lv-LV" smtClean="0"/>
              <a:t>23.04.2024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2681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C0BDA2CC-AEFA-6DDF-387B-7B2C8877F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F96959D1-4510-3233-2044-917FD726D0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92E0A15-6888-77FF-C22F-3C4C540BB1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C1489-8368-4CE3-8279-C600546A23F8}" type="datetime1">
              <a:rPr lang="lv-LV" smtClean="0"/>
              <a:t>23.04.2024</a:t>
            </a:fld>
            <a:endParaRPr lang="lv-LV"/>
          </a:p>
        </p:txBody>
      </p:sp>
      <p:sp>
        <p:nvSpPr>
          <p:cNvPr id="5" name="Kājenes vietturis 4">
            <a:extLst>
              <a:ext uri="{FF2B5EF4-FFF2-40B4-BE49-F238E27FC236}">
                <a16:creationId xmlns:a16="http://schemas.microsoft.com/office/drawing/2014/main" id="{E82151D9-BAF7-99C9-6FBE-250636689A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F232B95C-F1C4-EB19-C2F1-B7845F6E2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F1487-AE92-4A67-81CF-43703B5CD2F4}" type="slidenum">
              <a:rPr lang="lv-LV" smtClean="0"/>
              <a:t>‹#›</a:t>
            </a:fld>
            <a:endParaRPr lang="lv-LV"/>
          </a:p>
        </p:txBody>
      </p:sp>
    </p:spTree>
    <p:extLst>
      <p:ext uri="{BB962C8B-B14F-4D97-AF65-F5344CB8AC3E}">
        <p14:creationId xmlns:p14="http://schemas.microsoft.com/office/powerpoint/2010/main" val="2346740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B341D1-5DB6-4734-8CFF-881662513CE7}" type="datetime1">
              <a:rPr lang="lv-LV" smtClean="0"/>
              <a:t>23.04.2024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7021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mnf@inbox.lv"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latvijasbuvnieki.lv/wp-content/uploads/2017/09/rg-db-v1-1.pdf" TargetMode="External"/><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231B48F-7BD7-F46C-E358-30C73E0C5C31}"/>
              </a:ext>
            </a:extLst>
          </p:cNvPr>
          <p:cNvSpPr>
            <a:spLocks noGrp="1"/>
          </p:cNvSpPr>
          <p:nvPr>
            <p:ph type="ctrTitle"/>
          </p:nvPr>
        </p:nvSpPr>
        <p:spPr>
          <a:xfrm>
            <a:off x="1524000" y="597877"/>
            <a:ext cx="9144000" cy="4575255"/>
          </a:xfrm>
        </p:spPr>
        <p:txBody>
          <a:bodyPr>
            <a:normAutofit fontScale="90000"/>
          </a:bodyPr>
          <a:lstStyle/>
          <a:p>
            <a:pPr algn="ctr">
              <a:tabLst>
                <a:tab pos="2971800" algn="l"/>
              </a:tabLst>
            </a:pPr>
            <a:r>
              <a:rPr lang="lv-LV" b="1" dirty="0">
                <a:solidFill>
                  <a:schemeClr val="tx1">
                    <a:lumMod val="65000"/>
                    <a:lumOff val="35000"/>
                  </a:schemeClr>
                </a:solidFill>
              </a:rPr>
              <a:t/>
            </a:r>
            <a:br>
              <a:rPr lang="lv-LV" b="1" dirty="0">
                <a:solidFill>
                  <a:schemeClr val="tx1">
                    <a:lumMod val="65000"/>
                    <a:lumOff val="35000"/>
                  </a:schemeClr>
                </a:solidFill>
              </a:rPr>
            </a:br>
            <a:r>
              <a:rPr lang="lv-LV" sz="4400" b="1" dirty="0">
                <a:solidFill>
                  <a:schemeClr val="tx1">
                    <a:lumMod val="65000"/>
                    <a:lumOff val="35000"/>
                  </a:schemeClr>
                </a:solidFill>
                <a:latin typeface="Calibri" panose="020F0502020204030204" pitchFamily="34" charset="0"/>
                <a:cs typeface="Calibri" panose="020F0502020204030204" pitchFamily="34" charset="0"/>
              </a:rPr>
              <a:t>LEADER projekta sagatavošana rīcībā 3.2. «Dažādām paaudzēm izmantojama </a:t>
            </a:r>
            <a:br>
              <a:rPr lang="lv-LV" sz="4400" b="1" dirty="0">
                <a:solidFill>
                  <a:schemeClr val="tx1">
                    <a:lumMod val="65000"/>
                    <a:lumOff val="35000"/>
                  </a:schemeClr>
                </a:solidFill>
                <a:latin typeface="Calibri" panose="020F0502020204030204" pitchFamily="34" charset="0"/>
                <a:cs typeface="Calibri" panose="020F0502020204030204" pitchFamily="34" charset="0"/>
              </a:rPr>
            </a:br>
            <a:r>
              <a:rPr lang="lv-LV" sz="4400" b="1" dirty="0">
                <a:solidFill>
                  <a:schemeClr val="tx1">
                    <a:lumMod val="65000"/>
                    <a:lumOff val="35000"/>
                  </a:schemeClr>
                </a:solidFill>
                <a:latin typeface="Calibri" panose="020F0502020204030204" pitchFamily="34" charset="0"/>
                <a:cs typeface="Calibri" panose="020F0502020204030204" pitchFamily="34" charset="0"/>
              </a:rPr>
              <a:t>publiskā telpa»</a:t>
            </a:r>
            <a:br>
              <a:rPr lang="lv-LV" sz="4400" b="1" dirty="0">
                <a:solidFill>
                  <a:schemeClr val="tx1">
                    <a:lumMod val="65000"/>
                    <a:lumOff val="35000"/>
                  </a:schemeClr>
                </a:solidFill>
                <a:latin typeface="Calibri" panose="020F0502020204030204" pitchFamily="34" charset="0"/>
                <a:cs typeface="Calibri" panose="020F0502020204030204" pitchFamily="34" charset="0"/>
              </a:rPr>
            </a:br>
            <a:r>
              <a:rPr lang="lv-LV" sz="4400" b="1" dirty="0">
                <a:solidFill>
                  <a:schemeClr val="tx1">
                    <a:lumMod val="65000"/>
                    <a:lumOff val="35000"/>
                  </a:schemeClr>
                </a:solidFill>
                <a:latin typeface="Calibri" panose="020F0502020204030204" pitchFamily="34" charset="0"/>
                <a:cs typeface="Calibri" panose="020F0502020204030204" pitchFamily="34" charset="0"/>
              </a:rPr>
              <a:t/>
            </a:r>
            <a:br>
              <a:rPr lang="lv-LV" sz="4400" b="1" dirty="0">
                <a:solidFill>
                  <a:schemeClr val="tx1">
                    <a:lumMod val="65000"/>
                    <a:lumOff val="35000"/>
                  </a:schemeClr>
                </a:solidFill>
                <a:latin typeface="Calibri" panose="020F0502020204030204" pitchFamily="34" charset="0"/>
                <a:cs typeface="Calibri" panose="020F0502020204030204" pitchFamily="34" charset="0"/>
              </a:rPr>
            </a:br>
            <a:r>
              <a:rPr lang="lv-LV" sz="3300" b="1" dirty="0">
                <a:solidFill>
                  <a:schemeClr val="tx1">
                    <a:lumMod val="65000"/>
                    <a:lumOff val="35000"/>
                  </a:schemeClr>
                </a:solidFill>
                <a:latin typeface="Calibri" panose="020F0502020204030204" pitchFamily="34" charset="0"/>
                <a:cs typeface="Calibri" panose="020F0502020204030204" pitchFamily="34" charset="0"/>
              </a:rPr>
              <a:t>Pretendents – pašvaldība</a:t>
            </a:r>
            <a:br>
              <a:rPr lang="lv-LV" sz="3300" b="1" dirty="0">
                <a:solidFill>
                  <a:schemeClr val="tx1">
                    <a:lumMod val="65000"/>
                    <a:lumOff val="35000"/>
                  </a:schemeClr>
                </a:solidFill>
                <a:latin typeface="Calibri" panose="020F0502020204030204" pitchFamily="34" charset="0"/>
                <a:cs typeface="Calibri" panose="020F0502020204030204" pitchFamily="34" charset="0"/>
              </a:rPr>
            </a:br>
            <a:r>
              <a:rPr lang="lv-LV" sz="3300" b="1" dirty="0">
                <a:solidFill>
                  <a:schemeClr val="tx1">
                    <a:lumMod val="65000"/>
                    <a:lumOff val="35000"/>
                  </a:schemeClr>
                </a:solidFill>
                <a:latin typeface="Calibri" panose="020F0502020204030204" pitchFamily="34" charset="0"/>
                <a:cs typeface="Calibri" panose="020F0502020204030204" pitchFamily="34" charset="0"/>
              </a:rPr>
              <a:t>Projekta iesnieguma veidlapa </a:t>
            </a:r>
            <a:r>
              <a:rPr lang="lv-LV" sz="3300" b="1" dirty="0">
                <a:solidFill>
                  <a:srgbClr val="C00000"/>
                </a:solidFill>
                <a:latin typeface="Calibri" panose="020F0502020204030204" pitchFamily="34" charset="0"/>
                <a:cs typeface="Calibri" panose="020F0502020204030204" pitchFamily="34" charset="0"/>
              </a:rPr>
              <a:t>COLA.19.22</a:t>
            </a:r>
            <a:r>
              <a:rPr lang="lv-LV" sz="4400" b="1" dirty="0">
                <a:solidFill>
                  <a:schemeClr val="tx1">
                    <a:lumMod val="65000"/>
                    <a:lumOff val="35000"/>
                  </a:schemeClr>
                </a:solidFill>
                <a:latin typeface="Calibri" panose="020F0502020204030204" pitchFamily="34" charset="0"/>
                <a:cs typeface="Calibri" panose="020F0502020204030204" pitchFamily="34" charset="0"/>
              </a:rPr>
              <a:t/>
            </a:r>
            <a:br>
              <a:rPr lang="lv-LV" sz="4400" b="1" dirty="0">
                <a:solidFill>
                  <a:schemeClr val="tx1">
                    <a:lumMod val="65000"/>
                    <a:lumOff val="35000"/>
                  </a:schemeClr>
                </a:solidFill>
                <a:latin typeface="Calibri" panose="020F0502020204030204" pitchFamily="34" charset="0"/>
                <a:cs typeface="Calibri" panose="020F0502020204030204" pitchFamily="34" charset="0"/>
              </a:rPr>
            </a:br>
            <a:r>
              <a:rPr lang="lv-LV" sz="4000" dirty="0">
                <a:effectLst/>
                <a:latin typeface="Calibri" panose="020F0502020204030204" pitchFamily="34" charset="0"/>
                <a:ea typeface="Times New Roman" panose="02020603050405020304" pitchFamily="18" charset="0"/>
                <a:cs typeface="Times New Roman" panose="02020603050405020304" pitchFamily="18" charset="0"/>
              </a:rPr>
              <a:t/>
            </a:r>
            <a:br>
              <a:rPr lang="lv-LV" sz="4000" dirty="0">
                <a:effectLst/>
                <a:latin typeface="Calibri" panose="020F0502020204030204" pitchFamily="34" charset="0"/>
                <a:ea typeface="Times New Roman" panose="02020603050405020304" pitchFamily="18" charset="0"/>
                <a:cs typeface="Times New Roman" panose="02020603050405020304" pitchFamily="18" charset="0"/>
              </a:rPr>
            </a:br>
            <a:endParaRPr lang="lv-LV" sz="4400" b="1" dirty="0">
              <a:solidFill>
                <a:schemeClr val="tx1">
                  <a:lumMod val="65000"/>
                  <a:lumOff val="35000"/>
                </a:schemeClr>
              </a:solidFill>
            </a:endParaRPr>
          </a:p>
        </p:txBody>
      </p:sp>
      <p:sp>
        <p:nvSpPr>
          <p:cNvPr id="3" name="Apakšvirsraksts 2">
            <a:extLst>
              <a:ext uri="{FF2B5EF4-FFF2-40B4-BE49-F238E27FC236}">
                <a16:creationId xmlns:a16="http://schemas.microsoft.com/office/drawing/2014/main" id="{E1084305-221B-BFE3-782A-4AA026F339AD}"/>
              </a:ext>
            </a:extLst>
          </p:cNvPr>
          <p:cNvSpPr>
            <a:spLocks noGrp="1"/>
          </p:cNvSpPr>
          <p:nvPr>
            <p:ph type="subTitle" idx="1"/>
          </p:nvPr>
        </p:nvSpPr>
        <p:spPr>
          <a:xfrm>
            <a:off x="8595123" y="5320138"/>
            <a:ext cx="3371273" cy="1064706"/>
          </a:xfrm>
        </p:spPr>
        <p:txBody>
          <a:bodyPr>
            <a:normAutofit/>
          </a:bodyPr>
          <a:lstStyle/>
          <a:p>
            <a:pPr algn="r"/>
            <a:r>
              <a:rPr lang="lv-LV" dirty="0">
                <a:solidFill>
                  <a:schemeClr val="tx1">
                    <a:lumMod val="65000"/>
                    <a:lumOff val="35000"/>
                  </a:schemeClr>
                </a:solidFill>
              </a:rPr>
              <a:t>Madonas novada fonds</a:t>
            </a:r>
          </a:p>
          <a:p>
            <a:pPr algn="r"/>
            <a:r>
              <a:rPr lang="lv-LV" dirty="0">
                <a:solidFill>
                  <a:schemeClr val="tx1">
                    <a:lumMod val="65000"/>
                    <a:lumOff val="35000"/>
                  </a:schemeClr>
                </a:solidFill>
              </a:rPr>
              <a:t>LEADER 4.kārta</a:t>
            </a:r>
          </a:p>
          <a:p>
            <a:pPr algn="r"/>
            <a:endParaRPr lang="lv-LV" dirty="0"/>
          </a:p>
        </p:txBody>
      </p:sp>
      <p:pic>
        <p:nvPicPr>
          <p:cNvPr id="4" name="Attēls 3">
            <a:extLst>
              <a:ext uri="{FF2B5EF4-FFF2-40B4-BE49-F238E27FC236}">
                <a16:creationId xmlns:a16="http://schemas.microsoft.com/office/drawing/2014/main" id="{8AEF3FEC-F8F5-7201-A334-A0E56C1B2403}"/>
              </a:ext>
            </a:extLst>
          </p:cNvPr>
          <p:cNvPicPr>
            <a:picLocks noChangeAspect="1"/>
          </p:cNvPicPr>
          <p:nvPr/>
        </p:nvPicPr>
        <p:blipFill>
          <a:blip r:embed="rId3"/>
          <a:stretch>
            <a:fillRect/>
          </a:stretch>
        </p:blipFill>
        <p:spPr>
          <a:xfrm>
            <a:off x="894710" y="5457022"/>
            <a:ext cx="1209298" cy="1217413"/>
          </a:xfrm>
          <a:prstGeom prst="rect">
            <a:avLst/>
          </a:prstGeom>
        </p:spPr>
      </p:pic>
      <p:pic>
        <p:nvPicPr>
          <p:cNvPr id="5" name="Attēls 4">
            <a:extLst>
              <a:ext uri="{FF2B5EF4-FFF2-40B4-BE49-F238E27FC236}">
                <a16:creationId xmlns:a16="http://schemas.microsoft.com/office/drawing/2014/main" id="{726FADA9-108E-ED3D-8198-99F037E7C48F}"/>
              </a:ext>
            </a:extLst>
          </p:cNvPr>
          <p:cNvPicPr>
            <a:picLocks noChangeAspect="1"/>
          </p:cNvPicPr>
          <p:nvPr/>
        </p:nvPicPr>
        <p:blipFill>
          <a:blip r:embed="rId4"/>
          <a:stretch>
            <a:fillRect/>
          </a:stretch>
        </p:blipFill>
        <p:spPr>
          <a:xfrm>
            <a:off x="2647125" y="5457021"/>
            <a:ext cx="949754" cy="1217414"/>
          </a:xfrm>
          <a:prstGeom prst="rect">
            <a:avLst/>
          </a:prstGeom>
        </p:spPr>
      </p:pic>
      <p:pic>
        <p:nvPicPr>
          <p:cNvPr id="6" name="Attēls 5">
            <a:extLst>
              <a:ext uri="{FF2B5EF4-FFF2-40B4-BE49-F238E27FC236}">
                <a16:creationId xmlns:a16="http://schemas.microsoft.com/office/drawing/2014/main" id="{3512CA46-A4F2-D6FE-6A3D-D8AA18CA66D0}"/>
              </a:ext>
            </a:extLst>
          </p:cNvPr>
          <p:cNvPicPr>
            <a:picLocks noChangeAspect="1"/>
          </p:cNvPicPr>
          <p:nvPr/>
        </p:nvPicPr>
        <p:blipFill>
          <a:blip r:embed="rId5"/>
          <a:stretch>
            <a:fillRect/>
          </a:stretch>
        </p:blipFill>
        <p:spPr>
          <a:xfrm>
            <a:off x="4139996" y="5582929"/>
            <a:ext cx="1502607" cy="1064706"/>
          </a:xfrm>
          <a:prstGeom prst="rect">
            <a:avLst/>
          </a:prstGeom>
        </p:spPr>
      </p:pic>
      <p:sp>
        <p:nvSpPr>
          <p:cNvPr id="7" name="Slaida numura vietturis 6">
            <a:extLst>
              <a:ext uri="{FF2B5EF4-FFF2-40B4-BE49-F238E27FC236}">
                <a16:creationId xmlns:a16="http://schemas.microsoft.com/office/drawing/2014/main" id="{177008ED-CA7F-5756-88CD-3DA467862131}"/>
              </a:ext>
            </a:extLst>
          </p:cNvPr>
          <p:cNvSpPr>
            <a:spLocks noGrp="1"/>
          </p:cNvSpPr>
          <p:nvPr>
            <p:ph type="sldNum" sz="quarter" idx="12"/>
          </p:nvPr>
        </p:nvSpPr>
        <p:spPr/>
        <p:txBody>
          <a:bodyPr/>
          <a:lstStyle/>
          <a:p>
            <a:fld id="{D3BF1487-AE92-4A67-81CF-43703B5CD2F4}" type="slidenum">
              <a:rPr lang="lv-LV" smtClean="0"/>
              <a:t>1</a:t>
            </a:fld>
            <a:endParaRPr lang="lv-LV"/>
          </a:p>
        </p:txBody>
      </p:sp>
    </p:spTree>
    <p:extLst>
      <p:ext uri="{BB962C8B-B14F-4D97-AF65-F5344CB8AC3E}">
        <p14:creationId xmlns:p14="http://schemas.microsoft.com/office/powerpoint/2010/main" val="2825919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80856DDC-6636-0373-74C6-43C152AE47A4}"/>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75A62A6D-6E3F-A812-17E7-F3782E8D3A28}"/>
              </a:ext>
            </a:extLst>
          </p:cNvPr>
          <p:cNvSpPr>
            <a:spLocks noGrp="1"/>
          </p:cNvSpPr>
          <p:nvPr>
            <p:ph type="title"/>
          </p:nvPr>
        </p:nvSpPr>
        <p:spPr>
          <a:xfrm>
            <a:off x="905608" y="726617"/>
            <a:ext cx="10515600" cy="1325563"/>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mn-lt"/>
                <a:ea typeface="Times New Roman" panose="02020603050405020304" pitchFamily="18" charset="0"/>
                <a:cs typeface="Calibri" panose="020F0502020204030204" pitchFamily="34" charset="0"/>
              </a:rPr>
              <a:t>LEADER 4.kārta.  SM3 </a:t>
            </a:r>
            <a:r>
              <a:rPr lang="lv-LV" sz="3200" b="1" kern="0" dirty="0" err="1">
                <a:solidFill>
                  <a:schemeClr val="tx1">
                    <a:lumMod val="65000"/>
                    <a:lumOff val="35000"/>
                  </a:schemeClr>
                </a:solidFill>
                <a:effectLst/>
                <a:latin typeface="+mn-lt"/>
                <a:ea typeface="Times New Roman" panose="02020603050405020304" pitchFamily="18" charset="0"/>
                <a:cs typeface="Calibri" panose="020F0502020204030204" pitchFamily="34" charset="0"/>
              </a:rPr>
              <a:t>Sadarbīgas</a:t>
            </a:r>
            <a:r>
              <a:rPr lang="lv-LV" sz="3200" b="1" kern="0" dirty="0">
                <a:solidFill>
                  <a:schemeClr val="tx1">
                    <a:lumMod val="65000"/>
                    <a:lumOff val="35000"/>
                  </a:schemeClr>
                </a:solidFill>
                <a:effectLst/>
                <a:latin typeface="+mn-lt"/>
                <a:ea typeface="Times New Roman" panose="02020603050405020304" pitchFamily="18" charset="0"/>
                <a:cs typeface="Calibri" panose="020F0502020204030204" pitchFamily="34" charset="0"/>
              </a:rPr>
              <a:t> un aktīvas kopienas</a:t>
            </a:r>
            <a:r>
              <a:rPr lang="lv-LV" sz="3200" kern="100" dirty="0">
                <a:solidFill>
                  <a:schemeClr val="tx1">
                    <a:lumMod val="65000"/>
                    <a:lumOff val="35000"/>
                  </a:schemeClr>
                </a:solidFill>
                <a:effectLst/>
                <a:latin typeface="+mn-lt"/>
                <a:ea typeface="Calibri" panose="020F0502020204030204" pitchFamily="34" charset="0"/>
                <a:cs typeface="Times New Roman" panose="02020603050405020304" pitchFamily="18" charset="0"/>
              </a:rPr>
              <a:t/>
            </a:r>
            <a:br>
              <a:rPr lang="lv-LV" sz="3200" kern="100" dirty="0">
                <a:solidFill>
                  <a:schemeClr val="tx1">
                    <a:lumMod val="65000"/>
                    <a:lumOff val="35000"/>
                  </a:schemeClr>
                </a:solidFill>
                <a:effectLst/>
                <a:latin typeface="+mn-lt"/>
                <a:ea typeface="Calibri" panose="020F0502020204030204" pitchFamily="34" charset="0"/>
                <a:cs typeface="Times New Roman" panose="02020603050405020304" pitchFamily="18" charset="0"/>
              </a:rPr>
            </a:br>
            <a:r>
              <a:rPr lang="lv-LV" sz="3200" b="1" kern="0" dirty="0">
                <a:solidFill>
                  <a:schemeClr val="tx1">
                    <a:lumMod val="65000"/>
                    <a:lumOff val="35000"/>
                  </a:schemeClr>
                </a:solidFill>
                <a:effectLst/>
                <a:latin typeface="+mn-lt"/>
                <a:ea typeface="Times New Roman" panose="02020603050405020304" pitchFamily="18" charset="0"/>
                <a:cs typeface="Calibri" panose="020F0502020204030204" pitchFamily="34" charset="0"/>
              </a:rPr>
              <a:t>3.2.R Dažādām paaudzēm izmantojama publiskā telpa</a:t>
            </a:r>
            <a:endParaRPr lang="lv-LV" sz="3200" dirty="0">
              <a:latin typeface="+mn-lt"/>
            </a:endParaRPr>
          </a:p>
        </p:txBody>
      </p:sp>
      <p:sp>
        <p:nvSpPr>
          <p:cNvPr id="5" name="Satura vietturis 4">
            <a:extLst>
              <a:ext uri="{FF2B5EF4-FFF2-40B4-BE49-F238E27FC236}">
                <a16:creationId xmlns:a16="http://schemas.microsoft.com/office/drawing/2014/main" id="{D0F477B3-725C-466E-4403-FB2C3A329D78}"/>
              </a:ext>
            </a:extLst>
          </p:cNvPr>
          <p:cNvSpPr>
            <a:spLocks noGrp="1"/>
          </p:cNvSpPr>
          <p:nvPr>
            <p:ph idx="1"/>
          </p:nvPr>
        </p:nvSpPr>
        <p:spPr>
          <a:xfrm>
            <a:off x="905608" y="2518691"/>
            <a:ext cx="10515600" cy="2904637"/>
          </a:xfrm>
        </p:spPr>
        <p:txBody>
          <a:bodyPr>
            <a:noAutofit/>
          </a:bodyPr>
          <a:lstStyle/>
          <a:p>
            <a:pPr marL="0" marR="0" lvl="0" indent="0" algn="l"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lang="lv-LV" sz="2400" kern="0" dirty="0">
                <a:solidFill>
                  <a:prstClr val="black">
                    <a:lumMod val="65000"/>
                    <a:lumOff val="35000"/>
                  </a:prstClr>
                </a:solidFill>
                <a:latin typeface="Calibri" panose="020F0502020204030204" pitchFamily="34" charset="0"/>
                <a:ea typeface="Times New Roman" panose="02020603050405020304" pitchFamily="18" charset="0"/>
                <a:cs typeface="Calibri" panose="020F0502020204030204" pitchFamily="34" charset="0"/>
              </a:rPr>
              <a:t>LEADER p</a:t>
            </a:r>
            <a:r>
              <a:rPr kumimoji="0" lang="lv-LV" sz="2400" b="0" i="0" u="none" strike="noStrike" kern="0" cap="none" spc="0" normalizeH="0" baseline="0" noProof="0" dirty="0" err="1">
                <a:ln>
                  <a:noFill/>
                </a:ln>
                <a:solidFill>
                  <a:prstClr val="black">
                    <a:lumMod val="65000"/>
                    <a:lumOff val="35000"/>
                  </a:prstClr>
                </a:solidFill>
                <a:effectLst/>
                <a:uLnTx/>
                <a:uFillTx/>
                <a:latin typeface="Calibri" panose="020F0502020204030204" pitchFamily="34" charset="0"/>
                <a:ea typeface="Times New Roman" panose="02020603050405020304" pitchFamily="18" charset="0"/>
                <a:cs typeface="Calibri" panose="020F0502020204030204" pitchFamily="34" charset="0"/>
              </a:rPr>
              <a:t>rojektā</a:t>
            </a:r>
            <a:r>
              <a:rPr kumimoji="0" lang="lv-LV" sz="2400" b="0" i="0" u="none" strike="noStrike" kern="0" cap="none" spc="0" normalizeH="0" baseline="0" noProof="0" dirty="0">
                <a:ln>
                  <a:noFill/>
                </a:ln>
                <a:solidFill>
                  <a:prstClr val="black">
                    <a:lumMod val="65000"/>
                    <a:lumOff val="35000"/>
                  </a:prstClr>
                </a:solidFill>
                <a:effectLst/>
                <a:uLnTx/>
                <a:uFillTx/>
                <a:latin typeface="Calibri" panose="020F0502020204030204" pitchFamily="34" charset="0"/>
                <a:ea typeface="Times New Roman" panose="02020603050405020304" pitchFamily="18" charset="0"/>
                <a:cs typeface="Calibri" panose="020F0502020204030204" pitchFamily="34" charset="0"/>
              </a:rPr>
              <a:t> attīsta āra teritoriju </a:t>
            </a:r>
            <a:r>
              <a:rPr kumimoji="0" lang="lv-LV" sz="2400" b="1" i="0" u="none" strike="noStrike" kern="0" cap="none" spc="0" normalizeH="0" baseline="0" noProof="0" dirty="0">
                <a:ln>
                  <a:noFill/>
                </a:ln>
                <a:solidFill>
                  <a:prstClr val="black">
                    <a:lumMod val="65000"/>
                    <a:lumOff val="35000"/>
                  </a:prstClr>
                </a:solidFill>
                <a:effectLst/>
                <a:uLnTx/>
                <a:uFillTx/>
                <a:latin typeface="Calibri" panose="020F0502020204030204" pitchFamily="34" charset="0"/>
                <a:ea typeface="Times New Roman" panose="02020603050405020304" pitchFamily="18" charset="0"/>
                <a:cs typeface="Calibri" panose="020F0502020204030204" pitchFamily="34" charset="0"/>
              </a:rPr>
              <a:t>vai</a:t>
            </a:r>
            <a:r>
              <a:rPr kumimoji="0" lang="lv-LV" sz="2400" b="0" i="0" u="none" strike="noStrike" kern="0" cap="none" spc="0" normalizeH="0" baseline="0" noProof="0" dirty="0">
                <a:ln>
                  <a:noFill/>
                </a:ln>
                <a:solidFill>
                  <a:prstClr val="black">
                    <a:lumMod val="65000"/>
                    <a:lumOff val="35000"/>
                  </a:prstClr>
                </a:solidFill>
                <a:effectLst/>
                <a:uLnTx/>
                <a:uFillTx/>
                <a:latin typeface="Calibri" panose="020F0502020204030204" pitchFamily="34" charset="0"/>
                <a:ea typeface="Times New Roman" panose="02020603050405020304" pitchFamily="18" charset="0"/>
                <a:cs typeface="Calibri" panose="020F0502020204030204" pitchFamily="34" charset="0"/>
              </a:rPr>
              <a:t> kopienas centru.</a:t>
            </a: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Maksimālā attiecināmo izmaksu summa vienam projektam 20 000 EUR.</a:t>
            </a: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1000"/>
              </a:spcBef>
              <a:spcAft>
                <a:spcPts val="0"/>
              </a:spcAft>
              <a:buClrTx/>
              <a:buSzTx/>
              <a:buFont typeface="Arial" panose="020B0604020202020204" pitchFamily="34" charset="0"/>
              <a:buNone/>
              <a:tabLst/>
              <a:defRPr/>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Pamata atbalsta intensitāte 70%.                          </a:t>
            </a:r>
          </a:p>
          <a:p>
            <a:pPr marL="0" indent="0">
              <a:lnSpc>
                <a:spcPct val="107000"/>
              </a:lnSpc>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Projektu rezultāti atrodas lauku teritorijā</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 visā MNF teritorijā, izņemot</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Madonas pilsētu.</a:t>
            </a:r>
          </a:p>
          <a:p>
            <a:pPr marL="0" indent="0">
              <a:lnSpc>
                <a:spcPct val="107000"/>
              </a:lnSpc>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Slaida numura vietturis 1">
            <a:extLst>
              <a:ext uri="{FF2B5EF4-FFF2-40B4-BE49-F238E27FC236}">
                <a16:creationId xmlns:a16="http://schemas.microsoft.com/office/drawing/2014/main" id="{6231C326-5076-C558-A067-5C73855FE7F5}"/>
              </a:ext>
            </a:extLst>
          </p:cNvPr>
          <p:cNvSpPr>
            <a:spLocks noGrp="1"/>
          </p:cNvSpPr>
          <p:nvPr>
            <p:ph type="sldNum" sz="quarter" idx="12"/>
          </p:nvPr>
        </p:nvSpPr>
        <p:spPr/>
        <p:txBody>
          <a:bodyPr/>
          <a:lstStyle/>
          <a:p>
            <a:fld id="{D3BF1487-AE92-4A67-81CF-43703B5CD2F4}" type="slidenum">
              <a:rPr lang="lv-LV" smtClean="0"/>
              <a:t>2</a:t>
            </a:fld>
            <a:endParaRPr lang="lv-LV"/>
          </a:p>
        </p:txBody>
      </p:sp>
      <p:sp>
        <p:nvSpPr>
          <p:cNvPr id="3" name="TextBox 2">
            <a:extLst>
              <a:ext uri="{FF2B5EF4-FFF2-40B4-BE49-F238E27FC236}">
                <a16:creationId xmlns:a16="http://schemas.microsoft.com/office/drawing/2014/main" id="{E83C247C-18A8-FF2E-14B6-39C779F2AD8A}"/>
              </a:ext>
            </a:extLst>
          </p:cNvPr>
          <p:cNvSpPr txBox="1"/>
          <p:nvPr/>
        </p:nvSpPr>
        <p:spPr>
          <a:xfrm>
            <a:off x="905608" y="5654839"/>
            <a:ext cx="8104655" cy="470000"/>
          </a:xfrm>
          <a:prstGeom prst="rect">
            <a:avLst/>
          </a:prstGeom>
          <a:noFill/>
          <a:ln>
            <a:solidFill>
              <a:srgbClr val="FFC000"/>
            </a:solidFill>
          </a:ln>
        </p:spPr>
        <p:txBody>
          <a:bodyPr wrap="none" rtlCol="0">
            <a:spAutoFit/>
          </a:bodyPr>
          <a:lstStyle/>
          <a:p>
            <a:pPr marL="0" marR="0" lvl="0" indent="0" algn="l" defTabSz="914400" rtl="0" eaLnBrk="1" fontAlgn="auto" latinLnBrk="0" hangingPunct="1">
              <a:lnSpc>
                <a:spcPct val="107000"/>
              </a:lnSpc>
              <a:spcBef>
                <a:spcPts val="1000"/>
              </a:spcBef>
              <a:spcAft>
                <a:spcPts val="0"/>
              </a:spcAft>
              <a:buClrTx/>
              <a:buSzTx/>
              <a:buFont typeface="Arial" panose="020B0604020202020204" pitchFamily="34" charset="0"/>
              <a:buNone/>
              <a:tabLst/>
              <a:defRPr/>
            </a:pPr>
            <a:r>
              <a:rPr kumimoji="0" lang="lv-LV" sz="2400" b="1"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Times New Roman" panose="02020603050405020304" pitchFamily="18" charset="0"/>
                <a:cs typeface="+mn-cs"/>
              </a:rPr>
              <a:t>Nepārtrauktā kārta no 2024.gada 24.maija līdz 24.septembrim</a:t>
            </a:r>
            <a:endParaRPr kumimoji="0" lang="lv-LV" sz="2400" b="0" i="0" u="none" strike="noStrike" kern="1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75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2A6E37D7-EE17-8D93-FF1D-FA100EE46702}"/>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453964C7-54AE-1056-AE8E-CA71C8C32E0B}"/>
              </a:ext>
            </a:extLst>
          </p:cNvPr>
          <p:cNvSpPr>
            <a:spLocks noGrp="1"/>
          </p:cNvSpPr>
          <p:nvPr>
            <p:ph type="title"/>
          </p:nvPr>
        </p:nvSpPr>
        <p:spPr>
          <a:xfrm>
            <a:off x="838200" y="365126"/>
            <a:ext cx="10515600" cy="904382"/>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Attiecināmās izm</a:t>
            </a:r>
            <a:r>
              <a:rPr lang="lv-LV" sz="3200" b="1" kern="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aksas</a:t>
            </a:r>
            <a:endParaRPr lang="lv-LV" sz="3200" dirty="0"/>
          </a:p>
        </p:txBody>
      </p:sp>
      <p:sp>
        <p:nvSpPr>
          <p:cNvPr id="5" name="Satura vietturis 4">
            <a:extLst>
              <a:ext uri="{FF2B5EF4-FFF2-40B4-BE49-F238E27FC236}">
                <a16:creationId xmlns:a16="http://schemas.microsoft.com/office/drawing/2014/main" id="{38955753-CC55-EEC7-89E8-A682D373F00A}"/>
              </a:ext>
            </a:extLst>
          </p:cNvPr>
          <p:cNvSpPr>
            <a:spLocks noGrp="1"/>
          </p:cNvSpPr>
          <p:nvPr>
            <p:ph idx="1"/>
          </p:nvPr>
        </p:nvSpPr>
        <p:spPr>
          <a:xfrm>
            <a:off x="838200" y="1488273"/>
            <a:ext cx="10515600" cy="5167503"/>
          </a:xfrm>
        </p:spPr>
        <p:txBody>
          <a:bodyPr>
            <a:noAutofit/>
          </a:bodyPr>
          <a:lstStyle/>
          <a:p>
            <a:pPr indent="0" algn="just">
              <a:lnSpc>
                <a:spcPct val="107000"/>
              </a:lnSpc>
              <a:spcBef>
                <a:spcPts val="0"/>
              </a:spcBef>
              <a:buNone/>
            </a:pPr>
            <a:r>
              <a:rPr lang="lv-LV"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35.1. 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jaunu pamatlīdzekļu un programmnodrošinājuma iegādes un uzstādīšanas izmaksas, </a:t>
            </a:r>
          </a:p>
          <a:p>
            <a:pPr marL="228600" marR="0" lvl="0" indent="0" algn="just"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35.7. </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projekta iesnieguma sagatavošanas </a:t>
            </a:r>
            <a:r>
              <a:rPr kumimoji="0" lang="lv-LV" sz="2400" b="0" i="0" u="none" strike="noStrike" kern="1200" cap="none" spc="0" normalizeH="0" baseline="0" noProof="0" dirty="0" smtClean="0">
                <a:ln>
                  <a:noFill/>
                </a:ln>
                <a:solidFill>
                  <a:prstClr val="black">
                    <a:lumMod val="65000"/>
                    <a:lumOff val="35000"/>
                  </a:prstClr>
                </a:solidFill>
                <a:effectLst/>
                <a:uLnTx/>
                <a:uFillTx/>
                <a:latin typeface="Calibri"/>
                <a:ea typeface="+mn-ea"/>
                <a:cs typeface="+mn-cs"/>
              </a:rPr>
              <a:t>izmaksas, </a:t>
            </a:r>
            <a:endPar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228600" marR="0" lvl="0" indent="0" algn="just"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lv-LV"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35.4. 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tādu publiskās </a:t>
            </a:r>
            <a:r>
              <a:rPr lang="lv-LV" sz="2400" kern="100" dirty="0" err="1">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ārtelpas</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atsevišķu labiekārtojuma elementu būvniecības izmaksas, kuru būvdarbiem nav vajadzīga būvniecības ieceres </a:t>
            </a:r>
            <a:r>
              <a:rPr lang="lv-LV" sz="2400" kern="100" dirty="0" smtClean="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dokumentācija.</a:t>
            </a: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571500" indent="-342900" algn="just">
              <a:lnSpc>
                <a:spcPct val="107000"/>
              </a:lnSpc>
              <a:spcBef>
                <a:spcPts val="0"/>
              </a:spcBef>
              <a:buClr>
                <a:srgbClr val="92D05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Būvvaldes izziņa ir BIS! Projekta iesniegumā norāda numuru.</a:t>
            </a:r>
          </a:p>
          <a:p>
            <a:pPr marL="571500" indent="-342900" algn="just">
              <a:lnSpc>
                <a:spcPct val="107000"/>
              </a:lnSpc>
              <a:spcBef>
                <a:spcPts val="0"/>
              </a:spcBef>
              <a:buClr>
                <a:srgbClr val="92D050"/>
              </a:buClr>
              <a:buFont typeface="Wingdings" panose="05000000000000000000" pitchFamily="2" charset="2"/>
              <a:buChar char="Ø"/>
            </a:pPr>
            <a:r>
              <a:rPr lang="lv-LV" sz="24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Visus dokumentus iesniedz kopā ar LEADER projekta iesniegumu, </a:t>
            </a:r>
          </a:p>
          <a:p>
            <a:pPr marL="571500" indent="-342900" algn="just">
              <a:lnSpc>
                <a:spcPct val="107000"/>
              </a:lnSpc>
              <a:spcBef>
                <a:spcPts val="0"/>
              </a:spcBef>
              <a:buClr>
                <a:srgbClr val="92D050"/>
              </a:buClr>
              <a:buFont typeface="Wingdings" panose="05000000000000000000" pitchFamily="2" charset="2"/>
              <a:buChar char="Ø"/>
            </a:pPr>
            <a:r>
              <a:rPr kumimoji="0" lang="lv-LV" sz="24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t.sk., iepirkuma dokumentus, kas saistīti ar preces iegādi vai </a:t>
            </a:r>
            <a:r>
              <a:rPr kumimoji="0" lang="lv-LV" sz="2400" b="0" i="0" u="none" strike="noStrike" kern="1200" cap="none" spc="0" normalizeH="0" baseline="0" noProof="0" dirty="0" smtClean="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pakalpojumu,</a:t>
            </a:r>
            <a:r>
              <a:rPr lang="lv-LV" sz="2400" dirty="0" smtClean="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lv-LV" sz="2400" u="sng"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vai LEADER projekta iesniegumam pievieno izvērstu tirgus cenu </a:t>
            </a:r>
            <a:r>
              <a:rPr lang="lv-LV" sz="2400" u="sng" dirty="0" smtClean="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izpēti.</a:t>
            </a: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aida numura vietturis 1">
            <a:extLst>
              <a:ext uri="{FF2B5EF4-FFF2-40B4-BE49-F238E27FC236}">
                <a16:creationId xmlns:a16="http://schemas.microsoft.com/office/drawing/2014/main" id="{A41F82D2-1CBB-18CB-C194-ADDCFB8B6854}"/>
              </a:ext>
            </a:extLst>
          </p:cNvPr>
          <p:cNvSpPr>
            <a:spLocks noGrp="1"/>
          </p:cNvSpPr>
          <p:nvPr>
            <p:ph type="sldNum" sz="quarter" idx="12"/>
          </p:nvPr>
        </p:nvSpPr>
        <p:spPr/>
        <p:txBody>
          <a:bodyPr/>
          <a:lstStyle/>
          <a:p>
            <a:fld id="{D3BF1487-AE92-4A67-81CF-43703B5CD2F4}" type="slidenum">
              <a:rPr lang="lv-LV" smtClean="0"/>
              <a:t>3</a:t>
            </a:fld>
            <a:endParaRPr lang="lv-LV"/>
          </a:p>
        </p:txBody>
      </p:sp>
      <p:sp>
        <p:nvSpPr>
          <p:cNvPr id="3" name="TextBox 2">
            <a:extLst>
              <a:ext uri="{FF2B5EF4-FFF2-40B4-BE49-F238E27FC236}">
                <a16:creationId xmlns:a16="http://schemas.microsoft.com/office/drawing/2014/main" id="{E8CAD543-2C9E-B3DC-16B4-FE3787A5EA66}"/>
              </a:ext>
            </a:extLst>
          </p:cNvPr>
          <p:cNvSpPr txBox="1"/>
          <p:nvPr/>
        </p:nvSpPr>
        <p:spPr>
          <a:xfrm>
            <a:off x="838200" y="5561890"/>
            <a:ext cx="7998600" cy="904863"/>
          </a:xfrm>
          <a:prstGeom prst="rect">
            <a:avLst/>
          </a:prstGeom>
          <a:noFill/>
          <a:ln>
            <a:solidFill>
              <a:srgbClr val="FFC000"/>
            </a:solidFill>
          </a:ln>
        </p:spPr>
        <p:txBody>
          <a:bodyPr wrap="none" rtlCol="0">
            <a:spAutoFit/>
          </a:bodyPr>
          <a:lstStyle/>
          <a:p>
            <a:pPr marL="0" marR="0" lvl="0" indent="0" algn="l"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Izmaksas, kam projektu īstenošanas termiņš ir </a:t>
            </a:r>
            <a:r>
              <a:rPr kumimoji="0" lang="lv-LV"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1 gads no</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LAD </a:t>
            </a:r>
          </a:p>
          <a:p>
            <a:pPr marL="0" marR="0" lvl="0" indent="0" algn="l"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lēmuma pieņemšanas par projekta iesnieguma apstiprināšanu.</a:t>
            </a:r>
          </a:p>
        </p:txBody>
      </p:sp>
    </p:spTree>
    <p:extLst>
      <p:ext uri="{BB962C8B-B14F-4D97-AF65-F5344CB8AC3E}">
        <p14:creationId xmlns:p14="http://schemas.microsoft.com/office/powerpoint/2010/main" val="130933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0D8F150D-6213-C090-9699-413A0F3A887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F8279ABB-2954-F0E8-6783-8B4925818C81}"/>
              </a:ext>
            </a:extLst>
          </p:cNvPr>
          <p:cNvSpPr>
            <a:spLocks noGrp="1"/>
          </p:cNvSpPr>
          <p:nvPr>
            <p:ph type="title"/>
          </p:nvPr>
        </p:nvSpPr>
        <p:spPr>
          <a:xfrm>
            <a:off x="838200" y="208779"/>
            <a:ext cx="10515600" cy="895504"/>
          </a:xfrm>
          <a:solidFill>
            <a:srgbClr val="FFC000"/>
          </a:solidFill>
        </p:spPr>
        <p:txBody>
          <a:bodyPr>
            <a:normAutofit/>
          </a:bodyPr>
          <a:lstStyle/>
          <a:p>
            <a:pPr algn="ctr">
              <a:lnSpc>
                <a:spcPct val="107000"/>
              </a:lnSpc>
              <a:spcAft>
                <a:spcPts val="800"/>
              </a:spcAft>
            </a:pPr>
            <a:r>
              <a:rPr lang="lv-LV" sz="3200" b="1" kern="0" dirty="0">
                <a:solidFill>
                  <a:schemeClr val="tx1">
                    <a:lumMod val="65000"/>
                    <a:lumOff val="35000"/>
                  </a:schemeClr>
                </a:solidFill>
                <a:effectLst/>
                <a:latin typeface="Calibri" panose="020F0502020204030204" pitchFamily="34" charset="0"/>
                <a:ea typeface="Times New Roman" panose="02020603050405020304" pitchFamily="18" charset="0"/>
                <a:cs typeface="Calibri" panose="020F0502020204030204" pitchFamily="34" charset="0"/>
              </a:rPr>
              <a:t>Attiecināmās izm</a:t>
            </a:r>
            <a:r>
              <a:rPr lang="lv-LV" sz="3200" b="1" kern="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aksas</a:t>
            </a:r>
            <a:endParaRPr lang="lv-LV" sz="3200" dirty="0"/>
          </a:p>
        </p:txBody>
      </p:sp>
      <p:sp>
        <p:nvSpPr>
          <p:cNvPr id="5" name="Satura vietturis 4">
            <a:extLst>
              <a:ext uri="{FF2B5EF4-FFF2-40B4-BE49-F238E27FC236}">
                <a16:creationId xmlns:a16="http://schemas.microsoft.com/office/drawing/2014/main" id="{B5D1FF08-6BCE-71BC-5997-040A0F6D05D8}"/>
              </a:ext>
            </a:extLst>
          </p:cNvPr>
          <p:cNvSpPr>
            <a:spLocks noGrp="1"/>
          </p:cNvSpPr>
          <p:nvPr>
            <p:ph idx="1"/>
          </p:nvPr>
        </p:nvSpPr>
        <p:spPr>
          <a:xfrm>
            <a:off x="838200" y="1104283"/>
            <a:ext cx="10515600" cy="5617192"/>
          </a:xfrm>
        </p:spPr>
        <p:txBody>
          <a:bodyPr>
            <a:noAutofit/>
          </a:bodyPr>
          <a:lstStyle/>
          <a:p>
            <a:pPr indent="0" algn="just">
              <a:lnSpc>
                <a:spcPct val="107000"/>
              </a:lnSpc>
              <a:spcBef>
                <a:spcPts val="0"/>
              </a:spcBef>
              <a:buNone/>
            </a:pPr>
            <a:r>
              <a:rPr lang="lv-LV" sz="24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35.2. </a:t>
            </a: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jaunas būvniecības, </a:t>
            </a:r>
          </a:p>
          <a:p>
            <a:pPr marL="571500" indent="-342900" algn="just">
              <a:lnSpc>
                <a:spcPct val="107000"/>
              </a:lnSpc>
              <a:spcBef>
                <a:spcPts val="0"/>
              </a:spcBef>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būves pārbūves, </a:t>
            </a:r>
          </a:p>
          <a:p>
            <a:pPr marL="571500" indent="-342900" algn="just">
              <a:lnSpc>
                <a:spcPct val="107000"/>
              </a:lnSpc>
              <a:spcBef>
                <a:spcPts val="0"/>
              </a:spcBef>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būves ierīkošanas, </a:t>
            </a:r>
          </a:p>
          <a:p>
            <a:pPr marL="571500" indent="-342900" algn="just">
              <a:lnSpc>
                <a:spcPct val="107000"/>
              </a:lnSpc>
              <a:spcBef>
                <a:spcPts val="0"/>
              </a:spcBef>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būves novietošanas, </a:t>
            </a:r>
          </a:p>
          <a:p>
            <a:pPr marL="571500" indent="-342900" algn="just">
              <a:lnSpc>
                <a:spcPct val="107000"/>
              </a:lnSpc>
              <a:spcBef>
                <a:spcPts val="0"/>
              </a:spcBef>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būves atjaunošanas un </a:t>
            </a:r>
          </a:p>
          <a:p>
            <a:pPr marL="571500" indent="-342900" algn="just">
              <a:lnSpc>
                <a:spcPct val="107000"/>
              </a:lnSpc>
              <a:spcBef>
                <a:spcPts val="0"/>
              </a:spcBef>
              <a:buClr>
                <a:srgbClr val="C00000"/>
              </a:buClr>
              <a:buFont typeface="Wingdings" panose="05000000000000000000" pitchFamily="2" charset="2"/>
              <a:buChar char="Ø"/>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būves restaurācijas izmaksas, </a:t>
            </a:r>
          </a:p>
          <a:p>
            <a:pPr indent="0" algn="just">
              <a:lnSpc>
                <a:spcPct val="107000"/>
              </a:lnSpc>
              <a:spcBef>
                <a:spcPts val="0"/>
              </a:spcBef>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pamatojoties uz līgumiem ar trešajām personām, kas ir atbildīgas par darbu </a:t>
            </a:r>
            <a:r>
              <a:rPr lang="lv-LV" sz="2400" kern="100" dirty="0" smtClean="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veikšanu.</a:t>
            </a: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Bef>
                <a:spcPts val="0"/>
              </a:spcBef>
              <a:buNone/>
            </a:pP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Bef>
                <a:spcPts val="0"/>
              </a:spcBef>
              <a:buNone/>
            </a:pPr>
            <a:r>
              <a:rPr kumimoji="0" lang="lv-LV" sz="2400" b="1" i="0" u="none" strike="noStrike" kern="1200" cap="none" spc="0" normalizeH="0" baseline="0" noProof="0" dirty="0">
                <a:ln>
                  <a:noFill/>
                </a:ln>
                <a:solidFill>
                  <a:srgbClr val="C00000"/>
                </a:solidFill>
                <a:effectLst/>
                <a:uLnTx/>
                <a:uFillTx/>
                <a:latin typeface="Calibri"/>
                <a:ea typeface="+mn-ea"/>
                <a:cs typeface="+mn-cs"/>
              </a:rPr>
              <a:t>35.7.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projekta iesnieguma sagatavošanas izmaksas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un</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r>
              <a:rPr kumimoji="0" lang="lv-LV" sz="2400" b="0" i="0" u="sng" strike="noStrike" kern="1200" cap="none" spc="0" normalizeH="0" baseline="0" noProof="0" dirty="0">
                <a:ln>
                  <a:noFill/>
                </a:ln>
                <a:solidFill>
                  <a:schemeClr val="tx1">
                    <a:lumMod val="65000"/>
                    <a:lumOff val="35000"/>
                  </a:schemeClr>
                </a:solidFill>
                <a:effectLst/>
                <a:uLnTx/>
                <a:uFillTx/>
                <a:latin typeface="Calibri"/>
                <a:ea typeface="+mn-ea"/>
                <a:cs typeface="+mn-cs"/>
              </a:rPr>
              <a:t>vispārējās izmaksas. </a:t>
            </a:r>
            <a:endParaRPr lang="lv-LV" sz="2400" kern="1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indent="0" algn="ctr">
              <a:lnSpc>
                <a:spcPct val="107000"/>
              </a:lnSpc>
              <a:spcBef>
                <a:spcPts val="0"/>
              </a:spcBef>
              <a:buNone/>
            </a:pPr>
            <a:r>
              <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Skaidrojums 30.slaid</a:t>
            </a:r>
            <a:r>
              <a:rPr lang="lv-LV" sz="2400" kern="1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ā.</a:t>
            </a:r>
            <a:endParaRPr lang="lv-LV" sz="2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EF99145-D107-775E-EF67-D6AE55D06FE5}"/>
              </a:ext>
            </a:extLst>
          </p:cNvPr>
          <p:cNvSpPr txBox="1"/>
          <p:nvPr/>
        </p:nvSpPr>
        <p:spPr>
          <a:xfrm>
            <a:off x="6559063" y="1325269"/>
            <a:ext cx="4906108" cy="1938992"/>
          </a:xfrm>
          <a:prstGeom prst="rect">
            <a:avLst/>
          </a:prstGeom>
          <a:noFill/>
          <a:ln>
            <a:solidFill>
              <a:srgbClr val="FFC000"/>
            </a:solidFill>
          </a:ln>
        </p:spPr>
        <p:txBody>
          <a:bodyPr wrap="square" rtlCol="0">
            <a:spAutoFit/>
          </a:bodyPr>
          <a:lstStyle/>
          <a:p>
            <a:r>
              <a:rPr lang="lv-LV" sz="2400" dirty="0">
                <a:solidFill>
                  <a:schemeClr val="tx1">
                    <a:lumMod val="65000"/>
                    <a:lumOff val="35000"/>
                  </a:schemeClr>
                </a:solidFill>
              </a:rPr>
              <a:t>Ar būvniecību saistītos pavaddokumentus </a:t>
            </a:r>
            <a:r>
              <a:rPr lang="lv-LV" sz="2400" b="1" dirty="0">
                <a:solidFill>
                  <a:schemeClr val="tx1">
                    <a:lumMod val="65000"/>
                    <a:lumOff val="35000"/>
                  </a:schemeClr>
                </a:solidFill>
              </a:rPr>
              <a:t>var</a:t>
            </a:r>
            <a:r>
              <a:rPr lang="lv-LV" sz="2400" dirty="0">
                <a:solidFill>
                  <a:schemeClr val="tx1">
                    <a:lumMod val="65000"/>
                    <a:lumOff val="35000"/>
                  </a:schemeClr>
                </a:solidFill>
              </a:rPr>
              <a:t> iesniegt 6 mēnešu laikā pēc dienas, kad stājies spēkā LAD lēmums par projekta iesnieguma </a:t>
            </a:r>
            <a:r>
              <a:rPr lang="lv-LV" sz="2400" dirty="0" smtClean="0">
                <a:solidFill>
                  <a:schemeClr val="tx1">
                    <a:lumMod val="65000"/>
                    <a:lumOff val="35000"/>
                  </a:schemeClr>
                </a:solidFill>
              </a:rPr>
              <a:t>apstiprināšanu.  </a:t>
            </a:r>
            <a:endParaRPr lang="lv-LV" sz="2400" dirty="0">
              <a:solidFill>
                <a:schemeClr val="tx1">
                  <a:lumMod val="65000"/>
                  <a:lumOff val="35000"/>
                </a:schemeClr>
              </a:solidFill>
            </a:endParaRPr>
          </a:p>
        </p:txBody>
      </p:sp>
      <p:sp>
        <p:nvSpPr>
          <p:cNvPr id="3" name="Slaida numura vietturis 2">
            <a:extLst>
              <a:ext uri="{FF2B5EF4-FFF2-40B4-BE49-F238E27FC236}">
                <a16:creationId xmlns:a16="http://schemas.microsoft.com/office/drawing/2014/main" id="{0B7FE234-CAA5-B49E-6692-85EF7F1B6066}"/>
              </a:ext>
            </a:extLst>
          </p:cNvPr>
          <p:cNvSpPr>
            <a:spLocks noGrp="1"/>
          </p:cNvSpPr>
          <p:nvPr>
            <p:ph type="sldNum" sz="quarter" idx="12"/>
          </p:nvPr>
        </p:nvSpPr>
        <p:spPr/>
        <p:txBody>
          <a:bodyPr/>
          <a:lstStyle/>
          <a:p>
            <a:fld id="{D3BF1487-AE92-4A67-81CF-43703B5CD2F4}" type="slidenum">
              <a:rPr lang="lv-LV" smtClean="0"/>
              <a:t>4</a:t>
            </a:fld>
            <a:endParaRPr lang="lv-LV"/>
          </a:p>
        </p:txBody>
      </p:sp>
      <p:sp>
        <p:nvSpPr>
          <p:cNvPr id="6" name="TextBox 5">
            <a:extLst>
              <a:ext uri="{FF2B5EF4-FFF2-40B4-BE49-F238E27FC236}">
                <a16:creationId xmlns:a16="http://schemas.microsoft.com/office/drawing/2014/main" id="{FAED914C-4505-0B41-4299-052EB8D92F33}"/>
              </a:ext>
            </a:extLst>
          </p:cNvPr>
          <p:cNvSpPr txBox="1"/>
          <p:nvPr/>
        </p:nvSpPr>
        <p:spPr>
          <a:xfrm>
            <a:off x="838200" y="5634049"/>
            <a:ext cx="7998600" cy="904863"/>
          </a:xfrm>
          <a:prstGeom prst="rect">
            <a:avLst/>
          </a:prstGeom>
          <a:noFill/>
          <a:ln>
            <a:solidFill>
              <a:srgbClr val="FFC000"/>
            </a:solidFill>
          </a:ln>
        </p:spPr>
        <p:txBody>
          <a:bodyPr wrap="none" rtlCol="0">
            <a:spAutoFit/>
          </a:bodyPr>
          <a:lstStyle/>
          <a:p>
            <a:pPr marL="0" marR="0" lvl="0" indent="0" algn="l"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Izmaksas, kam projektu īstenošanas termiņš ir </a:t>
            </a:r>
            <a:r>
              <a:rPr lang="lv-LV" sz="2400" b="1" dirty="0">
                <a:solidFill>
                  <a:prstClr val="black">
                    <a:lumMod val="65000"/>
                    <a:lumOff val="35000"/>
                  </a:prstClr>
                </a:solidFill>
                <a:latin typeface="Calibri"/>
              </a:rPr>
              <a:t>2</a:t>
            </a:r>
            <a:r>
              <a:rPr kumimoji="0" lang="lv-LV"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 gads no</a:t>
            </a: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 LAD </a:t>
            </a:r>
          </a:p>
          <a:p>
            <a:pPr marL="0" marR="0" lvl="0" indent="0" algn="l"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lēmuma pieņemšanas par projekta iesnieguma apstiprināšanu.</a:t>
            </a:r>
          </a:p>
        </p:txBody>
      </p:sp>
    </p:spTree>
    <p:extLst>
      <p:ext uri="{BB962C8B-B14F-4D97-AF65-F5344CB8AC3E}">
        <p14:creationId xmlns:p14="http://schemas.microsoft.com/office/powerpoint/2010/main" val="1237510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64C48385-29C7-A149-7407-E908AC5A8E5B}"/>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FD006FBB-FAF3-F60A-7695-8E8A6EE9F9BF}"/>
              </a:ext>
            </a:extLst>
          </p:cNvPr>
          <p:cNvSpPr>
            <a:spLocks noGrp="1"/>
          </p:cNvSpPr>
          <p:nvPr>
            <p:ph type="title"/>
          </p:nvPr>
        </p:nvSpPr>
        <p:spPr>
          <a:xfrm>
            <a:off x="838200" y="381659"/>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Pavaddokumenti, kurus iesniedz ar </a:t>
            </a:r>
            <a:r>
              <a:rPr kumimoji="0" lang="lv-LV" sz="3200" b="1" i="0" u="none" strike="noStrike" kern="1200" cap="none" spc="0" normalizeH="0" baseline="0" noProof="0" dirty="0" smtClean="0">
                <a:ln>
                  <a:noFill/>
                </a:ln>
                <a:solidFill>
                  <a:prstClr val="black">
                    <a:lumMod val="65000"/>
                    <a:lumOff val="35000"/>
                  </a:prstClr>
                </a:solidFill>
                <a:effectLst/>
                <a:uLnTx/>
                <a:uFillTx/>
                <a:latin typeface="Calibri"/>
                <a:ea typeface="+mj-ea"/>
                <a:cs typeface="+mj-cs"/>
              </a:rPr>
              <a:t>iesniegumu</a:t>
            </a:r>
            <a:endParaRPr lang="lv-LV" dirty="0">
              <a:solidFill>
                <a:srgbClr val="C00000"/>
              </a:solidFill>
            </a:endParaRPr>
          </a:p>
        </p:txBody>
      </p:sp>
      <p:sp>
        <p:nvSpPr>
          <p:cNvPr id="5" name="Satura vietturis 4">
            <a:extLst>
              <a:ext uri="{FF2B5EF4-FFF2-40B4-BE49-F238E27FC236}">
                <a16:creationId xmlns:a16="http://schemas.microsoft.com/office/drawing/2014/main" id="{F3C909DF-35FA-DB10-BC6E-FE57AF3BBFB0}"/>
              </a:ext>
            </a:extLst>
          </p:cNvPr>
          <p:cNvSpPr>
            <a:spLocks noGrp="1"/>
          </p:cNvSpPr>
          <p:nvPr>
            <p:ph idx="1"/>
          </p:nvPr>
        </p:nvSpPr>
        <p:spPr>
          <a:xfrm>
            <a:off x="838200" y="1469408"/>
            <a:ext cx="10515600" cy="4670135"/>
          </a:xfrm>
        </p:spPr>
        <p:txBody>
          <a:bodyPr>
            <a:noAutofit/>
          </a:bodyPr>
          <a:lstStyle/>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pretendenta deklarācija </a:t>
            </a:r>
            <a:r>
              <a:rPr kumimoji="0" lang="lv-LV" sz="2400" b="1" i="0" u="none" strike="noStrike" kern="1200" cap="none" spc="0" normalizeH="0" baseline="0" noProof="0" dirty="0" smtClean="0">
                <a:ln>
                  <a:noFill/>
                </a:ln>
                <a:solidFill>
                  <a:srgbClr val="C00000"/>
                </a:solidFill>
                <a:effectLst/>
                <a:uLnTx/>
                <a:uFillTx/>
                <a:latin typeface="Calibri"/>
                <a:ea typeface="+mn-ea"/>
                <a:cs typeface="+mn-cs"/>
              </a:rPr>
              <a:t>49.2. </a:t>
            </a:r>
            <a:r>
              <a:rPr kumimoji="0" lang="lv-LV" sz="2400" b="1" i="0" u="none" strike="noStrike" kern="1200" cap="none" spc="0" normalizeH="0" baseline="0" noProof="0" dirty="0">
                <a:ln>
                  <a:noFill/>
                </a:ln>
                <a:solidFill>
                  <a:srgbClr val="C00000"/>
                </a:solidFill>
                <a:effectLst/>
                <a:uLnTx/>
                <a:uFillTx/>
                <a:latin typeface="Calibri"/>
                <a:ea typeface="+mn-ea"/>
                <a:cs typeface="+mn-cs"/>
              </a:rPr>
              <a:t>/D.10.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49.4./D.4.</a:t>
            </a:r>
            <a:r>
              <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rPr>
              <a:t>iepirkuma procedūru apliecinoši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dokumenti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vai </a:t>
            </a:r>
            <a:r>
              <a:rPr kumimoji="0" lang="lv-LV" sz="2400" b="1" i="0" u="none" strike="noStrike" kern="1200" cap="none" spc="0" normalizeH="0" baseline="0" noProof="0" dirty="0" smtClean="0">
                <a:ln>
                  <a:noFill/>
                </a:ln>
                <a:solidFill>
                  <a:srgbClr val="C00000"/>
                </a:solidFill>
                <a:effectLst/>
                <a:uLnTx/>
                <a:uFillTx/>
                <a:latin typeface="Calibri"/>
                <a:ea typeface="+mn-ea"/>
                <a:cs typeface="+mn-cs"/>
              </a:rPr>
              <a:t>52. </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tirgus cenu izpēte</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Valsts vides dienesta izziņa </a:t>
            </a:r>
            <a:r>
              <a:rPr kumimoji="0" lang="lv-LV" sz="2400" b="1" i="0" u="none" strike="noStrike" kern="1200" cap="none" spc="0" normalizeH="0" baseline="0" noProof="0" dirty="0" smtClean="0">
                <a:ln>
                  <a:noFill/>
                </a:ln>
                <a:solidFill>
                  <a:srgbClr val="C00000"/>
                </a:solidFill>
                <a:effectLst/>
                <a:uLnTx/>
                <a:uFillTx/>
                <a:latin typeface="Calibri"/>
                <a:ea typeface="+mn-ea"/>
                <a:cs typeface="+mn-cs"/>
              </a:rPr>
              <a:t>49.6./</a:t>
            </a:r>
            <a:r>
              <a:rPr kumimoji="0" lang="lv-LV" sz="2400" b="1" i="0" u="none" strike="noStrike" kern="1200" cap="none" spc="0" normalizeH="0" baseline="0" noProof="0" dirty="0">
                <a:ln>
                  <a:noFill/>
                </a:ln>
                <a:solidFill>
                  <a:srgbClr val="C00000"/>
                </a:solidFill>
                <a:effectLst/>
                <a:uLnTx/>
                <a:uFillTx/>
                <a:latin typeface="Calibri"/>
                <a:ea typeface="+mn-ea"/>
                <a:cs typeface="+mn-cs"/>
              </a:rPr>
              <a:t>D.3.</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ja attiecas</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publiskās </a:t>
            </a:r>
            <a:r>
              <a:rPr kumimoji="0" lang="lv-LV" sz="2400" b="0"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ārtelpās</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uzstāda </a:t>
            </a:r>
            <a:r>
              <a:rPr kumimoji="0" lang="lv-LV" sz="24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mn-cs"/>
              </a:rPr>
              <a:t>atsevišķus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labiekārtojuma </a:t>
            </a:r>
            <a:r>
              <a:rPr kumimoji="0" lang="lv-LV" sz="24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mn-cs"/>
              </a:rPr>
              <a:t>elementus,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kuru būvdarbiem nav vajadzīga būvniecības ieceres dokumentācija, (BIS)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iesniedz</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 būvvaldes izziņu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par to, ka tiem nav nepieciešams izstrādāt būvniecības ieceres dokumentāciju </a:t>
            </a:r>
            <a:r>
              <a:rPr kumimoji="0" lang="lv-LV" sz="2400" b="1" i="0" u="none" strike="noStrike" kern="1200" cap="none" spc="0" normalizeH="0" baseline="0" noProof="0" dirty="0">
                <a:ln>
                  <a:noFill/>
                </a:ln>
                <a:solidFill>
                  <a:srgbClr val="C00000"/>
                </a:solidFill>
                <a:effectLst/>
                <a:uLnTx/>
                <a:uFillTx/>
                <a:latin typeface="Calibri"/>
                <a:ea typeface="+mn-ea"/>
                <a:cs typeface="+mn-cs"/>
              </a:rPr>
              <a:t>49.7./D.6.</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pašnovērtējums</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(MNF sagatavota Excel veidlapa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hlinkClick r:id="rId3">
                  <a:extLst>
                    <a:ext uri="{A12FA001-AC4F-418D-AE19-62706E023703}">
                      <ahyp:hlinkClr xmlns:ahyp="http://schemas.microsoft.com/office/drawing/2018/hyperlinkcolor" xmlns="" val="tx"/>
                    </a:ext>
                  </a:extLst>
                </a:hlinkClick>
              </a:rPr>
              <a:t>www.mnf.lv</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r>
              <a:rPr kumimoji="0" lang="lv-LV" sz="2400" b="1" i="0" u="none" strike="noStrike" kern="1200" cap="none" spc="0" normalizeH="0" baseline="0" noProof="0" dirty="0" smtClean="0">
                <a:ln>
                  <a:noFill/>
                </a:ln>
                <a:solidFill>
                  <a:srgbClr val="C00000"/>
                </a:solidFill>
                <a:effectLst/>
                <a:uLnTx/>
                <a:uFillTx/>
                <a:latin typeface="Calibri"/>
                <a:ea typeface="+mn-ea"/>
                <a:cs typeface="+mn-cs"/>
              </a:rPr>
              <a:t>49.8./</a:t>
            </a:r>
            <a:r>
              <a:rPr kumimoji="0" lang="lv-LV" sz="2400" b="1" i="0" u="none" strike="noStrike" kern="1200" cap="none" spc="0" normalizeH="0" baseline="0" noProof="0" dirty="0">
                <a:ln>
                  <a:noFill/>
                </a:ln>
                <a:solidFill>
                  <a:srgbClr val="C00000"/>
                </a:solidFill>
                <a:effectLst/>
                <a:uLnTx/>
                <a:uFillTx/>
                <a:latin typeface="Calibri"/>
                <a:ea typeface="+mn-ea"/>
                <a:cs typeface="+mn-cs"/>
              </a:rPr>
              <a:t>D.9.</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pašvaldības lēmums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par piedalīšanos projektā un projekta īstenošanai nepieciešamā finansējuma apmēru </a:t>
            </a:r>
            <a:r>
              <a:rPr kumimoji="0" lang="lv-LV" sz="2400" b="1" i="0" u="none" strike="noStrike" kern="1200" cap="none" spc="0" normalizeH="0" baseline="0" noProof="0" dirty="0" smtClean="0">
                <a:ln>
                  <a:noFill/>
                </a:ln>
                <a:solidFill>
                  <a:srgbClr val="C00000"/>
                </a:solidFill>
                <a:effectLst/>
                <a:uLnTx/>
                <a:uFillTx/>
                <a:latin typeface="Calibri"/>
                <a:ea typeface="+mn-ea"/>
                <a:cs typeface="+mn-cs"/>
              </a:rPr>
              <a:t>55./ </a:t>
            </a:r>
            <a:r>
              <a:rPr kumimoji="0" lang="lv-LV" sz="2400" b="1" i="0" u="none" strike="noStrike" kern="1200" cap="none" spc="0" normalizeH="0" baseline="0" noProof="0" dirty="0">
                <a:ln>
                  <a:noFill/>
                </a:ln>
                <a:solidFill>
                  <a:srgbClr val="C00000"/>
                </a:solidFill>
                <a:effectLst/>
                <a:uLnTx/>
                <a:uFillTx/>
                <a:latin typeface="Calibri"/>
                <a:ea typeface="+mn-ea"/>
                <a:cs typeface="+mn-cs"/>
              </a:rPr>
              <a:t>D.8.</a:t>
            </a:r>
          </a:p>
        </p:txBody>
      </p:sp>
      <p:sp>
        <p:nvSpPr>
          <p:cNvPr id="2" name="TextBox 1">
            <a:extLst>
              <a:ext uri="{FF2B5EF4-FFF2-40B4-BE49-F238E27FC236}">
                <a16:creationId xmlns:a16="http://schemas.microsoft.com/office/drawing/2014/main" id="{06A12825-A4D4-B70B-9645-9B35158F61BB}"/>
              </a:ext>
            </a:extLst>
          </p:cNvPr>
          <p:cNvSpPr txBox="1"/>
          <p:nvPr/>
        </p:nvSpPr>
        <p:spPr>
          <a:xfrm>
            <a:off x="2400301" y="6124471"/>
            <a:ext cx="9301457" cy="461665"/>
          </a:xfrm>
          <a:prstGeom prst="rect">
            <a:avLst/>
          </a:prstGeom>
          <a:noFill/>
          <a:ln>
            <a:solidFill>
              <a:srgbClr val="FFC000"/>
            </a:solidFill>
          </a:ln>
        </p:spPr>
        <p:txBody>
          <a:bodyPr wrap="none" rtlCol="0">
            <a:spAutoFit/>
          </a:bodyPr>
          <a:lstStyle/>
          <a:p>
            <a:r>
              <a:rPr lang="lv-LV" sz="2400" dirty="0">
                <a:solidFill>
                  <a:schemeClr val="tx1">
                    <a:lumMod val="65000"/>
                    <a:lumOff val="35000"/>
                  </a:schemeClr>
                </a:solidFill>
              </a:rPr>
              <a:t>Pārskatām </a:t>
            </a:r>
            <a:r>
              <a:rPr lang="lv-LV" sz="2400" b="1" dirty="0">
                <a:solidFill>
                  <a:srgbClr val="C00000"/>
                </a:solidFill>
              </a:rPr>
              <a:t>3.2.R </a:t>
            </a:r>
            <a:r>
              <a:rPr lang="lv-LV" sz="2400" dirty="0">
                <a:solidFill>
                  <a:schemeClr val="tx1">
                    <a:lumMod val="65000"/>
                    <a:lumOff val="35000"/>
                  </a:schemeClr>
                </a:solidFill>
              </a:rPr>
              <a:t>vērtēšanas </a:t>
            </a:r>
            <a:r>
              <a:rPr lang="lv-LV" sz="2400" dirty="0" smtClean="0">
                <a:solidFill>
                  <a:schemeClr val="tx1">
                    <a:lumMod val="65000"/>
                    <a:lumOff val="35000"/>
                  </a:schemeClr>
                </a:solidFill>
              </a:rPr>
              <a:t>kritērijus </a:t>
            </a:r>
            <a:r>
              <a:rPr lang="lv-LV" sz="2400" dirty="0">
                <a:solidFill>
                  <a:schemeClr val="tx1">
                    <a:lumMod val="65000"/>
                    <a:lumOff val="35000"/>
                  </a:schemeClr>
                </a:solidFill>
              </a:rPr>
              <a:t>par papildus sniedzamo informāciju!</a:t>
            </a:r>
          </a:p>
        </p:txBody>
      </p:sp>
      <p:sp>
        <p:nvSpPr>
          <p:cNvPr id="3" name="Slaida numura vietturis 2">
            <a:extLst>
              <a:ext uri="{FF2B5EF4-FFF2-40B4-BE49-F238E27FC236}">
                <a16:creationId xmlns:a16="http://schemas.microsoft.com/office/drawing/2014/main" id="{4145056E-0E17-B08C-3EF1-A921EC8B20A9}"/>
              </a:ext>
            </a:extLst>
          </p:cNvPr>
          <p:cNvSpPr>
            <a:spLocks noGrp="1"/>
          </p:cNvSpPr>
          <p:nvPr>
            <p:ph type="sldNum" sz="quarter" idx="12"/>
          </p:nvPr>
        </p:nvSpPr>
        <p:spPr/>
        <p:txBody>
          <a:bodyPr/>
          <a:lstStyle/>
          <a:p>
            <a:fld id="{D3BF1487-AE92-4A67-81CF-43703B5CD2F4}" type="slidenum">
              <a:rPr lang="lv-LV" smtClean="0"/>
              <a:t>5</a:t>
            </a:fld>
            <a:endParaRPr lang="lv-LV" dirty="0"/>
          </a:p>
        </p:txBody>
      </p:sp>
    </p:spTree>
    <p:extLst>
      <p:ext uri="{BB962C8B-B14F-4D97-AF65-F5344CB8AC3E}">
        <p14:creationId xmlns:p14="http://schemas.microsoft.com/office/powerpoint/2010/main" val="2498742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BBF48B46-3937-8B97-C11D-5F600F749B6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DFA8575B-40BA-7EC6-BAC4-540FDC780743}"/>
              </a:ext>
            </a:extLst>
          </p:cNvPr>
          <p:cNvSpPr>
            <a:spLocks noGrp="1"/>
          </p:cNvSpPr>
          <p:nvPr>
            <p:ph type="title"/>
          </p:nvPr>
        </p:nvSpPr>
        <p:spPr>
          <a:xfrm>
            <a:off x="838200" y="396296"/>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Projekta īstenošanas nosacījumi</a:t>
            </a:r>
            <a:endParaRPr lang="lv-LV" sz="3200" dirty="0"/>
          </a:p>
        </p:txBody>
      </p:sp>
      <p:sp>
        <p:nvSpPr>
          <p:cNvPr id="5" name="Satura vietturis 4">
            <a:extLst>
              <a:ext uri="{FF2B5EF4-FFF2-40B4-BE49-F238E27FC236}">
                <a16:creationId xmlns:a16="http://schemas.microsoft.com/office/drawing/2014/main" id="{A7A8FF3B-B297-FC6C-158F-C6DA4A3B5E7A}"/>
              </a:ext>
            </a:extLst>
          </p:cNvPr>
          <p:cNvSpPr>
            <a:spLocks noGrp="1"/>
          </p:cNvSpPr>
          <p:nvPr>
            <p:ph idx="1"/>
          </p:nvPr>
        </p:nvSpPr>
        <p:spPr>
          <a:xfrm>
            <a:off x="838200" y="1583708"/>
            <a:ext cx="10515600" cy="4670135"/>
          </a:xfrm>
        </p:spPr>
        <p:txBody>
          <a:bodyPr>
            <a:noAutofit/>
          </a:bodyPr>
          <a:lstStyle/>
          <a:p>
            <a:pPr marL="0" marR="0" lvl="0" indent="0" algn="l"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62.2.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Līdz pēdējā maksājuma pieprasījuma iesniegšanai nodrošina projekta rezultātu </a:t>
            </a:r>
            <a:r>
              <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publicitāti plašsaziņas līdzekļos vai savā tīmekļvietnē</a:t>
            </a:r>
          </a:p>
          <a:p>
            <a:pPr marL="0" marR="0" lvl="0" indent="0" algn="l"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endPar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lang="lv-LV" b="1" dirty="0">
                <a:solidFill>
                  <a:schemeClr val="tx1">
                    <a:lumMod val="65000"/>
                    <a:lumOff val="35000"/>
                  </a:schemeClr>
                </a:solidFill>
                <a:latin typeface="Calibri"/>
              </a:rPr>
              <a:t>n</a:t>
            </a:r>
            <a:r>
              <a:rPr kumimoji="0" lang="lv-LV" b="1" i="0" u="none" strike="noStrike" kern="1200" cap="none" spc="0" normalizeH="0" baseline="0" noProof="0" dirty="0" err="1">
                <a:ln>
                  <a:noFill/>
                </a:ln>
                <a:solidFill>
                  <a:schemeClr val="tx1">
                    <a:lumMod val="65000"/>
                    <a:lumOff val="35000"/>
                  </a:schemeClr>
                </a:solidFill>
                <a:effectLst/>
                <a:uLnTx/>
                <a:uFillTx/>
                <a:latin typeface="Calibri"/>
                <a:ea typeface="+mn-ea"/>
                <a:cs typeface="+mn-cs"/>
              </a:rPr>
              <a:t>oformē</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 ar logotipiem </a:t>
            </a:r>
          </a:p>
          <a:p>
            <a:pPr marL="342900" marR="0" lvl="0" indent="-342900"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400" b="1"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lang="lv-LV" b="1" dirty="0">
                <a:solidFill>
                  <a:schemeClr val="tx1">
                    <a:lumMod val="65000"/>
                    <a:lumOff val="35000"/>
                  </a:schemeClr>
                </a:solidFill>
                <a:latin typeface="Calibri"/>
              </a:rPr>
              <a:t>un s</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aukli</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«Atbalsta Zemkopības ministrija un Lauku atbalsta dienests»</a:t>
            </a:r>
          </a:p>
          <a:p>
            <a:pPr marL="742950" marR="0" lvl="1" indent="-285750"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
                <a:srgbClr val="33CC33"/>
              </a:buClr>
              <a:buSzTx/>
              <a:buFont typeface="Arial" panose="020B0604020202020204" pitchFamily="34" charset="0"/>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62.2.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projekts ir saistīts ar pakalpojuma vai produktu piedāvājumu, atbalsta saņēmējs </a:t>
            </a:r>
            <a:r>
              <a:rPr kumimoji="0" lang="lv-LV" sz="2400" b="1" i="1" u="none" strike="noStrike" kern="1200" cap="none" spc="0" normalizeH="0" baseline="0" noProof="0" dirty="0">
                <a:ln>
                  <a:noFill/>
                </a:ln>
                <a:solidFill>
                  <a:schemeClr val="tx1">
                    <a:lumMod val="65000"/>
                    <a:lumOff val="35000"/>
                  </a:schemeClr>
                </a:solidFill>
                <a:effectLst/>
                <a:uLnTx/>
                <a:uFillTx/>
                <a:latin typeface="Calibri"/>
                <a:ea typeface="+mn-ea"/>
                <a:cs typeface="+mn-cs"/>
              </a:rPr>
              <a:t>visā projekta uzraudzības periodā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informē Madonas novada fondu par aktualitātēm, kas saistītas ar </a:t>
            </a:r>
            <a:r>
              <a:rPr kumimoji="0" lang="lv-LV" sz="24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mn-cs"/>
              </a:rPr>
              <a:t>projektu.</a:t>
            </a:r>
            <a:endParaRPr kumimoji="0" lang="lv-LV" sz="2400" b="1" i="0" u="none" strike="noStrike" kern="1200" cap="none" spc="0" normalizeH="0" baseline="0" noProof="0" dirty="0">
              <a:ln>
                <a:noFill/>
              </a:ln>
              <a:solidFill>
                <a:srgbClr val="C00000"/>
              </a:solidFill>
              <a:effectLst/>
              <a:uLnTx/>
              <a:uFillTx/>
              <a:latin typeface="Calibri"/>
              <a:ea typeface="+mn-ea"/>
              <a:cs typeface="+mn-cs"/>
            </a:endParaRPr>
          </a:p>
        </p:txBody>
      </p:sp>
      <p:pic>
        <p:nvPicPr>
          <p:cNvPr id="2" name="Attēls 1">
            <a:extLst>
              <a:ext uri="{FF2B5EF4-FFF2-40B4-BE49-F238E27FC236}">
                <a16:creationId xmlns:a16="http://schemas.microsoft.com/office/drawing/2014/main" id="{85C70416-77C1-C93F-B08A-01AE793C99BC}"/>
              </a:ext>
            </a:extLst>
          </p:cNvPr>
          <p:cNvPicPr>
            <a:picLocks noChangeAspect="1"/>
          </p:cNvPicPr>
          <p:nvPr/>
        </p:nvPicPr>
        <p:blipFill>
          <a:blip r:embed="rId3"/>
          <a:stretch>
            <a:fillRect/>
          </a:stretch>
        </p:blipFill>
        <p:spPr>
          <a:xfrm>
            <a:off x="6893426" y="2520709"/>
            <a:ext cx="908383" cy="914479"/>
          </a:xfrm>
          <a:prstGeom prst="rect">
            <a:avLst/>
          </a:prstGeom>
        </p:spPr>
      </p:pic>
      <p:pic>
        <p:nvPicPr>
          <p:cNvPr id="3" name="Attēls 2">
            <a:extLst>
              <a:ext uri="{FF2B5EF4-FFF2-40B4-BE49-F238E27FC236}">
                <a16:creationId xmlns:a16="http://schemas.microsoft.com/office/drawing/2014/main" id="{3F41EBF6-8629-3DDF-EC75-3D77A035A2F0}"/>
              </a:ext>
            </a:extLst>
          </p:cNvPr>
          <p:cNvPicPr>
            <a:picLocks noChangeAspect="1"/>
          </p:cNvPicPr>
          <p:nvPr/>
        </p:nvPicPr>
        <p:blipFill>
          <a:blip r:embed="rId4"/>
          <a:stretch>
            <a:fillRect/>
          </a:stretch>
        </p:blipFill>
        <p:spPr>
          <a:xfrm>
            <a:off x="8166744" y="2468888"/>
            <a:ext cx="670618" cy="859611"/>
          </a:xfrm>
          <a:prstGeom prst="rect">
            <a:avLst/>
          </a:prstGeom>
        </p:spPr>
      </p:pic>
      <p:pic>
        <p:nvPicPr>
          <p:cNvPr id="6" name="Attēls 5">
            <a:extLst>
              <a:ext uri="{FF2B5EF4-FFF2-40B4-BE49-F238E27FC236}">
                <a16:creationId xmlns:a16="http://schemas.microsoft.com/office/drawing/2014/main" id="{41E9537E-DAF7-7448-2FB0-88771D510BF1}"/>
              </a:ext>
            </a:extLst>
          </p:cNvPr>
          <p:cNvPicPr>
            <a:picLocks noChangeAspect="1"/>
          </p:cNvPicPr>
          <p:nvPr/>
        </p:nvPicPr>
        <p:blipFill>
          <a:blip r:embed="rId5"/>
          <a:stretch>
            <a:fillRect/>
          </a:stretch>
        </p:blipFill>
        <p:spPr>
          <a:xfrm>
            <a:off x="9202297" y="2520709"/>
            <a:ext cx="1066892" cy="755970"/>
          </a:xfrm>
          <a:prstGeom prst="rect">
            <a:avLst/>
          </a:prstGeom>
        </p:spPr>
      </p:pic>
      <p:sp>
        <p:nvSpPr>
          <p:cNvPr id="7" name="Slaida numura vietturis 6">
            <a:extLst>
              <a:ext uri="{FF2B5EF4-FFF2-40B4-BE49-F238E27FC236}">
                <a16:creationId xmlns:a16="http://schemas.microsoft.com/office/drawing/2014/main" id="{EC0112F9-41C5-353B-A20F-4E66CD85DB37}"/>
              </a:ext>
            </a:extLst>
          </p:cNvPr>
          <p:cNvSpPr>
            <a:spLocks noGrp="1"/>
          </p:cNvSpPr>
          <p:nvPr>
            <p:ph type="sldNum" sz="quarter" idx="12"/>
          </p:nvPr>
        </p:nvSpPr>
        <p:spPr/>
        <p:txBody>
          <a:bodyPr/>
          <a:lstStyle/>
          <a:p>
            <a:fld id="{D3BF1487-AE92-4A67-81CF-43703B5CD2F4}" type="slidenum">
              <a:rPr lang="lv-LV" smtClean="0"/>
              <a:t>6</a:t>
            </a:fld>
            <a:endParaRPr lang="lv-LV"/>
          </a:p>
        </p:txBody>
      </p:sp>
    </p:spTree>
    <p:extLst>
      <p:ext uri="{BB962C8B-B14F-4D97-AF65-F5344CB8AC3E}">
        <p14:creationId xmlns:p14="http://schemas.microsoft.com/office/powerpoint/2010/main" val="290153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C96DFC1A-DFCF-1248-7086-0D4645D6D212}"/>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0BC3C4E5-F1BD-F104-40FD-22C70157DB5B}"/>
              </a:ext>
            </a:extLst>
          </p:cNvPr>
          <p:cNvSpPr>
            <a:spLocks noGrp="1"/>
          </p:cNvSpPr>
          <p:nvPr>
            <p:ph type="title"/>
          </p:nvPr>
        </p:nvSpPr>
        <p:spPr>
          <a:xfrm>
            <a:off x="838200" y="489244"/>
            <a:ext cx="10515600" cy="895504"/>
          </a:xfrm>
          <a:solidFill>
            <a:srgbClr val="FFC000"/>
          </a:solidFill>
        </p:spPr>
        <p:txBody>
          <a:bodyPr>
            <a:normAutofit/>
          </a:bodyPr>
          <a:lstStyle/>
          <a:p>
            <a:pPr algn="ctr">
              <a:lnSpc>
                <a:spcPct val="107000"/>
              </a:lnSpc>
              <a:spcAft>
                <a:spcPts val="800"/>
              </a:spcAft>
            </a:pPr>
            <a:r>
              <a:rPr lang="lv-LV" sz="3200" b="1" dirty="0">
                <a:solidFill>
                  <a:schemeClr val="tx1">
                    <a:lumMod val="65000"/>
                    <a:lumOff val="35000"/>
                  </a:schemeClr>
                </a:solidFill>
                <a:latin typeface="+mn-lt"/>
              </a:rPr>
              <a:t>Projekta uzraudzības periods</a:t>
            </a:r>
            <a:endParaRPr lang="lv-LV" sz="3200" b="1" dirty="0">
              <a:latin typeface="+mn-lt"/>
            </a:endParaRPr>
          </a:p>
        </p:txBody>
      </p:sp>
      <p:sp>
        <p:nvSpPr>
          <p:cNvPr id="5" name="Satura vietturis 4">
            <a:extLst>
              <a:ext uri="{FF2B5EF4-FFF2-40B4-BE49-F238E27FC236}">
                <a16:creationId xmlns:a16="http://schemas.microsoft.com/office/drawing/2014/main" id="{93A2815C-5A7C-9936-63B1-29CC253E1AF1}"/>
              </a:ext>
            </a:extLst>
          </p:cNvPr>
          <p:cNvSpPr>
            <a:spLocks noGrp="1"/>
          </p:cNvSpPr>
          <p:nvPr>
            <p:ph idx="1"/>
          </p:nvPr>
        </p:nvSpPr>
        <p:spPr>
          <a:xfrm>
            <a:off x="1077685" y="2236851"/>
            <a:ext cx="10091057" cy="2801141"/>
          </a:xfrm>
        </p:spPr>
        <p:txBody>
          <a:bodyPr>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b="1" i="0" u="none" strike="noStrike" kern="1200" cap="none" spc="0" normalizeH="0" baseline="0" noProof="0" dirty="0">
                <a:ln>
                  <a:noFill/>
                </a:ln>
                <a:solidFill>
                  <a:srgbClr val="C00000"/>
                </a:solidFill>
                <a:effectLst/>
                <a:uLnTx/>
                <a:uFillTx/>
                <a:latin typeface="Calibri"/>
                <a:ea typeface="+mn-ea"/>
                <a:cs typeface="+mn-cs"/>
              </a:rPr>
              <a:t>65</a:t>
            </a:r>
            <a:r>
              <a:rPr kumimoji="0" lang="lv-LV" b="0" i="0" u="none" strike="noStrike" kern="1200" cap="none" spc="0" normalizeH="0" baseline="0" noProof="0" dirty="0">
                <a:ln>
                  <a:noFill/>
                </a:ln>
                <a:solidFill>
                  <a:srgbClr val="002060"/>
                </a:solidFill>
                <a:effectLst/>
                <a:uLnTx/>
                <a:uFillTx/>
                <a:latin typeface="Calibri"/>
                <a:ea typeface="+mn-ea"/>
                <a:cs typeface="+mn-cs"/>
              </a:rPr>
              <a:t>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Projektu uzraudzības periods ir 5 gadi.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projekta kopējā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attiecināmo izmaksu summa nepārsniedz 50 000 EUR</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pēc atbalsta saņēmēja izvēles var noteikt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3 gadus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ilgu projekta uzraudzības periodu.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400" b="1" i="0" u="none" strike="noStrike" kern="1200" cap="none" spc="0" normalizeH="0" baseline="0" noProof="0" dirty="0">
              <a:ln>
                <a:noFill/>
              </a:ln>
              <a:solidFill>
                <a:srgbClr val="C00000"/>
              </a:solidFill>
              <a:effectLst/>
              <a:uLnTx/>
              <a:uFillTx/>
              <a:latin typeface="Calibri"/>
              <a:ea typeface="+mn-ea"/>
              <a:cs typeface="+mn-cs"/>
            </a:endParaRPr>
          </a:p>
        </p:txBody>
      </p:sp>
      <p:sp>
        <p:nvSpPr>
          <p:cNvPr id="2" name="Slaida numura vietturis 1">
            <a:extLst>
              <a:ext uri="{FF2B5EF4-FFF2-40B4-BE49-F238E27FC236}">
                <a16:creationId xmlns:a16="http://schemas.microsoft.com/office/drawing/2014/main" id="{A08DAA7E-4B13-69F6-2664-CE29391BAF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BF1487-AE92-4A67-81CF-43703B5CD2F4}"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634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CDB69FB2-5832-458A-9FBB-22D57405A65A}"/>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0852FAC1-9465-CA82-997E-B7AA04716138}"/>
              </a:ext>
            </a:extLst>
          </p:cNvPr>
          <p:cNvSpPr>
            <a:spLocks noGrp="1"/>
          </p:cNvSpPr>
          <p:nvPr>
            <p:ph type="title"/>
          </p:nvPr>
        </p:nvSpPr>
        <p:spPr>
          <a:xfrm>
            <a:off x="838200" y="440872"/>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65000"/>
                    <a:lumOff val="35000"/>
                  </a:prstClr>
                </a:solidFill>
                <a:effectLst/>
                <a:uLnTx/>
                <a:uFillTx/>
                <a:latin typeface="Calibri"/>
                <a:ea typeface="+mj-ea"/>
                <a:cs typeface="+mj-cs"/>
              </a:rPr>
              <a:t>Projektu īstenošanas nosacījumi </a:t>
            </a:r>
            <a:r>
              <a:rPr kumimoji="0" lang="lv-LV" sz="3200" b="1" i="0" u="none" strike="noStrike" kern="1200" cap="none" spc="0" normalizeH="0" baseline="0" noProof="0" dirty="0">
                <a:ln>
                  <a:noFill/>
                </a:ln>
                <a:solidFill>
                  <a:srgbClr val="00B050"/>
                </a:solidFill>
                <a:effectLst/>
                <a:uLnTx/>
                <a:uFillTx/>
                <a:latin typeface="Calibri"/>
                <a:ea typeface="+mj-ea"/>
                <a:cs typeface="+mj-cs"/>
              </a:rPr>
              <a:t>MKN 113, 07.03.2023.</a:t>
            </a:r>
            <a:endParaRPr lang="lv-LV" dirty="0">
              <a:solidFill>
                <a:srgbClr val="00B050"/>
              </a:solidFill>
            </a:endParaRPr>
          </a:p>
        </p:txBody>
      </p:sp>
      <p:sp>
        <p:nvSpPr>
          <p:cNvPr id="5" name="Satura vietturis 4">
            <a:extLst>
              <a:ext uri="{FF2B5EF4-FFF2-40B4-BE49-F238E27FC236}">
                <a16:creationId xmlns:a16="http://schemas.microsoft.com/office/drawing/2014/main" id="{C3DAA9F1-335F-1779-43A1-FCA562E50A72}"/>
              </a:ext>
            </a:extLst>
          </p:cNvPr>
          <p:cNvSpPr>
            <a:spLocks noGrp="1"/>
          </p:cNvSpPr>
          <p:nvPr>
            <p:ph idx="1"/>
          </p:nvPr>
        </p:nvSpPr>
        <p:spPr>
          <a:xfrm>
            <a:off x="838200" y="1746993"/>
            <a:ext cx="10515600" cy="4670135"/>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Priekšapmaksu</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projekta īstenošanai piešķir:</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lv-LV"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b="1" i="0" u="none" strike="noStrike" kern="1200" cap="none" spc="0" normalizeH="0" baseline="0" noProof="0" dirty="0">
                <a:ln>
                  <a:noFill/>
                </a:ln>
                <a:solidFill>
                  <a:srgbClr val="00B050"/>
                </a:solidFill>
                <a:effectLst/>
                <a:uLnTx/>
                <a:uFillTx/>
                <a:latin typeface="Calibri"/>
                <a:ea typeface="+mn-ea"/>
                <a:cs typeface="+mn-cs"/>
              </a:rPr>
              <a:t>47.1.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pašvaldībai, ja tā priekšapmaksas pieprasījumu, norādot tās apmēru, iesniedz kopā ar projekta iesniegumu. </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Priekšapmaksu projekta iesniegumā paredz ne vairāk kā </a:t>
            </a:r>
            <a:r>
              <a:rPr kumimoji="0" lang="lv-LV"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25% </a:t>
            </a:r>
            <a:r>
              <a:rPr kumimoji="0" lang="lv-LV"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apmērā no projekta kopējā publiskā finansējuma, ja specifiskie noteikumi nenosaka citādi.</a:t>
            </a:r>
          </a:p>
        </p:txBody>
      </p:sp>
      <p:sp>
        <p:nvSpPr>
          <p:cNvPr id="2" name="Slaida numura vietturis 1">
            <a:extLst>
              <a:ext uri="{FF2B5EF4-FFF2-40B4-BE49-F238E27FC236}">
                <a16:creationId xmlns:a16="http://schemas.microsoft.com/office/drawing/2014/main" id="{997649A1-A359-933E-A67D-C171991703DF}"/>
              </a:ext>
            </a:extLst>
          </p:cNvPr>
          <p:cNvSpPr>
            <a:spLocks noGrp="1"/>
          </p:cNvSpPr>
          <p:nvPr>
            <p:ph type="sldNum" sz="quarter" idx="12"/>
          </p:nvPr>
        </p:nvSpPr>
        <p:spPr/>
        <p:txBody>
          <a:bodyPr/>
          <a:lstStyle/>
          <a:p>
            <a:fld id="{D3BF1487-AE92-4A67-81CF-43703B5CD2F4}" type="slidenum">
              <a:rPr lang="lv-LV" smtClean="0"/>
              <a:t>8</a:t>
            </a:fld>
            <a:endParaRPr lang="lv-LV"/>
          </a:p>
        </p:txBody>
      </p:sp>
    </p:spTree>
    <p:extLst>
      <p:ext uri="{BB962C8B-B14F-4D97-AF65-F5344CB8AC3E}">
        <p14:creationId xmlns:p14="http://schemas.microsoft.com/office/powerpoint/2010/main" val="762571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9933116D-D002-1E13-7C94-12CCB3A547BA}"/>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689752E6-49DE-F171-85B1-D812C381D006}"/>
              </a:ext>
            </a:extLst>
          </p:cNvPr>
          <p:cNvSpPr>
            <a:spLocks noGrp="1"/>
          </p:cNvSpPr>
          <p:nvPr>
            <p:ph type="title"/>
          </p:nvPr>
        </p:nvSpPr>
        <p:spPr>
          <a:xfrm>
            <a:off x="838200" y="457200"/>
            <a:ext cx="10515600" cy="895504"/>
          </a:xfrm>
          <a:solidFill>
            <a:srgbClr val="FFC000"/>
          </a:solidFill>
        </p:spPr>
        <p:txBody>
          <a:bodyPr>
            <a:normAutofit/>
          </a:bodyPr>
          <a:lstStyle/>
          <a:p>
            <a:pPr algn="ctr">
              <a:lnSpc>
                <a:spcPct val="107000"/>
              </a:lnSpc>
              <a:spcAft>
                <a:spcPts val="800"/>
              </a:spcAft>
            </a:pPr>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Pavaddokumenti. Atbilstība SVVA stratēģijai</a:t>
            </a:r>
            <a:endParaRPr lang="lv-LV" dirty="0">
              <a:solidFill>
                <a:srgbClr val="C00000"/>
              </a:solidFill>
            </a:endParaRPr>
          </a:p>
        </p:txBody>
      </p:sp>
      <p:sp>
        <p:nvSpPr>
          <p:cNvPr id="5" name="Satura vietturis 4">
            <a:extLst>
              <a:ext uri="{FF2B5EF4-FFF2-40B4-BE49-F238E27FC236}">
                <a16:creationId xmlns:a16="http://schemas.microsoft.com/office/drawing/2014/main" id="{A3D4706B-A7E5-AC9B-83EE-5F31DC907FC4}"/>
              </a:ext>
            </a:extLst>
          </p:cNvPr>
          <p:cNvSpPr>
            <a:spLocks noGrp="1"/>
          </p:cNvSpPr>
          <p:nvPr>
            <p:ph idx="1"/>
          </p:nvPr>
        </p:nvSpPr>
        <p:spPr>
          <a:xfrm>
            <a:off x="838200" y="1519459"/>
            <a:ext cx="10515600" cy="4670135"/>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3. </a:t>
            </a:r>
            <a:r>
              <a:rPr kumimoji="0" lang="lv-LV" sz="2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Administratīvais vērtēšanas kritērijs</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2 darba dienas pirms informācijas publicēšanas MNF ir saņēmis informāciju par gaidāmajām iedzīvotāju tikšanām e-pastā </a:t>
            </a:r>
            <a:r>
              <a:rPr kumimoji="0" lang="lv-LV" sz="2400" b="0" i="0" u="none" strike="noStrike" kern="1200" cap="none" spc="0" normalizeH="0" baseline="0" noProof="0" dirty="0">
                <a:ln>
                  <a:noFill/>
                </a:ln>
                <a:solidFill>
                  <a:srgbClr val="002060"/>
                </a:solidFill>
                <a:effectLst/>
                <a:uLnTx/>
                <a:uFillTx/>
                <a:latin typeface="Calibri"/>
                <a:ea typeface="+mn-ea"/>
                <a:cs typeface="+mn-cs"/>
                <a:hlinkClick r:id="rId3"/>
              </a:rPr>
              <a:t>mnf@inbox.lv</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Informāciju iesniedz brīvā formā (Kas? Kur? Kad? tīmekļa </a:t>
            </a:r>
            <a:r>
              <a:rPr kumimoji="0" lang="lv-LV" sz="24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mn-cs"/>
              </a:rPr>
              <a:t>vietne,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kurā publicēs). MNF informāciju izmantos tālākai publicēšanai, iedzīvotāju aktivitātes veicināšanai.</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4. </a:t>
            </a:r>
            <a:r>
              <a:rPr kumimoji="0" lang="lv-LV" sz="2400" b="1" i="0" u="none" strike="noStrike" kern="1200" cap="none" spc="0" normalizeH="0" baseline="0" noProof="0" dirty="0" smtClean="0">
                <a:ln>
                  <a:noFill/>
                </a:ln>
                <a:solidFill>
                  <a:prstClr val="black">
                    <a:lumMod val="50000"/>
                    <a:lumOff val="50000"/>
                  </a:prstClr>
                </a:solidFill>
                <a:effectLst/>
                <a:uLnTx/>
                <a:uFillTx/>
                <a:latin typeface="Calibri"/>
                <a:ea typeface="+mn-ea"/>
                <a:cs typeface="+mn-cs"/>
              </a:rPr>
              <a:t>Administratīvais </a:t>
            </a:r>
            <a:r>
              <a:rPr kumimoji="0" lang="lv-LV" sz="2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vērtēšanas kritērijs</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1" i="0" u="none" strike="noStrike" kern="1200" cap="none" spc="0" normalizeH="0" baseline="0" noProof="0" dirty="0">
                <a:ln>
                  <a:noFill/>
                </a:ln>
                <a:solidFill>
                  <a:srgbClr val="C00000"/>
                </a:solidFill>
                <a:effectLst/>
                <a:uLnTx/>
                <a:uFillTx/>
                <a:latin typeface="Calibri"/>
                <a:ea typeface="+mn-ea"/>
                <a:cs typeface="+mn-cs"/>
              </a:rPr>
              <a:t>B.2.6.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ievieto saites uz LEADER projektu </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publicitāte presē (</a:t>
            </a:r>
            <a:r>
              <a:rPr kumimoji="0" lang="lv-LV" sz="24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mn-cs"/>
              </a:rPr>
              <a:t>kopijas,</a:t>
            </a:r>
            <a:r>
              <a:rPr kumimoji="0" lang="lv-LV" sz="2400" b="0" i="0" u="none" strike="noStrike" kern="1200" cap="none" spc="0" normalizeH="0" noProof="0" dirty="0" smtClean="0">
                <a:ln>
                  <a:noFill/>
                </a:ln>
                <a:solidFill>
                  <a:schemeClr val="tx1">
                    <a:lumMod val="65000"/>
                    <a:lumOff val="35000"/>
                  </a:schemeClr>
                </a:solidFill>
                <a:effectLst/>
                <a:uLnTx/>
                <a:uFillTx/>
                <a:latin typeface="Calibri"/>
                <a:ea typeface="+mn-ea"/>
                <a:cs typeface="+mn-cs"/>
              </a:rPr>
              <a:t> </a:t>
            </a:r>
            <a:r>
              <a:rPr kumimoji="0" lang="lv-LV" sz="2400" b="0" i="0" u="none" strike="noStrike" kern="1200" cap="none" spc="0" normalizeH="0" baseline="0" noProof="0" dirty="0" smtClean="0">
                <a:ln>
                  <a:noFill/>
                </a:ln>
                <a:solidFill>
                  <a:schemeClr val="tx1">
                    <a:lumMod val="65000"/>
                    <a:lumOff val="35000"/>
                  </a:schemeClr>
                </a:solidFill>
                <a:effectLst/>
                <a:uLnTx/>
                <a:uFillTx/>
                <a:latin typeface="Calibri"/>
                <a:ea typeface="+mn-ea"/>
                <a:cs typeface="+mn-cs"/>
              </a:rPr>
              <a:t>ja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nav publicēts arī tīmekļa vietnē vai tā ir vienkāršāk pievienot un atrast), </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pašvaldību tīmekļa vietnē, administratīvās vienības sociālajos tīklos (saites uz publikāciju).</a:t>
            </a:r>
          </a:p>
          <a:p>
            <a:pPr marL="0" marR="0" lvl="0" indent="0" algn="just"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2" name="Slaida numura vietturis 1">
            <a:extLst>
              <a:ext uri="{FF2B5EF4-FFF2-40B4-BE49-F238E27FC236}">
                <a16:creationId xmlns:a16="http://schemas.microsoft.com/office/drawing/2014/main" id="{88C408B1-2402-D314-9726-E2BE945D8666}"/>
              </a:ext>
            </a:extLst>
          </p:cNvPr>
          <p:cNvSpPr>
            <a:spLocks noGrp="1"/>
          </p:cNvSpPr>
          <p:nvPr>
            <p:ph type="sldNum" sz="quarter" idx="12"/>
          </p:nvPr>
        </p:nvSpPr>
        <p:spPr/>
        <p:txBody>
          <a:bodyPr/>
          <a:lstStyle/>
          <a:p>
            <a:fld id="{D3BF1487-AE92-4A67-81CF-43703B5CD2F4}" type="slidenum">
              <a:rPr lang="lv-LV" smtClean="0"/>
              <a:t>9</a:t>
            </a:fld>
            <a:endParaRPr lang="lv-LV"/>
          </a:p>
        </p:txBody>
      </p:sp>
    </p:spTree>
    <p:extLst>
      <p:ext uri="{BB962C8B-B14F-4D97-AF65-F5344CB8AC3E}">
        <p14:creationId xmlns:p14="http://schemas.microsoft.com/office/powerpoint/2010/main" val="3159848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1524000" y="0"/>
            <a:ext cx="10668000" cy="6858000"/>
          </a:xfrm>
          <a:prstGeom prst="rect">
            <a:avLst/>
          </a:prstGeom>
        </p:spPr>
      </p:pic>
      <p:sp>
        <p:nvSpPr>
          <p:cNvPr id="3" name="Title 2"/>
          <p:cNvSpPr>
            <a:spLocks noGrp="1"/>
          </p:cNvSpPr>
          <p:nvPr>
            <p:ph type="title"/>
          </p:nvPr>
        </p:nvSpPr>
        <p:spPr>
          <a:xfrm>
            <a:off x="1981200" y="181340"/>
            <a:ext cx="8229600" cy="914400"/>
          </a:xfrm>
        </p:spPr>
        <p:txBody>
          <a:bodyPr>
            <a:normAutofit/>
          </a:bodyPr>
          <a:lstStyle/>
          <a:p>
            <a:r>
              <a:rPr lang="lv-LV" sz="3200" b="1" dirty="0">
                <a:solidFill>
                  <a:schemeClr val="tx1">
                    <a:lumMod val="50000"/>
                    <a:lumOff val="50000"/>
                  </a:schemeClr>
                </a:solidFill>
              </a:rPr>
              <a:t>Attiecināmās izmaksas. </a:t>
            </a:r>
            <a:r>
              <a:rPr lang="lv-LV" sz="3200" b="1" dirty="0">
                <a:solidFill>
                  <a:srgbClr val="C00000"/>
                </a:solidFill>
              </a:rPr>
              <a:t>MKN 580, </a:t>
            </a:r>
            <a:r>
              <a:rPr lang="lv-LV" sz="3200" b="1" dirty="0" smtClean="0">
                <a:solidFill>
                  <a:srgbClr val="C00000"/>
                </a:solidFill>
              </a:rPr>
              <a:t>35.7.</a:t>
            </a:r>
            <a:endParaRPr lang="lv-LV" sz="3200" b="1" dirty="0">
              <a:solidFill>
                <a:srgbClr val="C00000"/>
              </a:solidFill>
            </a:endParaRPr>
          </a:p>
        </p:txBody>
      </p:sp>
      <p:sp>
        <p:nvSpPr>
          <p:cNvPr id="4" name="Content Placeholder 3"/>
          <p:cNvSpPr>
            <a:spLocks noGrp="1"/>
          </p:cNvSpPr>
          <p:nvPr>
            <p:ph idx="1"/>
          </p:nvPr>
        </p:nvSpPr>
        <p:spPr>
          <a:xfrm>
            <a:off x="386862" y="1355724"/>
            <a:ext cx="11195538" cy="5365751"/>
          </a:xfrm>
        </p:spPr>
        <p:txBody>
          <a:bodyPr>
            <a:noAutofit/>
          </a:bodyPr>
          <a:lstStyle/>
          <a:p>
            <a:pPr algn="just">
              <a:buClr>
                <a:srgbClr val="C00000"/>
              </a:buClr>
              <a:buFont typeface="Wingdings" panose="05000000000000000000" pitchFamily="2" charset="2"/>
              <a:buChar char="Ø"/>
            </a:pPr>
            <a:r>
              <a:rPr lang="lv-LV" sz="2400" dirty="0">
                <a:solidFill>
                  <a:schemeClr val="tx1">
                    <a:lumMod val="65000"/>
                    <a:lumOff val="35000"/>
                  </a:schemeClr>
                </a:solidFill>
              </a:rPr>
              <a:t>Projekta iesnieguma </a:t>
            </a:r>
            <a:r>
              <a:rPr lang="lv-LV" sz="2400" b="1" dirty="0">
                <a:solidFill>
                  <a:schemeClr val="tx1">
                    <a:lumMod val="65000"/>
                    <a:lumOff val="35000"/>
                  </a:schemeClr>
                </a:solidFill>
              </a:rPr>
              <a:t>sagatavošanas izmaksas </a:t>
            </a:r>
            <a:r>
              <a:rPr lang="lv-LV" sz="2400" dirty="0">
                <a:solidFill>
                  <a:schemeClr val="tx1">
                    <a:lumMod val="65000"/>
                    <a:lumOff val="35000"/>
                  </a:schemeClr>
                </a:solidFill>
              </a:rPr>
              <a:t>un </a:t>
            </a:r>
            <a:r>
              <a:rPr lang="lv-LV" sz="2400" b="1" dirty="0">
                <a:solidFill>
                  <a:schemeClr val="tx1">
                    <a:lumMod val="65000"/>
                    <a:lumOff val="35000"/>
                  </a:schemeClr>
                </a:solidFill>
              </a:rPr>
              <a:t>vispārējās izmaksas </a:t>
            </a:r>
            <a:r>
              <a:rPr lang="lv-LV" sz="2400" dirty="0">
                <a:solidFill>
                  <a:schemeClr val="tx1">
                    <a:lumMod val="65000"/>
                    <a:lumOff val="35000"/>
                  </a:schemeClr>
                </a:solidFill>
              </a:rPr>
              <a:t>(t.sk. arhitektu, inženieru un konsultantu honorāri, ekspertīzes, būvuzraudzības un autoruzraudzības pakalpojumu, juridisko pakalpojumu, tehniski ekonomiskā pamatojuma, patentu un licenču saņemšanas un energoefektivitātes audita sagatavošanas izmaksas, kā arī maksa par nomas līguma reģistrāciju zemesgrāmatā), kas ir tieši saistītas ar projekta sagatavošanu vai īstenošanu. </a:t>
            </a:r>
          </a:p>
          <a:p>
            <a:pPr algn="just">
              <a:buClr>
                <a:srgbClr val="C00000"/>
              </a:buClr>
              <a:buFont typeface="Wingdings" panose="05000000000000000000" pitchFamily="2" charset="2"/>
              <a:buChar char="Ø"/>
            </a:pPr>
            <a:endParaRPr lang="lv-LV" sz="2400" dirty="0">
              <a:solidFill>
                <a:schemeClr val="tx1">
                  <a:lumMod val="65000"/>
                  <a:lumOff val="35000"/>
                </a:schemeClr>
              </a:solidFill>
            </a:endParaRPr>
          </a:p>
          <a:p>
            <a:pPr algn="just">
              <a:buClr>
                <a:srgbClr val="C00000"/>
              </a:buClr>
              <a:buFont typeface="Wingdings" panose="05000000000000000000" pitchFamily="2" charset="2"/>
              <a:buChar char="Ø"/>
            </a:pPr>
            <a:r>
              <a:rPr lang="lv-LV" sz="2400" b="1" dirty="0">
                <a:solidFill>
                  <a:schemeClr val="tx1">
                    <a:lumMod val="65000"/>
                    <a:lumOff val="35000"/>
                  </a:schemeClr>
                </a:solidFill>
              </a:rPr>
              <a:t>Piemēro ZM apstiprināto vienotās likmes aprēķina metodiku.</a:t>
            </a:r>
          </a:p>
          <a:p>
            <a:pPr algn="just">
              <a:buClr>
                <a:srgbClr val="33CC33"/>
              </a:buClr>
              <a:buFont typeface="Wingdings" panose="05000000000000000000" pitchFamily="2" charset="2"/>
              <a:buChar char="Ø"/>
            </a:pPr>
            <a:endParaRPr lang="lv-LV" sz="2400" dirty="0">
              <a:solidFill>
                <a:schemeClr val="tx1">
                  <a:lumMod val="65000"/>
                  <a:lumOff val="35000"/>
                </a:schemeClr>
              </a:solidFill>
            </a:endParaRPr>
          </a:p>
          <a:p>
            <a:pPr algn="just">
              <a:buClr>
                <a:srgbClr val="C00000"/>
              </a:buClr>
              <a:buFont typeface="Wingdings" panose="05000000000000000000" pitchFamily="2" charset="2"/>
              <a:buChar char="v"/>
            </a:pPr>
            <a:r>
              <a:rPr lang="lv-LV" sz="2400" dirty="0">
                <a:solidFill>
                  <a:schemeClr val="tx1">
                    <a:lumMod val="65000"/>
                    <a:lumOff val="35000"/>
                  </a:schemeClr>
                </a:solidFill>
              </a:rPr>
              <a:t>Var iekļaut maksājumu pieprasījumā, kad projekta darbība ir pabeigta – rezultātu var pierādīt dabā un ar dokumentiem!</a:t>
            </a:r>
          </a:p>
          <a:p>
            <a:pPr algn="just">
              <a:buClr>
                <a:srgbClr val="C00000"/>
              </a:buClr>
              <a:buFont typeface="Wingdings" panose="05000000000000000000" pitchFamily="2" charset="2"/>
              <a:buChar char="v"/>
            </a:pPr>
            <a:r>
              <a:rPr lang="lv-LV" sz="2400" dirty="0">
                <a:solidFill>
                  <a:schemeClr val="tx1">
                    <a:lumMod val="65000"/>
                    <a:lumOff val="35000"/>
                  </a:schemeClr>
                </a:solidFill>
                <a:latin typeface="Calibri"/>
              </a:rPr>
              <a:t>I</a:t>
            </a:r>
            <a:r>
              <a:rPr lang="lv-LV" sz="2400" dirty="0" err="1">
                <a:solidFill>
                  <a:schemeClr val="tx1">
                    <a:lumMod val="65000"/>
                    <a:lumOff val="35000"/>
                  </a:schemeClr>
                </a:solidFill>
                <a:latin typeface="Calibri"/>
              </a:rPr>
              <a:t>zmaksas</a:t>
            </a:r>
            <a:r>
              <a:rPr lang="lv-LV" sz="2400" dirty="0">
                <a:solidFill>
                  <a:schemeClr val="tx1">
                    <a:lumMod val="65000"/>
                    <a:lumOff val="35000"/>
                  </a:schemeClr>
                </a:solidFill>
                <a:latin typeface="Calibri"/>
              </a:rPr>
              <a:t> var būt radušās pirms projekta iesnieguma iesniegšanas (KLP SP apstiprināts 11.11.2022.).</a:t>
            </a:r>
            <a:endParaRPr lang="lv-LV" sz="2400" dirty="0">
              <a:solidFill>
                <a:schemeClr val="tx1">
                  <a:lumMod val="65000"/>
                  <a:lumOff val="35000"/>
                </a:schemeClr>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10</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65856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11015" y="0"/>
            <a:ext cx="11980985" cy="6858000"/>
          </a:xfrm>
          <a:prstGeom prst="rect">
            <a:avLst/>
          </a:prstGeom>
        </p:spPr>
      </p:pic>
      <p:sp>
        <p:nvSpPr>
          <p:cNvPr id="3" name="Title 2"/>
          <p:cNvSpPr>
            <a:spLocks noGrp="1"/>
          </p:cNvSpPr>
          <p:nvPr>
            <p:ph type="title"/>
          </p:nvPr>
        </p:nvSpPr>
        <p:spPr>
          <a:xfrm>
            <a:off x="844062" y="97213"/>
            <a:ext cx="10075984" cy="914400"/>
          </a:xfrm>
        </p:spPr>
        <p:txBody>
          <a:bodyPr>
            <a:normAutofit/>
          </a:bodyPr>
          <a:lstStyle/>
          <a:p>
            <a:r>
              <a:rPr lang="lv-LV" sz="2800" b="1" dirty="0">
                <a:solidFill>
                  <a:schemeClr val="tx1">
                    <a:lumMod val="65000"/>
                    <a:lumOff val="35000"/>
                  </a:schemeClr>
                </a:solidFill>
              </a:rPr>
              <a:t>ZM apstiprināto vienotās likmes aprēķina metodika </a:t>
            </a:r>
            <a:r>
              <a:rPr lang="lv-LV" sz="2800" b="1" dirty="0">
                <a:solidFill>
                  <a:srgbClr val="C00000"/>
                </a:solidFill>
              </a:rPr>
              <a:t>LA19</a:t>
            </a:r>
            <a:r>
              <a:rPr lang="lv-LV" sz="2800" b="1" dirty="0">
                <a:solidFill>
                  <a:schemeClr val="tx1">
                    <a:lumMod val="50000"/>
                    <a:lumOff val="50000"/>
                  </a:schemeClr>
                </a:solidFill>
              </a:rPr>
              <a:t> </a:t>
            </a:r>
            <a:endParaRPr lang="lv-LV" sz="2800" b="1" dirty="0">
              <a:solidFill>
                <a:srgbClr val="33CC33"/>
              </a:solidFill>
            </a:endParaRPr>
          </a:p>
        </p:txBody>
      </p:sp>
      <p:graphicFrame>
        <p:nvGraphicFramePr>
          <p:cNvPr id="6" name="Satura vietturis 5">
            <a:extLst>
              <a:ext uri="{FF2B5EF4-FFF2-40B4-BE49-F238E27FC236}">
                <a16:creationId xmlns:a16="http://schemas.microsoft.com/office/drawing/2014/main" id="{BC064FDB-35BD-154C-53FF-D6E0020BF80E}"/>
              </a:ext>
            </a:extLst>
          </p:cNvPr>
          <p:cNvGraphicFramePr>
            <a:graphicFrameLocks noGrp="1"/>
          </p:cNvGraphicFramePr>
          <p:nvPr>
            <p:ph idx="1"/>
            <p:extLst>
              <p:ext uri="{D42A27DB-BD31-4B8C-83A1-F6EECF244321}">
                <p14:modId xmlns:p14="http://schemas.microsoft.com/office/powerpoint/2010/main" val="4285571649"/>
              </p:ext>
            </p:extLst>
          </p:nvPr>
        </p:nvGraphicFramePr>
        <p:xfrm>
          <a:off x="665284" y="1345743"/>
          <a:ext cx="10861431" cy="1920240"/>
        </p:xfrm>
        <a:graphic>
          <a:graphicData uri="http://schemas.openxmlformats.org/drawingml/2006/table">
            <a:tbl>
              <a:tblPr firstRow="1" bandRow="1">
                <a:tableStyleId>{5C22544A-7EE6-4342-B048-85BDC9FD1C3A}</a:tableStyleId>
              </a:tblPr>
              <a:tblGrid>
                <a:gridCol w="1956480">
                  <a:extLst>
                    <a:ext uri="{9D8B030D-6E8A-4147-A177-3AD203B41FA5}">
                      <a16:colId xmlns:a16="http://schemas.microsoft.com/office/drawing/2014/main" val="2665050172"/>
                    </a:ext>
                  </a:extLst>
                </a:gridCol>
                <a:gridCol w="1280606">
                  <a:extLst>
                    <a:ext uri="{9D8B030D-6E8A-4147-A177-3AD203B41FA5}">
                      <a16:colId xmlns:a16="http://schemas.microsoft.com/office/drawing/2014/main" val="3268226462"/>
                    </a:ext>
                  </a:extLst>
                </a:gridCol>
                <a:gridCol w="2027625">
                  <a:extLst>
                    <a:ext uri="{9D8B030D-6E8A-4147-A177-3AD203B41FA5}">
                      <a16:colId xmlns:a16="http://schemas.microsoft.com/office/drawing/2014/main" val="3659675905"/>
                    </a:ext>
                  </a:extLst>
                </a:gridCol>
                <a:gridCol w="1547398">
                  <a:extLst>
                    <a:ext uri="{9D8B030D-6E8A-4147-A177-3AD203B41FA5}">
                      <a16:colId xmlns:a16="http://schemas.microsoft.com/office/drawing/2014/main" val="3072242972"/>
                    </a:ext>
                  </a:extLst>
                </a:gridCol>
                <a:gridCol w="2083919">
                  <a:extLst>
                    <a:ext uri="{9D8B030D-6E8A-4147-A177-3AD203B41FA5}">
                      <a16:colId xmlns:a16="http://schemas.microsoft.com/office/drawing/2014/main" val="2909477788"/>
                    </a:ext>
                  </a:extLst>
                </a:gridCol>
                <a:gridCol w="1965403">
                  <a:extLst>
                    <a:ext uri="{9D8B030D-6E8A-4147-A177-3AD203B41FA5}">
                      <a16:colId xmlns:a16="http://schemas.microsoft.com/office/drawing/2014/main" val="3980040555"/>
                    </a:ext>
                  </a:extLst>
                </a:gridCol>
              </a:tblGrid>
              <a:tr h="490211">
                <a:tc rowSpan="2">
                  <a:txBody>
                    <a:bodyPr/>
                    <a:lstStyle/>
                    <a:p>
                      <a:r>
                        <a:rPr lang="sv-SE" dirty="0"/>
                        <a:t>Projekta attiecināmo izmaksu apjoms, EUR</a:t>
                      </a:r>
                      <a:endParaRPr lang="lv-LV" dirty="0"/>
                    </a:p>
                  </a:txBody>
                  <a:tcPr anchor="b"/>
                </a:tc>
                <a:tc gridSpan="2">
                  <a:txBody>
                    <a:bodyPr/>
                    <a:lstStyle/>
                    <a:p>
                      <a:r>
                        <a:rPr lang="lv-LV" dirty="0"/>
                        <a:t>Sagatavošanas  izmaksas</a:t>
                      </a:r>
                    </a:p>
                  </a:txBody>
                  <a:tcPr anchor="ctr"/>
                </a:tc>
                <a:tc hMerge="1">
                  <a:txBody>
                    <a:bodyPr/>
                    <a:lstStyle/>
                    <a:p>
                      <a:endParaRPr lang="lv-LV"/>
                    </a:p>
                  </a:txBody>
                  <a:tcPr/>
                </a:tc>
                <a:tc gridSpan="2">
                  <a:txBody>
                    <a:bodyPr/>
                    <a:lstStyle/>
                    <a:p>
                      <a:r>
                        <a:rPr lang="lv-LV" dirty="0"/>
                        <a:t>Vispārējas izmaksas</a:t>
                      </a:r>
                    </a:p>
                  </a:txBody>
                  <a:tcPr anchor="ctr"/>
                </a:tc>
                <a:tc hMerge="1">
                  <a:txBody>
                    <a:bodyPr/>
                    <a:lstStyle/>
                    <a:p>
                      <a:endParaRPr lang="lv-LV" dirty="0"/>
                    </a:p>
                  </a:txBody>
                  <a:tcPr/>
                </a:tc>
                <a:tc rowSpan="2">
                  <a:txBody>
                    <a:bodyPr/>
                    <a:lstStyle/>
                    <a:p>
                      <a:r>
                        <a:rPr lang="lv-LV" dirty="0"/>
                        <a:t>Sagatavošana</a:t>
                      </a:r>
                    </a:p>
                    <a:p>
                      <a:r>
                        <a:rPr lang="lv-LV" dirty="0"/>
                        <a:t>un vispārējas</a:t>
                      </a:r>
                    </a:p>
                    <a:p>
                      <a:r>
                        <a:rPr lang="lv-LV" dirty="0"/>
                        <a:t>maksimālās</a:t>
                      </a:r>
                    </a:p>
                    <a:p>
                      <a:r>
                        <a:rPr lang="lv-LV" dirty="0"/>
                        <a:t>vienotās likmes</a:t>
                      </a:r>
                    </a:p>
                    <a:p>
                      <a:r>
                        <a:rPr lang="lv-LV" dirty="0"/>
                        <a:t>summa, EUR</a:t>
                      </a:r>
                    </a:p>
                  </a:txBody>
                  <a:tcPr anchor="b"/>
                </a:tc>
                <a:extLst>
                  <a:ext uri="{0D108BD9-81ED-4DB2-BD59-A6C34878D82A}">
                    <a16:rowId xmlns:a16="http://schemas.microsoft.com/office/drawing/2014/main" val="4183851322"/>
                  </a:ext>
                </a:extLst>
              </a:tr>
              <a:tr h="907266">
                <a:tc vMerge="1">
                  <a:txBody>
                    <a:bodyPr/>
                    <a:lstStyle/>
                    <a:p>
                      <a:endParaRPr lang="lv-LV" dirty="0"/>
                    </a:p>
                  </a:txBody>
                  <a:tcPr/>
                </a:tc>
                <a:tc>
                  <a:txBody>
                    <a:bodyPr/>
                    <a:lstStyle/>
                    <a:p>
                      <a:r>
                        <a:rPr lang="lv-LV" dirty="0">
                          <a:solidFill>
                            <a:srgbClr val="002060"/>
                          </a:solidFill>
                        </a:rPr>
                        <a:t>Vienotā</a:t>
                      </a:r>
                    </a:p>
                    <a:p>
                      <a:r>
                        <a:rPr lang="lv-LV" dirty="0">
                          <a:solidFill>
                            <a:srgbClr val="002060"/>
                          </a:solidFill>
                        </a:rPr>
                        <a:t>likme </a:t>
                      </a:r>
                      <a:r>
                        <a:rPr lang="lv-LV" b="1" dirty="0">
                          <a:solidFill>
                            <a:srgbClr val="002060"/>
                          </a:solidFill>
                        </a:rPr>
                        <a:t>%</a:t>
                      </a:r>
                    </a:p>
                  </a:txBody>
                  <a:tcPr anchor="b"/>
                </a:tc>
                <a:tc>
                  <a:txBody>
                    <a:bodyPr/>
                    <a:lstStyle/>
                    <a:p>
                      <a:r>
                        <a:rPr lang="lv-LV" dirty="0">
                          <a:solidFill>
                            <a:srgbClr val="002060"/>
                          </a:solidFill>
                        </a:rPr>
                        <a:t>Maksimālās</a:t>
                      </a:r>
                    </a:p>
                    <a:p>
                      <a:r>
                        <a:rPr lang="lv-LV" dirty="0">
                          <a:solidFill>
                            <a:srgbClr val="002060"/>
                          </a:solidFill>
                        </a:rPr>
                        <a:t>Vienotās  likmes</a:t>
                      </a:r>
                    </a:p>
                    <a:p>
                      <a:r>
                        <a:rPr lang="lv-LV" dirty="0">
                          <a:solidFill>
                            <a:srgbClr val="002060"/>
                          </a:solidFill>
                        </a:rPr>
                        <a:t>summa, </a:t>
                      </a:r>
                      <a:r>
                        <a:rPr lang="lv-LV" b="1" dirty="0">
                          <a:solidFill>
                            <a:srgbClr val="002060"/>
                          </a:solidFill>
                        </a:rPr>
                        <a:t>EUR</a:t>
                      </a:r>
                    </a:p>
                  </a:txBody>
                  <a:tcPr anchor="b"/>
                </a:tc>
                <a:tc>
                  <a:txBody>
                    <a:bodyPr/>
                    <a:lstStyle/>
                    <a:p>
                      <a:r>
                        <a:rPr lang="lv-LV" dirty="0">
                          <a:solidFill>
                            <a:srgbClr val="002060"/>
                          </a:solidFill>
                        </a:rPr>
                        <a:t>Vienotā</a:t>
                      </a:r>
                    </a:p>
                    <a:p>
                      <a:r>
                        <a:rPr lang="lv-LV" dirty="0">
                          <a:solidFill>
                            <a:srgbClr val="002060"/>
                          </a:solidFill>
                        </a:rPr>
                        <a:t>likme </a:t>
                      </a:r>
                      <a:r>
                        <a:rPr lang="lv-LV" b="1" dirty="0">
                          <a:solidFill>
                            <a:srgbClr val="002060"/>
                          </a:solidFill>
                        </a:rPr>
                        <a:t>%</a:t>
                      </a:r>
                    </a:p>
                  </a:txBody>
                  <a:tcPr anchor="b"/>
                </a:tc>
                <a:tc>
                  <a:txBody>
                    <a:bodyPr/>
                    <a:lstStyle/>
                    <a:p>
                      <a:r>
                        <a:rPr lang="lv-LV" dirty="0">
                          <a:solidFill>
                            <a:srgbClr val="002060"/>
                          </a:solidFill>
                        </a:rPr>
                        <a:t>Maksimālās</a:t>
                      </a:r>
                    </a:p>
                    <a:p>
                      <a:r>
                        <a:rPr lang="lv-LV" dirty="0">
                          <a:solidFill>
                            <a:srgbClr val="002060"/>
                          </a:solidFill>
                        </a:rPr>
                        <a:t>Vienotās likmes</a:t>
                      </a:r>
                    </a:p>
                    <a:p>
                      <a:r>
                        <a:rPr lang="lv-LV" dirty="0">
                          <a:solidFill>
                            <a:srgbClr val="002060"/>
                          </a:solidFill>
                        </a:rPr>
                        <a:t>summa, </a:t>
                      </a:r>
                      <a:r>
                        <a:rPr lang="lv-LV" b="1" dirty="0">
                          <a:solidFill>
                            <a:srgbClr val="002060"/>
                          </a:solidFill>
                        </a:rPr>
                        <a:t>EUR</a:t>
                      </a:r>
                    </a:p>
                  </a:txBody>
                  <a:tcPr anchor="b"/>
                </a:tc>
                <a:tc vMerge="1">
                  <a:txBody>
                    <a:bodyPr/>
                    <a:lstStyle/>
                    <a:p>
                      <a:endParaRPr lang="lv-LV" dirty="0"/>
                    </a:p>
                  </a:txBody>
                  <a:tcPr/>
                </a:tc>
                <a:extLst>
                  <a:ext uri="{0D108BD9-81ED-4DB2-BD59-A6C34878D82A}">
                    <a16:rowId xmlns:a16="http://schemas.microsoft.com/office/drawing/2014/main" val="3488785661"/>
                  </a:ext>
                </a:extLst>
              </a:tr>
              <a:tr h="367658">
                <a:tc>
                  <a:txBody>
                    <a:bodyPr/>
                    <a:lstStyle/>
                    <a:p>
                      <a:r>
                        <a:rPr lang="lv-LV" sz="2400" dirty="0">
                          <a:solidFill>
                            <a:srgbClr val="002060"/>
                          </a:solidFill>
                        </a:rPr>
                        <a:t>Līdz 200 000</a:t>
                      </a:r>
                    </a:p>
                  </a:txBody>
                  <a:tcPr/>
                </a:tc>
                <a:tc>
                  <a:txBody>
                    <a:bodyPr/>
                    <a:lstStyle/>
                    <a:p>
                      <a:r>
                        <a:rPr lang="lv-LV" sz="2400" dirty="0">
                          <a:solidFill>
                            <a:srgbClr val="002060"/>
                          </a:solidFill>
                        </a:rPr>
                        <a:t>1.8</a:t>
                      </a:r>
                    </a:p>
                  </a:txBody>
                  <a:tcPr/>
                </a:tc>
                <a:tc>
                  <a:txBody>
                    <a:bodyPr/>
                    <a:lstStyle/>
                    <a:p>
                      <a:r>
                        <a:rPr lang="lv-LV" sz="2400" dirty="0">
                          <a:solidFill>
                            <a:srgbClr val="002060"/>
                          </a:solidFill>
                        </a:rPr>
                        <a:t>2900</a:t>
                      </a:r>
                    </a:p>
                  </a:txBody>
                  <a:tcPr/>
                </a:tc>
                <a:tc>
                  <a:txBody>
                    <a:bodyPr/>
                    <a:lstStyle/>
                    <a:p>
                      <a:r>
                        <a:rPr lang="lv-LV" sz="2400" dirty="0">
                          <a:solidFill>
                            <a:srgbClr val="002060"/>
                          </a:solidFill>
                        </a:rPr>
                        <a:t>3</a:t>
                      </a:r>
                    </a:p>
                  </a:txBody>
                  <a:tcPr/>
                </a:tc>
                <a:tc>
                  <a:txBody>
                    <a:bodyPr/>
                    <a:lstStyle/>
                    <a:p>
                      <a:r>
                        <a:rPr lang="lv-LV" sz="2400" dirty="0">
                          <a:solidFill>
                            <a:srgbClr val="002060"/>
                          </a:solidFill>
                        </a:rPr>
                        <a:t>6750</a:t>
                      </a:r>
                    </a:p>
                  </a:txBody>
                  <a:tcPr/>
                </a:tc>
                <a:tc>
                  <a:txBody>
                    <a:bodyPr/>
                    <a:lstStyle/>
                    <a:p>
                      <a:r>
                        <a:rPr lang="lv-LV" sz="2400" dirty="0">
                          <a:solidFill>
                            <a:srgbClr val="002060"/>
                          </a:solidFill>
                        </a:rPr>
                        <a:t>9500</a:t>
                      </a:r>
                    </a:p>
                  </a:txBody>
                  <a:tcPr/>
                </a:tc>
                <a:extLst>
                  <a:ext uri="{0D108BD9-81ED-4DB2-BD59-A6C34878D82A}">
                    <a16:rowId xmlns:a16="http://schemas.microsoft.com/office/drawing/2014/main" val="4179930676"/>
                  </a:ext>
                </a:extLst>
              </a:tr>
            </a:tbl>
          </a:graphicData>
        </a:graphic>
      </p:graphicFrame>
      <p:sp>
        <p:nvSpPr>
          <p:cNvPr id="8" name="Slide Number Placeholder 7"/>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11</a:t>
            </a:fld>
            <a:endParaRPr lang="en-US" dirty="0">
              <a:solidFill>
                <a:prstClr val="black">
                  <a:tint val="75000"/>
                </a:prstClr>
              </a:solidFill>
              <a:latin typeface="Calibri"/>
            </a:endParaRPr>
          </a:p>
        </p:txBody>
      </p:sp>
      <p:sp>
        <p:nvSpPr>
          <p:cNvPr id="7" name="TextBox 6">
            <a:extLst>
              <a:ext uri="{FF2B5EF4-FFF2-40B4-BE49-F238E27FC236}">
                <a16:creationId xmlns:a16="http://schemas.microsoft.com/office/drawing/2014/main" id="{38D85D67-EF1A-0824-F698-63FD2A92D1DA}"/>
              </a:ext>
            </a:extLst>
          </p:cNvPr>
          <p:cNvSpPr txBox="1"/>
          <p:nvPr/>
        </p:nvSpPr>
        <p:spPr>
          <a:xfrm>
            <a:off x="720970" y="3801806"/>
            <a:ext cx="10861430" cy="2985433"/>
          </a:xfrm>
          <a:prstGeom prst="rect">
            <a:avLst/>
          </a:prstGeom>
          <a:noFill/>
        </p:spPr>
        <p:txBody>
          <a:bodyPr wrap="square" rtlCol="0">
            <a:spAutoFit/>
          </a:bodyPr>
          <a:lstStyle/>
          <a:p>
            <a:pPr algn="just"/>
            <a:r>
              <a:rPr lang="lv-LV" sz="2400" dirty="0">
                <a:solidFill>
                  <a:schemeClr val="tx1">
                    <a:lumMod val="65000"/>
                    <a:lumOff val="35000"/>
                  </a:schemeClr>
                </a:solidFill>
                <a:latin typeface="Calibri"/>
              </a:rPr>
              <a:t>Konstants lielums – izrēķina un ieraksta (piem., izmaksu summa*3/100=</a:t>
            </a:r>
            <a:r>
              <a:rPr lang="lv-LV" sz="2400" b="1" dirty="0">
                <a:solidFill>
                  <a:schemeClr val="tx1">
                    <a:lumMod val="65000"/>
                    <a:lumOff val="35000"/>
                  </a:schemeClr>
                </a:solidFill>
                <a:latin typeface="Calibri"/>
              </a:rPr>
              <a:t>Y</a:t>
            </a:r>
            <a:r>
              <a:rPr lang="lv-LV" sz="2400" dirty="0">
                <a:solidFill>
                  <a:schemeClr val="tx1">
                    <a:lumMod val="65000"/>
                    <a:lumOff val="35000"/>
                  </a:schemeClr>
                </a:solidFill>
                <a:latin typeface="Calibri"/>
              </a:rPr>
              <a:t>)</a:t>
            </a:r>
          </a:p>
          <a:p>
            <a:pPr algn="just"/>
            <a:r>
              <a:rPr lang="lv-LV" sz="2400" dirty="0">
                <a:solidFill>
                  <a:schemeClr val="tx1">
                    <a:lumMod val="65000"/>
                    <a:lumOff val="35000"/>
                  </a:schemeClr>
                </a:solidFill>
                <a:latin typeface="Calibri"/>
              </a:rPr>
              <a:t>Nedrīkst pārsniegt projekta attiecināmās izmaksas (būvniecība + </a:t>
            </a:r>
            <a:r>
              <a:rPr lang="lv-LV" sz="2400" b="1" dirty="0">
                <a:solidFill>
                  <a:schemeClr val="tx1">
                    <a:lumMod val="65000"/>
                    <a:lumOff val="35000"/>
                  </a:schemeClr>
                </a:solidFill>
                <a:latin typeface="Calibri"/>
              </a:rPr>
              <a:t>Y</a:t>
            </a:r>
            <a:r>
              <a:rPr lang="lv-LV" sz="2400" dirty="0">
                <a:solidFill>
                  <a:schemeClr val="tx1">
                    <a:lumMod val="65000"/>
                    <a:lumOff val="35000"/>
                  </a:schemeClr>
                </a:solidFill>
                <a:latin typeface="Calibri"/>
              </a:rPr>
              <a:t>=20 000 EUR)</a:t>
            </a:r>
          </a:p>
          <a:p>
            <a:endParaRPr lang="lv-LV" sz="2400" dirty="0">
              <a:solidFill>
                <a:srgbClr val="002060"/>
              </a:solidFill>
              <a:latin typeface="Calibri"/>
            </a:endParaRPr>
          </a:p>
          <a:p>
            <a:pPr marL="342900" indent="-342900" algn="just">
              <a:buClr>
                <a:srgbClr val="C00000"/>
              </a:buClr>
              <a:buFont typeface="Wingdings" panose="05000000000000000000" pitchFamily="2" charset="2"/>
              <a:buChar char="ü"/>
            </a:pPr>
            <a:r>
              <a:rPr lang="lv-LV" sz="2400" b="1" dirty="0">
                <a:solidFill>
                  <a:schemeClr val="tx1">
                    <a:lumMod val="65000"/>
                    <a:lumOff val="35000"/>
                  </a:schemeClr>
                </a:solidFill>
                <a:latin typeface="Calibri"/>
              </a:rPr>
              <a:t>Sagatavošanas</a:t>
            </a:r>
            <a:r>
              <a:rPr lang="lv-LV" sz="2400" dirty="0">
                <a:solidFill>
                  <a:schemeClr val="tx1">
                    <a:lumMod val="65000"/>
                    <a:lumOff val="35000"/>
                  </a:schemeClr>
                </a:solidFill>
                <a:latin typeface="Calibri"/>
              </a:rPr>
              <a:t> attiecināmām izmaksām veido 1,8%, </a:t>
            </a:r>
          </a:p>
          <a:p>
            <a:pPr marL="342900" indent="-342900" algn="just">
              <a:buClr>
                <a:srgbClr val="C00000"/>
              </a:buClr>
              <a:buFont typeface="Wingdings" panose="05000000000000000000" pitchFamily="2" charset="2"/>
              <a:buChar char="ü"/>
            </a:pPr>
            <a:r>
              <a:rPr lang="lv-LV" sz="2400" b="1" dirty="0">
                <a:solidFill>
                  <a:schemeClr val="tx1">
                    <a:lumMod val="65000"/>
                    <a:lumOff val="35000"/>
                  </a:schemeClr>
                </a:solidFill>
                <a:latin typeface="Calibri"/>
              </a:rPr>
              <a:t>Vispārējām izmaksām </a:t>
            </a:r>
            <a:r>
              <a:rPr lang="lv-LV" sz="2400" dirty="0">
                <a:solidFill>
                  <a:schemeClr val="tx1">
                    <a:lumMod val="65000"/>
                    <a:lumOff val="35000"/>
                  </a:schemeClr>
                </a:solidFill>
                <a:latin typeface="Calibri"/>
              </a:rPr>
              <a:t>vienotā likme ir 3%, </a:t>
            </a:r>
          </a:p>
          <a:p>
            <a:pPr marL="342900" indent="-342900" algn="just">
              <a:buClr>
                <a:srgbClr val="C00000"/>
              </a:buClr>
              <a:buFont typeface="Wingdings" panose="05000000000000000000" pitchFamily="2" charset="2"/>
              <a:buChar char="Ø"/>
            </a:pPr>
            <a:r>
              <a:rPr lang="lv-LV" sz="2400" b="1" dirty="0">
                <a:solidFill>
                  <a:schemeClr val="tx1">
                    <a:lumMod val="65000"/>
                    <a:lumOff val="35000"/>
                  </a:schemeClr>
                </a:solidFill>
                <a:latin typeface="Calibri"/>
              </a:rPr>
              <a:t>Vispārējās izmaksas </a:t>
            </a:r>
            <a:r>
              <a:rPr lang="lv-LV" sz="2400" dirty="0">
                <a:solidFill>
                  <a:schemeClr val="tx1">
                    <a:lumMod val="65000"/>
                    <a:lumOff val="35000"/>
                  </a:schemeClr>
                </a:solidFill>
                <a:latin typeface="Calibri"/>
              </a:rPr>
              <a:t>ir attiecināmās, ja</a:t>
            </a:r>
            <a:r>
              <a:rPr lang="lv-LV" sz="2400" b="1" dirty="0">
                <a:solidFill>
                  <a:schemeClr val="tx1">
                    <a:lumMod val="65000"/>
                    <a:lumOff val="35000"/>
                  </a:schemeClr>
                </a:solidFill>
                <a:latin typeface="Calibri"/>
              </a:rPr>
              <a:t> </a:t>
            </a:r>
            <a:r>
              <a:rPr lang="lv-LV" sz="2400" dirty="0">
                <a:solidFill>
                  <a:schemeClr val="tx1">
                    <a:lumMod val="65000"/>
                    <a:lumOff val="35000"/>
                  </a:schemeClr>
                </a:solidFill>
                <a:latin typeface="Calibri"/>
              </a:rPr>
              <a:t>projekta ietvaros ir būvniecība un tās īstenošanai </a:t>
            </a:r>
            <a:r>
              <a:rPr lang="lv-LV" sz="2400" b="1" dirty="0">
                <a:solidFill>
                  <a:schemeClr val="tx1">
                    <a:lumMod val="65000"/>
                    <a:lumOff val="35000"/>
                  </a:schemeClr>
                </a:solidFill>
                <a:latin typeface="Calibri"/>
              </a:rPr>
              <a:t>nepieciešams būvprojekts!</a:t>
            </a:r>
          </a:p>
          <a:p>
            <a:pPr algn="just">
              <a:buClr>
                <a:srgbClr val="C00000"/>
              </a:buClr>
            </a:pPr>
            <a:endParaRPr lang="lv-LV" sz="2000" b="1" dirty="0">
              <a:solidFill>
                <a:srgbClr val="002060"/>
              </a:solidFill>
              <a:latin typeface="Calibri"/>
            </a:endParaRPr>
          </a:p>
        </p:txBody>
      </p:sp>
    </p:spTree>
    <p:extLst>
      <p:ext uri="{BB962C8B-B14F-4D97-AF65-F5344CB8AC3E}">
        <p14:creationId xmlns:p14="http://schemas.microsoft.com/office/powerpoint/2010/main" val="3749711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175846" y="0"/>
            <a:ext cx="12016154" cy="6858000"/>
          </a:xfrm>
          <a:prstGeom prst="rect">
            <a:avLst/>
          </a:prstGeom>
        </p:spPr>
      </p:pic>
      <p:sp>
        <p:nvSpPr>
          <p:cNvPr id="3" name="Title 2"/>
          <p:cNvSpPr>
            <a:spLocks noGrp="1"/>
          </p:cNvSpPr>
          <p:nvPr>
            <p:ph type="title"/>
          </p:nvPr>
        </p:nvSpPr>
        <p:spPr>
          <a:xfrm>
            <a:off x="1209170" y="297722"/>
            <a:ext cx="9715956" cy="1143000"/>
          </a:xfrm>
        </p:spPr>
        <p:txBody>
          <a:bodyPr>
            <a:normAutofit/>
          </a:bodyPr>
          <a:lstStyle/>
          <a:p>
            <a:r>
              <a:rPr lang="lv-LV" sz="3200" b="1" dirty="0">
                <a:solidFill>
                  <a:schemeClr val="tx1">
                    <a:lumMod val="50000"/>
                    <a:lumOff val="50000"/>
                  </a:schemeClr>
                </a:solidFill>
              </a:rPr>
              <a:t>Būvniecība </a:t>
            </a:r>
            <a:r>
              <a:rPr lang="lv-LV" sz="3200" b="1" dirty="0" smtClean="0">
                <a:solidFill>
                  <a:srgbClr val="C00000"/>
                </a:solidFill>
              </a:rPr>
              <a:t>35.2.</a:t>
            </a:r>
            <a:r>
              <a:rPr lang="lv-LV" sz="3200" b="1" dirty="0" smtClean="0">
                <a:solidFill>
                  <a:schemeClr val="tx1">
                    <a:lumMod val="50000"/>
                    <a:lumOff val="50000"/>
                  </a:schemeClr>
                </a:solidFill>
              </a:rPr>
              <a:t> </a:t>
            </a:r>
            <a:r>
              <a:rPr lang="lv-LV" sz="3200" b="1" dirty="0">
                <a:solidFill>
                  <a:schemeClr val="tx1">
                    <a:lumMod val="50000"/>
                    <a:lumOff val="50000"/>
                  </a:schemeClr>
                </a:solidFill>
              </a:rPr>
              <a:t>un vispārējās izmaksas </a:t>
            </a:r>
            <a:r>
              <a:rPr lang="lv-LV" sz="3200" b="1" dirty="0" smtClean="0">
                <a:solidFill>
                  <a:srgbClr val="C00000"/>
                </a:solidFill>
              </a:rPr>
              <a:t>35.07.</a:t>
            </a:r>
            <a:endParaRPr lang="lv-LV" sz="3200" b="1" dirty="0">
              <a:solidFill>
                <a:srgbClr val="C00000"/>
              </a:solidFill>
            </a:endParaRPr>
          </a:p>
        </p:txBody>
      </p:sp>
      <p:sp>
        <p:nvSpPr>
          <p:cNvPr id="4" name="Content Placeholder 3"/>
          <p:cNvSpPr>
            <a:spLocks noGrp="1"/>
          </p:cNvSpPr>
          <p:nvPr>
            <p:ph idx="1"/>
          </p:nvPr>
        </p:nvSpPr>
        <p:spPr>
          <a:xfrm>
            <a:off x="2219048" y="1259934"/>
            <a:ext cx="7696200" cy="4302666"/>
          </a:xfrm>
        </p:spPr>
        <p:txBody>
          <a:bodyPr>
            <a:normAutofit/>
          </a:bodyPr>
          <a:lstStyle/>
          <a:p>
            <a:pPr marL="0" indent="0" algn="just">
              <a:buClr>
                <a:srgbClr val="33CC33"/>
              </a:buClr>
              <a:buNone/>
            </a:pPr>
            <a:endParaRPr lang="lv-LV" sz="3400" b="1" dirty="0">
              <a:solidFill>
                <a:srgbClr val="008000"/>
              </a:solidFill>
            </a:endParaRPr>
          </a:p>
          <a:p>
            <a:pPr lvl="1" algn="just">
              <a:buClr>
                <a:srgbClr val="33CC33"/>
              </a:buClr>
              <a:buFont typeface="Wingdings" panose="05000000000000000000" pitchFamily="2" charset="2"/>
              <a:buChar char="Ø"/>
            </a:pPr>
            <a:endParaRPr lang="lv-LV" sz="3500" b="1" dirty="0">
              <a:solidFill>
                <a:srgbClr val="008000"/>
              </a:solidFill>
            </a:endParaRPr>
          </a:p>
          <a:p>
            <a:pPr marL="0" indent="0" algn="jus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12</a:t>
            </a:fld>
            <a:endParaRPr lang="en-US">
              <a:solidFill>
                <a:prstClr val="black">
                  <a:tint val="75000"/>
                </a:prstClr>
              </a:solidFill>
              <a:latin typeface="Calibri"/>
            </a:endParaRPr>
          </a:p>
        </p:txBody>
      </p:sp>
      <p:sp>
        <p:nvSpPr>
          <p:cNvPr id="9" name="TextBox 8">
            <a:extLst>
              <a:ext uri="{FF2B5EF4-FFF2-40B4-BE49-F238E27FC236}">
                <a16:creationId xmlns:a16="http://schemas.microsoft.com/office/drawing/2014/main" id="{CFC7119D-8227-4B64-8292-83842ED99292}"/>
              </a:ext>
            </a:extLst>
          </p:cNvPr>
          <p:cNvSpPr txBox="1"/>
          <p:nvPr/>
        </p:nvSpPr>
        <p:spPr>
          <a:xfrm>
            <a:off x="463517" y="1571160"/>
            <a:ext cx="11207262" cy="4524315"/>
          </a:xfrm>
          <a:prstGeom prst="rect">
            <a:avLst/>
          </a:prstGeom>
          <a:noFill/>
        </p:spPr>
        <p:txBody>
          <a:bodyPr wrap="square">
            <a:spAutoFit/>
          </a:bodyPr>
          <a:lstStyle/>
          <a:p>
            <a:pPr algn="just">
              <a:buClr>
                <a:srgbClr val="33CC33"/>
              </a:buClr>
            </a:pPr>
            <a:r>
              <a:rPr lang="lv-LV" sz="2400" b="1" dirty="0">
                <a:solidFill>
                  <a:schemeClr val="tx1">
                    <a:lumMod val="65000"/>
                    <a:lumOff val="35000"/>
                  </a:schemeClr>
                </a:solidFill>
                <a:latin typeface="Calibri"/>
              </a:rPr>
              <a:t>Būvdarbus un projektēšanu </a:t>
            </a:r>
            <a:r>
              <a:rPr lang="lv-LV" sz="2400" dirty="0">
                <a:solidFill>
                  <a:schemeClr val="tx1">
                    <a:lumMod val="65000"/>
                    <a:lumOff val="35000"/>
                  </a:schemeClr>
                </a:solidFill>
                <a:latin typeface="Calibri"/>
              </a:rPr>
              <a:t>atļauts veikt </a:t>
            </a:r>
            <a:r>
              <a:rPr lang="lv-LV" sz="2400" b="1" dirty="0">
                <a:solidFill>
                  <a:schemeClr val="tx1">
                    <a:lumMod val="65000"/>
                    <a:lumOff val="35000"/>
                  </a:schemeClr>
                </a:solidFill>
                <a:latin typeface="Calibri"/>
              </a:rPr>
              <a:t>vienā iepirkumā </a:t>
            </a:r>
            <a:r>
              <a:rPr lang="lv-LV" sz="2400" dirty="0">
                <a:solidFill>
                  <a:schemeClr val="tx1">
                    <a:lumMod val="65000"/>
                    <a:lumOff val="35000"/>
                  </a:schemeClr>
                </a:solidFill>
                <a:latin typeface="Calibri"/>
              </a:rPr>
              <a:t>(metodiskais norādījums, kā tas ir veicams </a:t>
            </a:r>
            <a:r>
              <a:rPr lang="lv-LV" sz="2000" dirty="0">
                <a:solidFill>
                  <a:srgbClr val="002060"/>
                </a:solidFill>
                <a:latin typeface="Calibri"/>
                <a:hlinkClick r:id="rId3"/>
              </a:rPr>
              <a:t>https://www.latvijasbuvnieki.lv/wp-content/uploads/2017/09/rg-db-v1-1.pdf</a:t>
            </a:r>
            <a:r>
              <a:rPr lang="lv-LV" sz="2000" dirty="0">
                <a:solidFill>
                  <a:srgbClr val="002060"/>
                </a:solidFill>
                <a:latin typeface="Calibri"/>
              </a:rPr>
              <a:t> </a:t>
            </a:r>
          </a:p>
          <a:p>
            <a:pPr algn="just">
              <a:buClr>
                <a:srgbClr val="33CC33"/>
              </a:buClr>
            </a:pPr>
            <a:endParaRPr lang="lv-LV" sz="2400" dirty="0">
              <a:solidFill>
                <a:srgbClr val="002060"/>
              </a:solidFill>
              <a:latin typeface="Calibri"/>
            </a:endParaRPr>
          </a:p>
          <a:p>
            <a:pPr algn="just">
              <a:buClr>
                <a:srgbClr val="33CC33"/>
              </a:buClr>
            </a:pPr>
            <a:r>
              <a:rPr lang="lv-LV" sz="2400" dirty="0">
                <a:solidFill>
                  <a:schemeClr val="tx1">
                    <a:lumMod val="65000"/>
                    <a:lumOff val="35000"/>
                  </a:schemeClr>
                </a:solidFill>
                <a:latin typeface="Calibri"/>
              </a:rPr>
              <a:t>Lai arī viens kopīgs iepirkums, iepirkumi sastāv no vairākām daļām, kur var izdalīt katra iepirkuma priekšmeta summu. </a:t>
            </a:r>
          </a:p>
          <a:p>
            <a:pPr algn="just">
              <a:buClr>
                <a:srgbClr val="33CC33"/>
              </a:buClr>
            </a:pPr>
            <a:endParaRPr lang="lv-LV" sz="2400" dirty="0">
              <a:solidFill>
                <a:srgbClr val="002060"/>
              </a:solidFill>
              <a:latin typeface="Calibri"/>
            </a:endParaRPr>
          </a:p>
          <a:p>
            <a:pPr algn="just">
              <a:buClr>
                <a:srgbClr val="33CC33"/>
              </a:buClr>
            </a:pPr>
            <a:r>
              <a:rPr lang="lv-LV" sz="2400" dirty="0">
                <a:solidFill>
                  <a:schemeClr val="tx1">
                    <a:lumMod val="65000"/>
                    <a:lumOff val="35000"/>
                  </a:schemeClr>
                </a:solidFill>
                <a:latin typeface="Calibri"/>
              </a:rPr>
              <a:t>Projekta pieteikumā norāda:</a:t>
            </a:r>
          </a:p>
          <a:p>
            <a:pPr marL="342900" indent="-342900" algn="just">
              <a:buClr>
                <a:srgbClr val="33CC33"/>
              </a:buClr>
              <a:buFont typeface="Wingdings" panose="05000000000000000000" pitchFamily="2" charset="2"/>
              <a:buChar char="Ø"/>
            </a:pPr>
            <a:r>
              <a:rPr lang="lv-LV" sz="2400" b="1" dirty="0">
                <a:solidFill>
                  <a:schemeClr val="tx1">
                    <a:lumMod val="65000"/>
                    <a:lumOff val="35000"/>
                  </a:schemeClr>
                </a:solidFill>
                <a:latin typeface="Calibri"/>
              </a:rPr>
              <a:t>būvniecība</a:t>
            </a:r>
            <a:r>
              <a:rPr lang="lv-LV" sz="2400" dirty="0">
                <a:solidFill>
                  <a:schemeClr val="tx1">
                    <a:lumMod val="65000"/>
                    <a:lumOff val="35000"/>
                  </a:schemeClr>
                </a:solidFill>
                <a:latin typeface="Calibri"/>
              </a:rPr>
              <a:t> ir būvniecības darbi;</a:t>
            </a:r>
          </a:p>
          <a:p>
            <a:pPr marL="342900" indent="-342900" algn="just">
              <a:buClr>
                <a:srgbClr val="33CC33"/>
              </a:buClr>
              <a:buFont typeface="Wingdings" panose="05000000000000000000" pitchFamily="2" charset="2"/>
              <a:buChar char="Ø"/>
            </a:pPr>
            <a:r>
              <a:rPr lang="lv-LV" sz="2400" dirty="0">
                <a:solidFill>
                  <a:schemeClr val="tx1">
                    <a:lumMod val="65000"/>
                    <a:lumOff val="35000"/>
                  </a:schemeClr>
                </a:solidFill>
                <a:latin typeface="Calibri"/>
              </a:rPr>
              <a:t>3% no šīs summas var tikt </a:t>
            </a:r>
            <a:r>
              <a:rPr lang="lv-LV" sz="2400" dirty="0" smtClean="0">
                <a:solidFill>
                  <a:schemeClr val="tx1">
                    <a:lumMod val="65000"/>
                    <a:lumOff val="35000"/>
                  </a:schemeClr>
                </a:solidFill>
                <a:latin typeface="Calibri"/>
              </a:rPr>
              <a:t>norādīti </a:t>
            </a:r>
            <a:r>
              <a:rPr lang="lv-LV" sz="2400" dirty="0">
                <a:solidFill>
                  <a:schemeClr val="tx1">
                    <a:lumMod val="65000"/>
                    <a:lumOff val="35000"/>
                  </a:schemeClr>
                </a:solidFill>
                <a:latin typeface="Calibri"/>
              </a:rPr>
              <a:t>zem </a:t>
            </a:r>
            <a:r>
              <a:rPr lang="lv-LV" sz="2400" b="1" dirty="0">
                <a:solidFill>
                  <a:schemeClr val="tx1">
                    <a:lumMod val="65000"/>
                    <a:lumOff val="35000"/>
                  </a:schemeClr>
                </a:solidFill>
                <a:latin typeface="Calibri"/>
              </a:rPr>
              <a:t>vispārējām izmaksām</a:t>
            </a:r>
            <a:r>
              <a:rPr lang="lv-LV" sz="2400" dirty="0">
                <a:solidFill>
                  <a:schemeClr val="tx1">
                    <a:lumMod val="65000"/>
                    <a:lumOff val="35000"/>
                  </a:schemeClr>
                </a:solidFill>
                <a:latin typeface="Calibri"/>
              </a:rPr>
              <a:t>. </a:t>
            </a:r>
          </a:p>
          <a:p>
            <a:pPr algn="just">
              <a:buClr>
                <a:srgbClr val="33CC33"/>
              </a:buClr>
            </a:pPr>
            <a:endParaRPr lang="lv-LV" sz="2400" dirty="0">
              <a:solidFill>
                <a:srgbClr val="002060"/>
              </a:solidFill>
              <a:latin typeface="Calibri"/>
            </a:endParaRPr>
          </a:p>
          <a:p>
            <a:pPr algn="just">
              <a:buClr>
                <a:srgbClr val="33CC33"/>
              </a:buClr>
            </a:pPr>
            <a:r>
              <a:rPr lang="lv-LV" sz="2400" dirty="0">
                <a:solidFill>
                  <a:schemeClr val="tx1">
                    <a:lumMod val="65000"/>
                    <a:lumOff val="35000"/>
                  </a:schemeClr>
                </a:solidFill>
                <a:latin typeface="Calibri"/>
              </a:rPr>
              <a:t>Sadalījums ir svarīgs, ja pretendents LEADER projekta attiecināmās izmaksās tabulā </a:t>
            </a:r>
            <a:r>
              <a:rPr lang="lv-LV" sz="2400" b="1" dirty="0">
                <a:solidFill>
                  <a:srgbClr val="C00000"/>
                </a:solidFill>
                <a:latin typeface="Calibri"/>
              </a:rPr>
              <a:t>B.8. </a:t>
            </a:r>
            <a:r>
              <a:rPr lang="lv-LV" sz="2400" dirty="0">
                <a:solidFill>
                  <a:schemeClr val="tx1">
                    <a:lumMod val="65000"/>
                    <a:lumOff val="35000"/>
                  </a:schemeClr>
                </a:solidFill>
                <a:latin typeface="Calibri"/>
              </a:rPr>
              <a:t>iekļauj gan būvniecību, gan vispārējās izmaksas.</a:t>
            </a:r>
          </a:p>
        </p:txBody>
      </p:sp>
    </p:spTree>
    <p:extLst>
      <p:ext uri="{BB962C8B-B14F-4D97-AF65-F5344CB8AC3E}">
        <p14:creationId xmlns:p14="http://schemas.microsoft.com/office/powerpoint/2010/main" val="2684535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DB605FB8-8C9D-94D0-4CE2-B9963D946053}"/>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EDDE6FFC-6044-53BF-DF5D-B256CE2C1CFF}"/>
              </a:ext>
            </a:extLst>
          </p:cNvPr>
          <p:cNvSpPr>
            <a:spLocks noGrp="1"/>
          </p:cNvSpPr>
          <p:nvPr>
            <p:ph type="title"/>
          </p:nvPr>
        </p:nvSpPr>
        <p:spPr>
          <a:xfrm>
            <a:off x="838200" y="116551"/>
            <a:ext cx="10515600" cy="1325563"/>
          </a:xfrm>
        </p:spPr>
        <p:txBody>
          <a:bodyPr>
            <a:normAutofit/>
          </a:bodyPr>
          <a:lstStyle/>
          <a:p>
            <a:pPr algn="ctr"/>
            <a:r>
              <a:rPr lang="lv-LV" sz="3600" b="1" dirty="0">
                <a:solidFill>
                  <a:schemeClr val="tx1">
                    <a:lumMod val="65000"/>
                    <a:lumOff val="35000"/>
                  </a:schemeClr>
                </a:solidFill>
              </a:rPr>
              <a:t>Pavaddokumenti</a:t>
            </a:r>
          </a:p>
        </p:txBody>
      </p:sp>
      <p:sp>
        <p:nvSpPr>
          <p:cNvPr id="5" name="Satura vietturis 4">
            <a:extLst>
              <a:ext uri="{FF2B5EF4-FFF2-40B4-BE49-F238E27FC236}">
                <a16:creationId xmlns:a16="http://schemas.microsoft.com/office/drawing/2014/main" id="{844483A2-EDF1-26F8-48CA-0045924FCA28}"/>
              </a:ext>
            </a:extLst>
          </p:cNvPr>
          <p:cNvSpPr>
            <a:spLocks noGrp="1"/>
          </p:cNvSpPr>
          <p:nvPr>
            <p:ph idx="1"/>
          </p:nvPr>
        </p:nvSpPr>
        <p:spPr>
          <a:xfrm>
            <a:off x="1053483" y="1637422"/>
            <a:ext cx="10085033" cy="4523681"/>
          </a:xfrm>
        </p:spPr>
        <p:txBody>
          <a:bodyPr>
            <a:normAutofit lnSpcReduction="10000"/>
          </a:bodyPr>
          <a:lstStyle/>
          <a:p>
            <a:pPr marL="0" marR="0" lvl="0" indent="0" algn="just" defTabSz="914400" rtl="0" eaLnBrk="1" fontAlgn="auto" latinLnBrk="0" hangingPunct="1">
              <a:lnSpc>
                <a:spcPct val="107000"/>
              </a:lnSpc>
              <a:spcBef>
                <a:spcPct val="20000"/>
              </a:spcBef>
              <a:spcAft>
                <a:spcPts val="800"/>
              </a:spcAft>
              <a:buClrTx/>
              <a:buSzTx/>
              <a:buFont typeface="Arial" pitchFamily="34" charset="0"/>
              <a:buNone/>
              <a:tabLst/>
              <a:defRPr/>
            </a:pPr>
            <a:r>
              <a:rPr kumimoji="0" lang="lv-LV" sz="24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48.4. </a:t>
            </a:r>
            <a:r>
              <a:rPr kumimoji="0" lang="lv-LV" sz="2400" b="0"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Iepirkuma procedūru apliecinoši dokumenti.</a:t>
            </a:r>
          </a:p>
          <a:p>
            <a:pPr marL="0" marR="0" lvl="0" indent="0" algn="just" defTabSz="914400" rtl="0" eaLnBrk="1" fontAlgn="auto" latinLnBrk="0" hangingPunct="1">
              <a:lnSpc>
                <a:spcPct val="107000"/>
              </a:lnSpc>
              <a:spcBef>
                <a:spcPct val="20000"/>
              </a:spcBef>
              <a:spcAft>
                <a:spcPts val="800"/>
              </a:spcAft>
              <a:buClrTx/>
              <a:buSzTx/>
              <a:buFont typeface="Arial" pitchFamily="34" charset="0"/>
              <a:buNone/>
              <a:tabLst/>
              <a:defRPr/>
            </a:pPr>
            <a:r>
              <a:rPr kumimoji="0" lang="lv-LV" sz="24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52. </a:t>
            </a:r>
            <a:r>
              <a:rPr kumimoji="0" lang="lv-LV" sz="2400" b="0"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Ja atbalsta pretendents ir tiešās vai pastarpinātās pārvaldes iestāde, </a:t>
            </a:r>
            <a:r>
              <a:rPr kumimoji="0" lang="lv-LV" sz="2400" b="1" i="0" u="none" strike="noStrike" kern="1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Times New Roman" panose="02020603050405020304" pitchFamily="18" charset="0"/>
              </a:rPr>
              <a:t>pašvaldība</a:t>
            </a:r>
            <a:r>
              <a:rPr kumimoji="0" lang="lv-LV" sz="2400" b="0"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tā iepirkuma dokumentus, kas saistīti ar preces iegādi vai pakalpojumu, iesniedz kopā ar projekta iesniegumu </a:t>
            </a:r>
            <a:r>
              <a:rPr kumimoji="0" lang="lv-LV" sz="2400" b="1"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vai</a:t>
            </a:r>
            <a:r>
              <a:rPr kumimoji="0" lang="lv-LV" sz="2400" b="0"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projekta iesniegumam </a:t>
            </a:r>
            <a:r>
              <a:rPr kumimoji="0" lang="lv-LV" sz="2400" b="1"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pievieno izvērstu tirgus cenu izpēti </a:t>
            </a:r>
          </a:p>
          <a:p>
            <a:pPr marL="0" marR="0" lvl="0" indent="0" algn="just" defTabSz="914400" rtl="0" eaLnBrk="1" fontAlgn="auto" latinLnBrk="0" hangingPunct="1">
              <a:lnSpc>
                <a:spcPct val="107000"/>
              </a:lnSpc>
              <a:spcBef>
                <a:spcPct val="20000"/>
              </a:spcBef>
              <a:spcAft>
                <a:spcPts val="800"/>
              </a:spcAft>
              <a:buClrTx/>
              <a:buSzTx/>
              <a:buFont typeface="Arial" pitchFamily="34" charset="0"/>
              <a:buNone/>
              <a:tabLst/>
              <a:defRPr/>
            </a:pPr>
            <a:r>
              <a:rPr kumimoji="0" lang="lv-LV" sz="2400" b="1"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un</a:t>
            </a:r>
            <a:r>
              <a:rPr kumimoji="0" lang="lv-LV" sz="2400" b="0"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iepirkumu dokumentus iesniedz </a:t>
            </a:r>
            <a:r>
              <a:rPr kumimoji="0" lang="lv-LV" sz="2400" b="1"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6 mēnešu </a:t>
            </a:r>
            <a:r>
              <a:rPr kumimoji="0" lang="lv-LV" sz="2400" b="0"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laikā pēc dienas, kad stājies spēkā LAD lēmums par projekta iesnieguma apstiprināšanu, bet ne vēlāk kā 5 darbdienu laikā pēc iepirkuma procedūras pabeigšanas.</a:t>
            </a:r>
          </a:p>
          <a:p>
            <a:pPr marL="0" marR="0" lvl="0" indent="0" algn="just" defTabSz="914400" rtl="0" eaLnBrk="1" fontAlgn="auto" latinLnBrk="0" hangingPunct="1">
              <a:lnSpc>
                <a:spcPct val="107000"/>
              </a:lnSpc>
              <a:spcBef>
                <a:spcPct val="20000"/>
              </a:spcBef>
              <a:spcAft>
                <a:spcPts val="800"/>
              </a:spcAft>
              <a:buClrTx/>
              <a:buSzTx/>
              <a:buFont typeface="Arial" pitchFamily="34" charset="0"/>
              <a:buNone/>
              <a:tabLst/>
              <a:defRPr/>
            </a:pPr>
            <a:endParaRPr kumimoji="0" lang="lv-LV" sz="2400" b="0" i="0" u="none" strike="noStrike" kern="1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ct val="20000"/>
              </a:spcBef>
              <a:spcAft>
                <a:spcPts val="80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Par iepirkuma dokumentiem vairāk </a:t>
            </a:r>
            <a:r>
              <a:rPr kumimoji="0" lang="lv-LV" sz="2400" b="1" i="0" u="none" strike="noStrike" kern="1200" cap="none" spc="0" normalizeH="0" baseline="0" noProof="0" dirty="0">
                <a:ln>
                  <a:noFill/>
                </a:ln>
                <a:solidFill>
                  <a:srgbClr val="00B050"/>
                </a:solidFill>
                <a:effectLst/>
                <a:uLnTx/>
                <a:uFillTx/>
                <a:latin typeface="Calibri"/>
                <a:ea typeface="+mn-ea"/>
                <a:cs typeface="+mn-cs"/>
              </a:rPr>
              <a:t>MKN 113, 7.5. un 8.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punktā.</a:t>
            </a:r>
          </a:p>
          <a:p>
            <a:pPr marL="0" indent="0">
              <a:lnSpc>
                <a:spcPct val="107000"/>
              </a:lnSpc>
              <a:spcAft>
                <a:spcPts val="600"/>
              </a:spcAft>
              <a:buNone/>
            </a:pPr>
            <a:endParaRPr lang="lv-LV" sz="31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lv-LV" dirty="0"/>
          </a:p>
        </p:txBody>
      </p:sp>
      <p:sp>
        <p:nvSpPr>
          <p:cNvPr id="2" name="Slaida numura vietturis 1">
            <a:extLst>
              <a:ext uri="{FF2B5EF4-FFF2-40B4-BE49-F238E27FC236}">
                <a16:creationId xmlns:a16="http://schemas.microsoft.com/office/drawing/2014/main" id="{067EEED3-9828-E344-C67B-159E9D63A494}"/>
              </a:ext>
            </a:extLst>
          </p:cNvPr>
          <p:cNvSpPr>
            <a:spLocks noGrp="1"/>
          </p:cNvSpPr>
          <p:nvPr>
            <p:ph type="sldNum" sz="quarter" idx="12"/>
          </p:nvPr>
        </p:nvSpPr>
        <p:spPr/>
        <p:txBody>
          <a:bodyPr/>
          <a:lstStyle/>
          <a:p>
            <a:fld id="{D3BF1487-AE92-4A67-81CF-43703B5CD2F4}" type="slidenum">
              <a:rPr lang="lv-LV" smtClean="0"/>
              <a:t>13</a:t>
            </a:fld>
            <a:endParaRPr lang="lv-LV"/>
          </a:p>
        </p:txBody>
      </p:sp>
    </p:spTree>
    <p:extLst>
      <p:ext uri="{BB962C8B-B14F-4D97-AF65-F5344CB8AC3E}">
        <p14:creationId xmlns:p14="http://schemas.microsoft.com/office/powerpoint/2010/main" val="1029063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A000CBD4-E55F-F02A-1B89-FEAEE7AD18F2}"/>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F018CC68-F163-D927-C795-3835A94B497F}"/>
              </a:ext>
            </a:extLst>
          </p:cNvPr>
          <p:cNvSpPr>
            <a:spLocks noGrp="1"/>
          </p:cNvSpPr>
          <p:nvPr>
            <p:ph type="title"/>
          </p:nvPr>
        </p:nvSpPr>
        <p:spPr>
          <a:xfrm>
            <a:off x="838200" y="116551"/>
            <a:ext cx="10515600" cy="982487"/>
          </a:xfrm>
        </p:spPr>
        <p:txBody>
          <a:bodyPr>
            <a:normAutofit/>
          </a:bodyPr>
          <a:lstStyle/>
          <a:p>
            <a:pPr algn="ctr"/>
            <a:r>
              <a:rPr lang="lv-LV" sz="3600" b="1" dirty="0">
                <a:solidFill>
                  <a:schemeClr val="tx1">
                    <a:lumMod val="65000"/>
                    <a:lumOff val="35000"/>
                  </a:schemeClr>
                </a:solidFill>
              </a:rPr>
              <a:t>Pavaddokumenti</a:t>
            </a:r>
          </a:p>
        </p:txBody>
      </p:sp>
      <p:sp>
        <p:nvSpPr>
          <p:cNvPr id="5" name="Satura vietturis 4">
            <a:extLst>
              <a:ext uri="{FF2B5EF4-FFF2-40B4-BE49-F238E27FC236}">
                <a16:creationId xmlns:a16="http://schemas.microsoft.com/office/drawing/2014/main" id="{0EA56EE2-25E8-9E1F-3E9A-936ABDD39AF1}"/>
              </a:ext>
            </a:extLst>
          </p:cNvPr>
          <p:cNvSpPr>
            <a:spLocks noGrp="1"/>
          </p:cNvSpPr>
          <p:nvPr>
            <p:ph idx="1"/>
          </p:nvPr>
        </p:nvSpPr>
        <p:spPr>
          <a:xfrm>
            <a:off x="474785" y="1213338"/>
            <a:ext cx="11025553" cy="5275385"/>
          </a:xfrm>
        </p:spPr>
        <p:txBody>
          <a:bodyPr>
            <a:normAutofit fontScale="85000" lnSpcReduction="20000"/>
          </a:bodyPr>
          <a:lstStyle/>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48.5. </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Ja projektā plānota jauna būvniecība,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atjaunošana,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restaurācija,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ierīkošana,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būves novietošana vai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pārbūve </a:t>
            </a:r>
            <a:r>
              <a:rPr kumimoji="0" lang="lv-LV" sz="26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vai</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būvmateriālu iegāde, – informāciju par būvniecības lietu, kas atbilstoši būvniecības jomu regulējošajiem normatīvajiem aktiem reģistrēta Būvniecības informācijas sistēmā (BIS). </a:t>
            </a:r>
          </a:p>
          <a:p>
            <a:pPr marL="342900" marR="0" lvl="0" indent="-342900" algn="just" defTabSz="914400" rtl="0" eaLnBrk="1" fontAlgn="auto" latinLnBrk="0" hangingPunct="1">
              <a:lnSpc>
                <a:spcPct val="100000"/>
              </a:lnSpc>
              <a:spcBef>
                <a:spcPct val="20000"/>
              </a:spcBef>
              <a:spcAft>
                <a:spcPts val="0"/>
              </a:spcAft>
              <a:buClr>
                <a:srgbClr val="33CC33"/>
              </a:buClr>
              <a:buSzTx/>
              <a:buFont typeface="Wingdings" panose="05000000000000000000" pitchFamily="2" charset="2"/>
              <a:buChar char="Ø"/>
              <a:tabLst/>
              <a:defRPr/>
            </a:pPr>
            <a:endParaRPr kumimoji="0" lang="lv-LV" sz="26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r>
              <a:rPr kumimoji="0" lang="lv-LV" sz="2600" b="1" i="0" u="none" strike="noStrike" kern="1200" cap="none" spc="0" normalizeH="0" baseline="0" noProof="0" dirty="0">
                <a:ln>
                  <a:noFill/>
                </a:ln>
                <a:solidFill>
                  <a:srgbClr val="C00000"/>
                </a:solidFill>
                <a:effectLst/>
                <a:uLnTx/>
                <a:uFillTx/>
                <a:latin typeface="Calibri"/>
                <a:ea typeface="+mn-ea"/>
                <a:cs typeface="+mn-cs"/>
              </a:rPr>
              <a:t>51. </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Būvniecības gadījumā informāciju par 1) BIS uzsāktās būvniecības lietas Nr., būvniecības dokumentāciju, 2) cenu aptaujas/iepirkumus, 3) ilgtermiņa nomas līgumu, kas reģistrēts zemes grāmatā var iesniegt kopā ar projekta iesniegumu </a:t>
            </a:r>
            <a:r>
              <a:rPr kumimoji="0" lang="lv-LV" sz="2600" b="1" i="0" u="none" strike="noStrike" kern="1200" cap="none" spc="0" normalizeH="0" baseline="0" noProof="0" dirty="0">
                <a:ln>
                  <a:noFill/>
                </a:ln>
                <a:solidFill>
                  <a:srgbClr val="C00000"/>
                </a:solidFill>
                <a:effectLst/>
                <a:uLnTx/>
                <a:uFillTx/>
                <a:latin typeface="Calibri"/>
                <a:ea typeface="+mn-ea"/>
                <a:cs typeface="+mn-cs"/>
              </a:rPr>
              <a:t>vai</a:t>
            </a:r>
            <a:r>
              <a:rPr kumimoji="0" lang="lv-LV" sz="2600" b="1" i="0" u="none" strike="noStrike" kern="1200" cap="none" spc="0" normalizeH="0" baseline="0" noProof="0" dirty="0">
                <a:ln>
                  <a:noFill/>
                </a:ln>
                <a:solidFill>
                  <a:schemeClr val="tx1">
                    <a:lumMod val="65000"/>
                    <a:lumOff val="35000"/>
                  </a:schemeClr>
                </a:solidFill>
                <a:effectLst/>
                <a:uLnTx/>
                <a:uFillTx/>
                <a:latin typeface="Calibri"/>
                <a:ea typeface="+mn-ea"/>
                <a:cs typeface="+mn-cs"/>
              </a:rPr>
              <a:t> 6 mēnešu </a:t>
            </a: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laikā pēc dienas, kad stājies spēkā LAD lēmums. </a:t>
            </a:r>
          </a:p>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endParaRPr kumimoji="0" lang="lv-LV" sz="26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r>
              <a:rPr kumimoji="0" lang="lv-LV" sz="26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Tāpēc šos dokumentus VK «Iesniegti visi pavaddokumenti» nevērtē. </a:t>
            </a:r>
            <a:endParaRPr kumimoji="0" lang="lv-LV" sz="2600" b="1"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a:p>
            <a:endParaRPr lang="lv-LV" dirty="0"/>
          </a:p>
        </p:txBody>
      </p:sp>
      <p:sp>
        <p:nvSpPr>
          <p:cNvPr id="2" name="Slaida numura vietturis 1">
            <a:extLst>
              <a:ext uri="{FF2B5EF4-FFF2-40B4-BE49-F238E27FC236}">
                <a16:creationId xmlns:a16="http://schemas.microsoft.com/office/drawing/2014/main" id="{D14CD756-5B46-FDFC-88C9-040CA3DB3D2E}"/>
              </a:ext>
            </a:extLst>
          </p:cNvPr>
          <p:cNvSpPr>
            <a:spLocks noGrp="1"/>
          </p:cNvSpPr>
          <p:nvPr>
            <p:ph type="sldNum" sz="quarter" idx="12"/>
          </p:nvPr>
        </p:nvSpPr>
        <p:spPr/>
        <p:txBody>
          <a:bodyPr/>
          <a:lstStyle/>
          <a:p>
            <a:fld id="{D3BF1487-AE92-4A67-81CF-43703B5CD2F4}" type="slidenum">
              <a:rPr lang="lv-LV" smtClean="0"/>
              <a:t>14</a:t>
            </a:fld>
            <a:endParaRPr lang="lv-LV"/>
          </a:p>
        </p:txBody>
      </p:sp>
    </p:spTree>
    <p:extLst>
      <p:ext uri="{BB962C8B-B14F-4D97-AF65-F5344CB8AC3E}">
        <p14:creationId xmlns:p14="http://schemas.microsoft.com/office/powerpoint/2010/main" val="4143375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a:solidFill>
                  <a:prstClr val="black">
                    <a:tint val="75000"/>
                  </a:prstClr>
                </a:solidFill>
                <a:latin typeface="Calibri"/>
              </a:rPr>
              <a:pPr/>
              <a:t>15</a:t>
            </a:fld>
            <a:endParaRPr lang="en-US">
              <a:solidFill>
                <a:prstClr val="black">
                  <a:tint val="75000"/>
                </a:prstClr>
              </a:solidFill>
              <a:latin typeface="Calibri"/>
            </a:endParaRPr>
          </a:p>
        </p:txBody>
      </p:sp>
      <p:graphicFrame>
        <p:nvGraphicFramePr>
          <p:cNvPr id="5" name="Diagram 4"/>
          <p:cNvGraphicFramePr/>
          <p:nvPr>
            <p:extLst>
              <p:ext uri="{D42A27DB-BD31-4B8C-83A1-F6EECF244321}">
                <p14:modId xmlns:p14="http://schemas.microsoft.com/office/powerpoint/2010/main" val="1819176892"/>
              </p:ext>
            </p:extLst>
          </p:nvPr>
        </p:nvGraphicFramePr>
        <p:xfrm>
          <a:off x="908537" y="396876"/>
          <a:ext cx="10673863"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rot="753384">
            <a:off x="7915485" y="898386"/>
            <a:ext cx="372734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lv-LV" b="1" dirty="0">
                <a:solidFill>
                  <a:prstClr val="black">
                    <a:lumMod val="65000"/>
                    <a:lumOff val="35000"/>
                  </a:prstClr>
                </a:solidFill>
                <a:latin typeface="Calibri"/>
              </a:rPr>
              <a:t>LEADER projekta laika grafiks, 4.kārta</a:t>
            </a:r>
          </a:p>
        </p:txBody>
      </p:sp>
      <p:sp>
        <p:nvSpPr>
          <p:cNvPr id="3" name="Bultiņa: pa kreisi 2">
            <a:extLst>
              <a:ext uri="{FF2B5EF4-FFF2-40B4-BE49-F238E27FC236}">
                <a16:creationId xmlns:a16="http://schemas.microsoft.com/office/drawing/2014/main" id="{8D6375F4-8BF6-45B6-94CD-114F14190BF8}"/>
              </a:ext>
            </a:extLst>
          </p:cNvPr>
          <p:cNvSpPr/>
          <p:nvPr/>
        </p:nvSpPr>
        <p:spPr>
          <a:xfrm>
            <a:off x="7403123" y="4947138"/>
            <a:ext cx="6096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FE858363-FB1F-8C89-21E1-A3149E56F8F5}"/>
            </a:ext>
          </a:extLst>
        </p:cNvPr>
        <p:cNvGrpSpPr/>
        <p:nvPr/>
      </p:nvGrpSpPr>
      <p:grpSpPr>
        <a:xfrm>
          <a:off x="0" y="0"/>
          <a:ext cx="0" cy="0"/>
          <a:chOff x="0" y="0"/>
          <a:chExt cx="0" cy="0"/>
        </a:xfrm>
      </p:grpSpPr>
      <p:sp>
        <p:nvSpPr>
          <p:cNvPr id="4" name="Virsraksts 3">
            <a:extLst>
              <a:ext uri="{FF2B5EF4-FFF2-40B4-BE49-F238E27FC236}">
                <a16:creationId xmlns:a16="http://schemas.microsoft.com/office/drawing/2014/main" id="{61344810-857B-D42D-65F5-89ED25CE91AD}"/>
              </a:ext>
            </a:extLst>
          </p:cNvPr>
          <p:cNvSpPr>
            <a:spLocks noGrp="1"/>
          </p:cNvSpPr>
          <p:nvPr>
            <p:ph type="title"/>
          </p:nvPr>
        </p:nvSpPr>
        <p:spPr>
          <a:xfrm>
            <a:off x="838200" y="365125"/>
            <a:ext cx="10515600" cy="848213"/>
          </a:xfrm>
        </p:spPr>
        <p:txBody>
          <a:bodyPr>
            <a:normAutofit/>
          </a:bodyPr>
          <a:lstStyle/>
          <a:p>
            <a:pPr algn="ctr"/>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iesnieguma atvēršana EPS</a:t>
            </a:r>
            <a:endParaRPr lang="lv-LV" sz="3600" b="1" dirty="0">
              <a:solidFill>
                <a:schemeClr val="tx1">
                  <a:lumMod val="65000"/>
                  <a:lumOff val="35000"/>
                </a:schemeClr>
              </a:solidFill>
            </a:endParaRPr>
          </a:p>
        </p:txBody>
      </p:sp>
      <p:sp>
        <p:nvSpPr>
          <p:cNvPr id="5" name="Satura vietturis 4">
            <a:extLst>
              <a:ext uri="{FF2B5EF4-FFF2-40B4-BE49-F238E27FC236}">
                <a16:creationId xmlns:a16="http://schemas.microsoft.com/office/drawing/2014/main" id="{6A1DA1AB-2A8E-20FC-B16B-CAA2C8FEAF14}"/>
              </a:ext>
            </a:extLst>
          </p:cNvPr>
          <p:cNvSpPr>
            <a:spLocks noGrp="1"/>
          </p:cNvSpPr>
          <p:nvPr>
            <p:ph idx="1"/>
          </p:nvPr>
        </p:nvSpPr>
        <p:spPr>
          <a:xfrm>
            <a:off x="474785" y="1213338"/>
            <a:ext cx="10879015" cy="5433647"/>
          </a:xfr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Atveram savu EPS → Projekti un investīcijas → Pievienot jaunu projektu iesniegumu → Izveidot jaunu LEADER/sabiedrības virzītas vietējās attīstības stratēģijas īstenošanas pieteikumu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lodziņā rakstām jūsu teritoriju, piem., «Aronas…» → Izveidot jaunu iesniegumu Nodibinājums Madonas novada fonds → </a:t>
            </a:r>
            <a:r>
              <a:rPr kumimoji="0" lang="lv-LV" sz="2400" b="1" i="0" u="none" strike="noStrike" kern="1200" cap="none" spc="0" normalizeH="0" baseline="0" noProof="0" dirty="0">
                <a:ln>
                  <a:noFill/>
                </a:ln>
                <a:solidFill>
                  <a:srgbClr val="C00000"/>
                </a:solidFill>
                <a:effectLst/>
                <a:uLnTx/>
                <a:uFillTx/>
                <a:latin typeface="Calibri"/>
                <a:ea typeface="+mn-ea"/>
                <a:cs typeface="+mn-cs"/>
              </a:rPr>
              <a:t>Reģistrēt pieteikumu (COLA 19.22) </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Ir atvērusies projekta iesnieguma «Vispārīgā daļa»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izvēlamies </a:t>
            </a:r>
            <a:r>
              <a:rPr kumimoji="0" lang="lv-LV" sz="2400" b="1" i="0" u="none" strike="noStrike" kern="1200" cap="none" spc="0" normalizeH="0" baseline="0" noProof="0" dirty="0">
                <a:ln>
                  <a:noFill/>
                </a:ln>
                <a:solidFill>
                  <a:srgbClr val="C00000"/>
                </a:solidFill>
                <a:effectLst/>
                <a:uLnTx/>
                <a:uFillTx/>
                <a:latin typeface="Calibri"/>
                <a:ea typeface="+mn-ea"/>
                <a:cs typeface="+mn-cs"/>
              </a:rPr>
              <a:t>COLA19.22</a:t>
            </a: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 Atbalsts vietējās ekonomikas stiprināšanai»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2400" b="0" i="0" u="none" strike="noStrike" kern="1200" cap="none" spc="0" normalizeH="0" baseline="0" noProof="0" dirty="0">
                <a:ln>
                  <a:noFill/>
                </a:ln>
                <a:solidFill>
                  <a:schemeClr val="tx1">
                    <a:lumMod val="65000"/>
                    <a:lumOff val="35000"/>
                  </a:schemeClr>
                </a:solidFill>
                <a:effectLst/>
                <a:uLnTx/>
                <a:uFillTx/>
                <a:latin typeface="Calibri"/>
                <a:ea typeface="+mn-ea"/>
                <a:cs typeface="+mn-cs"/>
              </a:rPr>
              <a:t>→</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lang="lv-LV" sz="2400" dirty="0">
                <a:solidFill>
                  <a:schemeClr val="tx1">
                    <a:lumMod val="65000"/>
                    <a:lumOff val="35000"/>
                  </a:schemeClr>
                </a:solidFill>
                <a:latin typeface="Calibri"/>
              </a:rPr>
              <a:t>Vispārīgā daļa → Apakšpasākumi →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lv-LV" sz="2400" dirty="0">
                <a:solidFill>
                  <a:schemeClr val="tx1">
                    <a:lumMod val="65000"/>
                    <a:lumOff val="35000"/>
                  </a:schemeClr>
                </a:solidFill>
                <a:latin typeface="Calibri"/>
              </a:rPr>
              <a:t>→C0LA19.22.</a:t>
            </a:r>
            <a:r>
              <a:rPr lang="lv-LV" sz="2400" dirty="0">
                <a:solidFill>
                  <a:srgbClr val="0070C0"/>
                </a:solidFill>
                <a:latin typeface="Calibri"/>
              </a:rPr>
              <a:t>??</a:t>
            </a:r>
            <a:r>
              <a:rPr lang="lv-LV" sz="2400" dirty="0">
                <a:solidFill>
                  <a:schemeClr val="tx1">
                    <a:lumMod val="65000"/>
                    <a:lumOff val="35000"/>
                  </a:schemeClr>
                </a:solidFill>
                <a:latin typeface="Calibri"/>
              </a:rPr>
              <a:t> Dažādām paaudzēm izmantojama publiskā telpa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lv-LV" sz="2400" i="0" u="none" strike="noStrike" kern="1200" cap="none" spc="0" normalizeH="0" baseline="0" noProof="0" dirty="0">
              <a:ln>
                <a:noFill/>
              </a:ln>
              <a:solidFill>
                <a:schemeClr val="tx1">
                  <a:lumMod val="65000"/>
                  <a:lumOff val="35000"/>
                </a:schemeClr>
              </a:solidFill>
              <a:effectLst/>
              <a:uLnTx/>
              <a:uFillTx/>
              <a:latin typeface="Calibri"/>
              <a:ea typeface="+mn-ea"/>
              <a:cs typeface="+mn-cs"/>
            </a:endParaRPr>
          </a:p>
        </p:txBody>
      </p:sp>
      <p:sp>
        <p:nvSpPr>
          <p:cNvPr id="2" name="Slaida numura vietturis 1">
            <a:extLst>
              <a:ext uri="{FF2B5EF4-FFF2-40B4-BE49-F238E27FC236}">
                <a16:creationId xmlns:a16="http://schemas.microsoft.com/office/drawing/2014/main" id="{0E1AD1DF-6A0C-762F-099A-7F5A35AB5CD8}"/>
              </a:ext>
            </a:extLst>
          </p:cNvPr>
          <p:cNvSpPr>
            <a:spLocks noGrp="1"/>
          </p:cNvSpPr>
          <p:nvPr>
            <p:ph type="sldNum" sz="quarter" idx="12"/>
          </p:nvPr>
        </p:nvSpPr>
        <p:spPr/>
        <p:txBody>
          <a:bodyPr/>
          <a:lstStyle/>
          <a:p>
            <a:fld id="{D3BF1487-AE92-4A67-81CF-43703B5CD2F4}" type="slidenum">
              <a:rPr lang="lv-LV" smtClean="0"/>
              <a:t>16</a:t>
            </a:fld>
            <a:endParaRPr lang="lv-LV"/>
          </a:p>
        </p:txBody>
      </p:sp>
    </p:spTree>
    <p:extLst>
      <p:ext uri="{BB962C8B-B14F-4D97-AF65-F5344CB8AC3E}">
        <p14:creationId xmlns:p14="http://schemas.microsoft.com/office/powerpoint/2010/main" val="3514255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4686FA1B-4BE6-019B-1783-35AE14D2A0FE}"/>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5EEE6D46-C42B-BB38-B13C-7AFCB7A7DC00}"/>
              </a:ext>
            </a:extLst>
          </p:cNvPr>
          <p:cNvSpPr>
            <a:spLocks noGrp="1"/>
          </p:cNvSpPr>
          <p:nvPr>
            <p:ph type="ctrTitle"/>
          </p:nvPr>
        </p:nvSpPr>
        <p:spPr>
          <a:xfrm>
            <a:off x="1603899" y="394620"/>
            <a:ext cx="9144000" cy="2387600"/>
          </a:xfrm>
        </p:spPr>
        <p:txBody>
          <a:bodyPr/>
          <a:lstStyle/>
          <a:p>
            <a:r>
              <a:rPr lang="lv-LV" dirty="0">
                <a:solidFill>
                  <a:schemeClr val="tx1">
                    <a:lumMod val="65000"/>
                    <a:lumOff val="35000"/>
                  </a:schemeClr>
                </a:solidFill>
              </a:rPr>
              <a:t>Paldies par uzmanību!</a:t>
            </a:r>
          </a:p>
        </p:txBody>
      </p:sp>
      <p:sp>
        <p:nvSpPr>
          <p:cNvPr id="3" name="Apakšvirsraksts 2">
            <a:extLst>
              <a:ext uri="{FF2B5EF4-FFF2-40B4-BE49-F238E27FC236}">
                <a16:creationId xmlns:a16="http://schemas.microsoft.com/office/drawing/2014/main" id="{D2A08E70-5C0C-1107-93B8-D8CD68B9CA37}"/>
              </a:ext>
            </a:extLst>
          </p:cNvPr>
          <p:cNvSpPr>
            <a:spLocks noGrp="1"/>
          </p:cNvSpPr>
          <p:nvPr>
            <p:ph type="subTitle" idx="1"/>
          </p:nvPr>
        </p:nvSpPr>
        <p:spPr>
          <a:xfrm>
            <a:off x="2615381" y="4075780"/>
            <a:ext cx="9144000" cy="2503794"/>
          </a:xfrm>
        </p:spPr>
        <p:txBody>
          <a:bodyPr>
            <a:normAutofit/>
          </a:bodyPr>
          <a:lstStyle/>
          <a:p>
            <a:pPr algn="r"/>
            <a:endParaRPr lang="lv-LV" dirty="0">
              <a:solidFill>
                <a:schemeClr val="tx1">
                  <a:lumMod val="65000"/>
                  <a:lumOff val="35000"/>
                </a:schemeClr>
              </a:solidFill>
            </a:endParaRPr>
          </a:p>
          <a:p>
            <a:pPr algn="r"/>
            <a:r>
              <a:rPr lang="lv-LV" dirty="0">
                <a:solidFill>
                  <a:schemeClr val="tx1">
                    <a:lumMod val="65000"/>
                    <a:lumOff val="35000"/>
                  </a:schemeClr>
                </a:solidFill>
              </a:rPr>
              <a:t>Jogita Baune</a:t>
            </a:r>
          </a:p>
          <a:p>
            <a:pPr algn="r"/>
            <a:r>
              <a:rPr lang="lv-LV" dirty="0">
                <a:solidFill>
                  <a:schemeClr val="tx1">
                    <a:lumMod val="65000"/>
                    <a:lumOff val="35000"/>
                  </a:schemeClr>
                </a:solidFill>
              </a:rPr>
              <a:t>T.27527343</a:t>
            </a:r>
          </a:p>
          <a:p>
            <a:pPr algn="r"/>
            <a:r>
              <a:rPr lang="lv-LV" dirty="0">
                <a:solidFill>
                  <a:schemeClr val="tx1">
                    <a:lumMod val="65000"/>
                    <a:lumOff val="35000"/>
                  </a:schemeClr>
                </a:solidFill>
              </a:rPr>
              <a:t>Vairāk informācijas </a:t>
            </a:r>
            <a:r>
              <a:rPr lang="lv-LV" dirty="0">
                <a:hlinkClick r:id="rId3"/>
              </a:rPr>
              <a:t>www.mnf.lv</a:t>
            </a:r>
            <a:endParaRPr lang="lv-LV" dirty="0"/>
          </a:p>
          <a:p>
            <a:endParaRPr lang="lv-LV" dirty="0"/>
          </a:p>
        </p:txBody>
      </p:sp>
      <p:sp>
        <p:nvSpPr>
          <p:cNvPr id="4" name="Slaida numura vietturis 3">
            <a:extLst>
              <a:ext uri="{FF2B5EF4-FFF2-40B4-BE49-F238E27FC236}">
                <a16:creationId xmlns:a16="http://schemas.microsoft.com/office/drawing/2014/main" id="{C05474E2-A2D4-A836-1A87-1FF1AFA24796}"/>
              </a:ext>
            </a:extLst>
          </p:cNvPr>
          <p:cNvSpPr>
            <a:spLocks noGrp="1"/>
          </p:cNvSpPr>
          <p:nvPr>
            <p:ph type="sldNum" sz="quarter" idx="12"/>
          </p:nvPr>
        </p:nvSpPr>
        <p:spPr/>
        <p:txBody>
          <a:bodyPr/>
          <a:lstStyle/>
          <a:p>
            <a:fld id="{D3BF1487-AE92-4A67-81CF-43703B5CD2F4}" type="slidenum">
              <a:rPr lang="lv-LV" smtClean="0"/>
              <a:t>17</a:t>
            </a:fld>
            <a:endParaRPr lang="lv-LV"/>
          </a:p>
        </p:txBody>
      </p:sp>
    </p:spTree>
    <p:extLst>
      <p:ext uri="{BB962C8B-B14F-4D97-AF65-F5344CB8AC3E}">
        <p14:creationId xmlns:p14="http://schemas.microsoft.com/office/powerpoint/2010/main" val="3517760884"/>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853</TotalTime>
  <Words>1385</Words>
  <Application>Microsoft Office PowerPoint</Application>
  <PresentationFormat>Platekrāna</PresentationFormat>
  <Paragraphs>186</Paragraphs>
  <Slides>17</Slides>
  <Notes>0</Notes>
  <HiddenSlides>0</HiddenSlides>
  <MMClips>0</MMClips>
  <ScaleCrop>false</ScaleCrop>
  <HeadingPairs>
    <vt:vector size="6" baseType="variant">
      <vt:variant>
        <vt:lpstr>Lietotie fonti</vt:lpstr>
      </vt:variant>
      <vt:variant>
        <vt:i4>5</vt:i4>
      </vt:variant>
      <vt:variant>
        <vt:lpstr>Dizains</vt:lpstr>
      </vt:variant>
      <vt:variant>
        <vt:i4>2</vt:i4>
      </vt:variant>
      <vt:variant>
        <vt:lpstr>Slaidu virsraksti</vt:lpstr>
      </vt:variant>
      <vt:variant>
        <vt:i4>17</vt:i4>
      </vt:variant>
    </vt:vector>
  </HeadingPairs>
  <TitlesOfParts>
    <vt:vector size="24" baseType="lpstr">
      <vt:lpstr>Arial</vt:lpstr>
      <vt:lpstr>Calibri</vt:lpstr>
      <vt:lpstr>Calibri Light</vt:lpstr>
      <vt:lpstr>Times New Roman</vt:lpstr>
      <vt:lpstr>Wingdings</vt:lpstr>
      <vt:lpstr>Office dizains</vt:lpstr>
      <vt:lpstr>Office Theme</vt:lpstr>
      <vt:lpstr> LEADER projekta sagatavošana rīcībā 3.2. «Dažādām paaudzēm izmantojama  publiskā telpa»  Pretendents – pašvaldība Projekta iesnieguma veidlapa COLA.19.22  </vt:lpstr>
      <vt:lpstr>LEADER 4.kārta.  SM3 Sadarbīgas un aktīvas kopienas 3.2.R Dažādām paaudzēm izmantojama publiskā telpa</vt:lpstr>
      <vt:lpstr>Attiecināmās izmaksas</vt:lpstr>
      <vt:lpstr>Attiecināmās izmaksas</vt:lpstr>
      <vt:lpstr>Pavaddokumenti, kurus iesniedz ar iesniegumu</vt:lpstr>
      <vt:lpstr>Projekta īstenošanas nosacījumi</vt:lpstr>
      <vt:lpstr>Projekta uzraudzības periods</vt:lpstr>
      <vt:lpstr>Projektu īstenošanas nosacījumi MKN 113, 07.03.2023.</vt:lpstr>
      <vt:lpstr>Pavaddokumenti. Atbilstība SVVA stratēģijai</vt:lpstr>
      <vt:lpstr>Attiecināmās izmaksas. MKN 580, 35.7.</vt:lpstr>
      <vt:lpstr>ZM apstiprināto vienotās likmes aprēķina metodika LA19 </vt:lpstr>
      <vt:lpstr>Būvniecība 35.2. un vispārējās izmaksas 35.07.</vt:lpstr>
      <vt:lpstr>Pavaddokumenti</vt:lpstr>
      <vt:lpstr>Pavaddokumenti</vt:lpstr>
      <vt:lpstr>PowerPoint prezentācija</vt:lpstr>
      <vt:lpstr>Projekta iesnieguma atvēršana EPS</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SVVA stratēģija 2023.-2027.gadam  LEADER projekti pašvaldībām 2024.gadā</dc:title>
  <dc:creator>Jogita Baune</dc:creator>
  <cp:lastModifiedBy>Andris</cp:lastModifiedBy>
  <cp:revision>23</cp:revision>
  <cp:lastPrinted>2024-03-12T11:52:19Z</cp:lastPrinted>
  <dcterms:created xsi:type="dcterms:W3CDTF">2024-03-04T13:16:11Z</dcterms:created>
  <dcterms:modified xsi:type="dcterms:W3CDTF">2024-04-23T12:50:17Z</dcterms:modified>
</cp:coreProperties>
</file>