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258" r:id="rId2"/>
    <p:sldId id="577" r:id="rId3"/>
    <p:sldId id="353" r:id="rId4"/>
    <p:sldId id="553" r:id="rId5"/>
    <p:sldId id="579" r:id="rId6"/>
    <p:sldId id="580" r:id="rId7"/>
    <p:sldId id="576" r:id="rId8"/>
    <p:sldId id="559" r:id="rId9"/>
    <p:sldId id="445" r:id="rId10"/>
    <p:sldId id="552" r:id="rId11"/>
    <p:sldId id="548" r:id="rId12"/>
    <p:sldId id="460" r:id="rId13"/>
    <p:sldId id="560" r:id="rId14"/>
    <p:sldId id="526" r:id="rId15"/>
    <p:sldId id="542" r:id="rId16"/>
    <p:sldId id="562" r:id="rId17"/>
    <p:sldId id="563" r:id="rId18"/>
    <p:sldId id="564" r:id="rId19"/>
    <p:sldId id="582" r:id="rId20"/>
    <p:sldId id="583" r:id="rId21"/>
    <p:sldId id="549" r:id="rId22"/>
    <p:sldId id="450" r:id="rId23"/>
    <p:sldId id="551" r:id="rId24"/>
    <p:sldId id="550" r:id="rId25"/>
    <p:sldId id="510" r:id="rId26"/>
    <p:sldId id="511" r:id="rId27"/>
    <p:sldId id="517" r:id="rId28"/>
    <p:sldId id="516" r:id="rId29"/>
    <p:sldId id="444" r:id="rId30"/>
    <p:sldId id="519" r:id="rId31"/>
    <p:sldId id="520" r:id="rId32"/>
    <p:sldId id="447" r:id="rId33"/>
    <p:sldId id="566" r:id="rId34"/>
    <p:sldId id="529" r:id="rId35"/>
    <p:sldId id="532" r:id="rId36"/>
    <p:sldId id="527" r:id="rId37"/>
    <p:sldId id="533" r:id="rId38"/>
    <p:sldId id="534" r:id="rId39"/>
    <p:sldId id="536" r:id="rId40"/>
    <p:sldId id="535" r:id="rId41"/>
    <p:sldId id="310" r:id="rId42"/>
    <p:sldId id="320" r:id="rId43"/>
    <p:sldId id="480" r:id="rId44"/>
    <p:sldId id="395" r:id="rId45"/>
    <p:sldId id="558" r:id="rId46"/>
    <p:sldId id="557" r:id="rId47"/>
    <p:sldId id="454" r:id="rId48"/>
    <p:sldId id="368" r:id="rId49"/>
    <p:sldId id="484" r:id="rId50"/>
    <p:sldId id="569" r:id="rId51"/>
    <p:sldId id="571" r:id="rId52"/>
    <p:sldId id="573" r:id="rId53"/>
    <p:sldId id="572" r:id="rId54"/>
    <p:sldId id="574" r:id="rId55"/>
    <p:sldId id="581" r:id="rId56"/>
    <p:sldId id="575" r:id="rId57"/>
    <p:sldId id="570" r:id="rId58"/>
    <p:sldId id="487" r:id="rId59"/>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oklusējuma sadaļa" id="{9E004BF5-5A98-406F-9D25-6ECD525BF0CF}">
          <p14:sldIdLst>
            <p14:sldId id="258"/>
            <p14:sldId id="577"/>
            <p14:sldId id="353"/>
            <p14:sldId id="553"/>
            <p14:sldId id="579"/>
            <p14:sldId id="580"/>
            <p14:sldId id="576"/>
            <p14:sldId id="559"/>
            <p14:sldId id="445"/>
            <p14:sldId id="552"/>
            <p14:sldId id="548"/>
            <p14:sldId id="460"/>
            <p14:sldId id="560"/>
            <p14:sldId id="526"/>
            <p14:sldId id="542"/>
            <p14:sldId id="562"/>
            <p14:sldId id="563"/>
            <p14:sldId id="564"/>
            <p14:sldId id="582"/>
            <p14:sldId id="583"/>
            <p14:sldId id="549"/>
            <p14:sldId id="450"/>
            <p14:sldId id="551"/>
            <p14:sldId id="550"/>
            <p14:sldId id="510"/>
            <p14:sldId id="511"/>
            <p14:sldId id="517"/>
            <p14:sldId id="516"/>
            <p14:sldId id="444"/>
            <p14:sldId id="519"/>
            <p14:sldId id="520"/>
            <p14:sldId id="447"/>
            <p14:sldId id="566"/>
            <p14:sldId id="529"/>
            <p14:sldId id="532"/>
            <p14:sldId id="527"/>
            <p14:sldId id="533"/>
            <p14:sldId id="534"/>
            <p14:sldId id="536"/>
            <p14:sldId id="535"/>
            <p14:sldId id="310"/>
            <p14:sldId id="320"/>
            <p14:sldId id="480"/>
            <p14:sldId id="395"/>
            <p14:sldId id="558"/>
            <p14:sldId id="557"/>
            <p14:sldId id="454"/>
            <p14:sldId id="368"/>
            <p14:sldId id="484"/>
            <p14:sldId id="569"/>
            <p14:sldId id="571"/>
            <p14:sldId id="573"/>
            <p14:sldId id="572"/>
            <p14:sldId id="574"/>
            <p14:sldId id="581"/>
            <p14:sldId id="575"/>
            <p14:sldId id="570"/>
            <p14:sldId id="48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gita Baune" initials="JB" lastIdx="2" clrIdx="0">
    <p:extLst>
      <p:ext uri="{19B8F6BF-5375-455C-9EA6-DF929625EA0E}">
        <p15:presenceInfo xmlns:p15="http://schemas.microsoft.com/office/powerpoint/2012/main" userId="5040f00d1dee18e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33CC33"/>
    <a:srgbClr val="7F7F7F"/>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Gaišs stils 3 - izcēlums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B4B98B0-60AC-42C2-AFA5-B58CD77FA1E5}" styleName="Gaišs stils 1 - izcēlum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Vidējs stils 4 - izcēlum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87" autoAdjust="0"/>
    <p:restoredTop sz="94620" autoAdjust="0"/>
  </p:normalViewPr>
  <p:slideViewPr>
    <p:cSldViewPr>
      <p:cViewPr varScale="1">
        <p:scale>
          <a:sx n="108" d="100"/>
          <a:sy n="108" d="100"/>
        </p:scale>
        <p:origin x="1350" y="108"/>
      </p:cViewPr>
      <p:guideLst>
        <p:guide orient="horz" pos="2160"/>
        <p:guide pos="2880"/>
      </p:guideLst>
    </p:cSldViewPr>
  </p:slideViewPr>
  <p:outlineViewPr>
    <p:cViewPr>
      <p:scale>
        <a:sx n="33" d="100"/>
        <a:sy n="33" d="100"/>
      </p:scale>
      <p:origin x="0" y="-72732"/>
    </p:cViewPr>
  </p:outlineViewPr>
  <p:notesTextViewPr>
    <p:cViewPr>
      <p:scale>
        <a:sx n="100" d="100"/>
        <a:sy n="100" d="100"/>
      </p:scale>
      <p:origin x="0" y="0"/>
    </p:cViewPr>
  </p:notesTextViewPr>
  <p:sorterViewPr>
    <p:cViewPr>
      <p:scale>
        <a:sx n="140" d="100"/>
        <a:sy n="140" d="100"/>
      </p:scale>
      <p:origin x="0" y="-17112"/>
    </p:cViewPr>
  </p:sorterViewPr>
  <p:notesViewPr>
    <p:cSldViewPr>
      <p:cViewPr varScale="1">
        <p:scale>
          <a:sx n="81" d="100"/>
          <a:sy n="81" d="100"/>
        </p:scale>
        <p:origin x="4008" y="90"/>
      </p:cViewPr>
      <p:guideLst>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7EBEAE-DF1E-4FA6-A112-117F49402CF9}"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lv-LV"/>
        </a:p>
      </dgm:t>
    </dgm:pt>
    <dgm:pt modelId="{9BB813F5-FEBE-4DA8-9E71-57F66DCEBC2A}">
      <dgm:prSet phldrT="[Text]" custT="1"/>
      <dgm:spPr/>
      <dgm:t>
        <a:bodyPr/>
        <a:lstStyle/>
        <a:p>
          <a:r>
            <a:rPr lang="lv-LV" sz="1200" b="1" dirty="0">
              <a:solidFill>
                <a:sysClr val="windowText" lastClr="000000"/>
              </a:solidFill>
            </a:rPr>
            <a:t>1 </a:t>
          </a:r>
          <a:r>
            <a:rPr lang="lv-LV" sz="1400" b="1" dirty="0">
              <a:solidFill>
                <a:sysClr val="windowText" lastClr="000000"/>
              </a:solidFill>
            </a:rPr>
            <a:t>mēnesis</a:t>
          </a:r>
        </a:p>
      </dgm:t>
    </dgm:pt>
    <dgm:pt modelId="{35DF70C2-1459-43E2-BCF1-CA1DAF4D9025}" type="parTrans" cxnId="{47EDB3D7-FD86-465D-914C-629DA67C227A}">
      <dgm:prSet/>
      <dgm:spPr/>
      <dgm:t>
        <a:bodyPr/>
        <a:lstStyle/>
        <a:p>
          <a:endParaRPr lang="lv-LV"/>
        </a:p>
      </dgm:t>
    </dgm:pt>
    <dgm:pt modelId="{FDAA3586-066C-4A2F-AEA2-12B2AC6458DD}" type="sibTrans" cxnId="{47EDB3D7-FD86-465D-914C-629DA67C227A}">
      <dgm:prSet/>
      <dgm:spPr/>
      <dgm:t>
        <a:bodyPr/>
        <a:lstStyle/>
        <a:p>
          <a:endParaRPr lang="lv-LV"/>
        </a:p>
      </dgm:t>
    </dgm:pt>
    <dgm:pt modelId="{7854A238-A526-4577-9356-86E51F4220D5}">
      <dgm:prSet phldrT="[Text]" custT="1"/>
      <dgm:spPr/>
      <dgm:t>
        <a:bodyPr/>
        <a:lstStyle/>
        <a:p>
          <a:r>
            <a:rPr lang="lv-LV" sz="1400" b="1" dirty="0"/>
            <a:t>3.aprīlī </a:t>
          </a:r>
          <a:r>
            <a:rPr lang="lv-LV" sz="1400" dirty="0"/>
            <a:t>MNF sāk pieņemt LEADER projektu iesniegumus</a:t>
          </a:r>
        </a:p>
      </dgm:t>
    </dgm:pt>
    <dgm:pt modelId="{B20F4B75-96ED-477A-BAAF-148D5107D0CF}" type="parTrans" cxnId="{4F8321DF-EB69-4955-B05B-C1E984620237}">
      <dgm:prSet/>
      <dgm:spPr/>
      <dgm:t>
        <a:bodyPr/>
        <a:lstStyle/>
        <a:p>
          <a:endParaRPr lang="lv-LV"/>
        </a:p>
      </dgm:t>
    </dgm:pt>
    <dgm:pt modelId="{0CF5BE18-0B11-455B-AA2F-31479E835775}" type="sibTrans" cxnId="{4F8321DF-EB69-4955-B05B-C1E984620237}">
      <dgm:prSet/>
      <dgm:spPr/>
      <dgm:t>
        <a:bodyPr/>
        <a:lstStyle/>
        <a:p>
          <a:endParaRPr lang="lv-LV"/>
        </a:p>
      </dgm:t>
    </dgm:pt>
    <dgm:pt modelId="{53843124-B357-4E9C-BA9E-46C06C0C3D48}">
      <dgm:prSet phldrT="[Text]" custT="1"/>
      <dgm:spPr/>
      <dgm:t>
        <a:bodyPr/>
        <a:lstStyle/>
        <a:p>
          <a:r>
            <a:rPr lang="lv-LV" sz="1400" b="1" dirty="0"/>
            <a:t>3.februārī </a:t>
          </a:r>
          <a:r>
            <a:rPr lang="lv-LV" sz="1400" b="0" dirty="0"/>
            <a:t>MNF </a:t>
          </a:r>
          <a:r>
            <a:rPr lang="lv-LV" sz="1400" dirty="0"/>
            <a:t>beidz pieņemt projektu iesniegumus, ja finansējums nav pieprasīts ātrāk.</a:t>
          </a:r>
        </a:p>
      </dgm:t>
    </dgm:pt>
    <dgm:pt modelId="{F8A61442-1CD5-4329-B09F-79A31394442E}" type="parTrans" cxnId="{626A2821-A840-4EB0-9816-378B7BEA8854}">
      <dgm:prSet/>
      <dgm:spPr/>
      <dgm:t>
        <a:bodyPr/>
        <a:lstStyle/>
        <a:p>
          <a:endParaRPr lang="lv-LV"/>
        </a:p>
      </dgm:t>
    </dgm:pt>
    <dgm:pt modelId="{F04BF583-042B-4661-8A1D-7A1ADA651807}" type="sibTrans" cxnId="{626A2821-A840-4EB0-9816-378B7BEA8854}">
      <dgm:prSet/>
      <dgm:spPr/>
      <dgm:t>
        <a:bodyPr/>
        <a:lstStyle/>
        <a:p>
          <a:endParaRPr lang="lv-LV"/>
        </a:p>
      </dgm:t>
    </dgm:pt>
    <dgm:pt modelId="{AFB1E928-16A5-4A3C-A1DF-FEEE0C87F8B2}">
      <dgm:prSet phldrT="[Text]" custT="1"/>
      <dgm:spPr/>
      <dgm:t>
        <a:bodyPr/>
        <a:lstStyle/>
        <a:p>
          <a:r>
            <a:rPr lang="lv-LV" sz="1400" b="1" dirty="0">
              <a:solidFill>
                <a:sysClr val="windowText" lastClr="000000"/>
              </a:solidFill>
            </a:rPr>
            <a:t>1 mēnesis</a:t>
          </a:r>
        </a:p>
      </dgm:t>
    </dgm:pt>
    <dgm:pt modelId="{FF64946E-2547-456E-84D0-992F78B1B219}" type="parTrans" cxnId="{B990358A-CFF9-4AC3-B01E-F51D7C97D279}">
      <dgm:prSet/>
      <dgm:spPr/>
      <dgm:t>
        <a:bodyPr/>
        <a:lstStyle/>
        <a:p>
          <a:endParaRPr lang="lv-LV"/>
        </a:p>
      </dgm:t>
    </dgm:pt>
    <dgm:pt modelId="{BC935195-23E7-4FF9-AA05-538E07FBC292}" type="sibTrans" cxnId="{B990358A-CFF9-4AC3-B01E-F51D7C97D279}">
      <dgm:prSet/>
      <dgm:spPr/>
      <dgm:t>
        <a:bodyPr/>
        <a:lstStyle/>
        <a:p>
          <a:endParaRPr lang="lv-LV"/>
        </a:p>
      </dgm:t>
    </dgm:pt>
    <dgm:pt modelId="{A29709DD-4380-4AED-9F4A-992097D6273B}">
      <dgm:prSet phldrT="[Text]" custT="1"/>
      <dgm:spPr/>
      <dgm:t>
        <a:bodyPr/>
        <a:lstStyle/>
        <a:p>
          <a:r>
            <a:rPr lang="lv-LV" sz="1200" b="1" dirty="0">
              <a:solidFill>
                <a:sysClr val="windowText" lastClr="000000"/>
              </a:solidFill>
            </a:rPr>
            <a:t>3 mēneši</a:t>
          </a:r>
        </a:p>
      </dgm:t>
    </dgm:pt>
    <dgm:pt modelId="{533FD413-D50D-42BC-A7EC-E802B16B4040}" type="parTrans" cxnId="{0834681C-74AB-4BA6-A759-50185333902C}">
      <dgm:prSet/>
      <dgm:spPr/>
      <dgm:t>
        <a:bodyPr/>
        <a:lstStyle/>
        <a:p>
          <a:endParaRPr lang="lv-LV"/>
        </a:p>
      </dgm:t>
    </dgm:pt>
    <dgm:pt modelId="{3D95325E-2FD3-4CF4-818B-FE5B27914357}" type="sibTrans" cxnId="{0834681C-74AB-4BA6-A759-50185333902C}">
      <dgm:prSet/>
      <dgm:spPr/>
      <dgm:t>
        <a:bodyPr/>
        <a:lstStyle/>
        <a:p>
          <a:endParaRPr lang="lv-LV"/>
        </a:p>
      </dgm:t>
    </dgm:pt>
    <dgm:pt modelId="{2B933C2C-1D68-41F8-8E2A-C86C17DE10A5}">
      <dgm:prSet custT="1"/>
      <dgm:spPr/>
      <dgm:t>
        <a:bodyPr/>
        <a:lstStyle/>
        <a:p>
          <a:r>
            <a:rPr lang="lv-LV" sz="1400" b="1" dirty="0"/>
            <a:t>MNF vērtē projektu atbilstību SVVA stratēģijai </a:t>
          </a:r>
          <a:r>
            <a:rPr lang="lv-LV" sz="1400" b="0" dirty="0"/>
            <a:t>(ja līdz kārtējam 3.datumam iesniegts projekta pieteikums)</a:t>
          </a:r>
        </a:p>
      </dgm:t>
    </dgm:pt>
    <dgm:pt modelId="{6DDC97A9-14D1-499C-A637-163DC835EA91}" type="parTrans" cxnId="{4F2673B0-FA35-432C-8BCF-83359F5539E3}">
      <dgm:prSet/>
      <dgm:spPr/>
      <dgm:t>
        <a:bodyPr/>
        <a:lstStyle/>
        <a:p>
          <a:endParaRPr lang="lv-LV"/>
        </a:p>
      </dgm:t>
    </dgm:pt>
    <dgm:pt modelId="{BE1B1D8A-3013-4558-8E92-7D7F7B7F5576}" type="sibTrans" cxnId="{4F2673B0-FA35-432C-8BCF-83359F5539E3}">
      <dgm:prSet/>
      <dgm:spPr/>
      <dgm:t>
        <a:bodyPr/>
        <a:lstStyle/>
        <a:p>
          <a:endParaRPr lang="lv-LV"/>
        </a:p>
      </dgm:t>
    </dgm:pt>
    <dgm:pt modelId="{ED2D63A2-8E9E-4CF4-8D31-F9B59E4D2147}">
      <dgm:prSet custT="1"/>
      <dgm:spPr/>
      <dgm:t>
        <a:bodyPr/>
        <a:lstStyle/>
        <a:p>
          <a:r>
            <a:rPr lang="lv-LV" sz="1400" b="1" dirty="0"/>
            <a:t>LAD vērtēšana notiek līdz 4 mēnešiem</a:t>
          </a:r>
        </a:p>
      </dgm:t>
    </dgm:pt>
    <dgm:pt modelId="{4F11AA24-66B7-4749-94A9-955F0702EA9B}" type="parTrans" cxnId="{8153AFE6-DDAF-46F8-9C1B-72FA0D5974FC}">
      <dgm:prSet/>
      <dgm:spPr/>
      <dgm:t>
        <a:bodyPr/>
        <a:lstStyle/>
        <a:p>
          <a:endParaRPr lang="lv-LV"/>
        </a:p>
      </dgm:t>
    </dgm:pt>
    <dgm:pt modelId="{DA1B7A2F-B70E-4539-8FBD-6EC45006FCE8}" type="sibTrans" cxnId="{8153AFE6-DDAF-46F8-9C1B-72FA0D5974FC}">
      <dgm:prSet/>
      <dgm:spPr/>
      <dgm:t>
        <a:bodyPr/>
        <a:lstStyle/>
        <a:p>
          <a:endParaRPr lang="lv-LV"/>
        </a:p>
      </dgm:t>
    </dgm:pt>
    <dgm:pt modelId="{8D301C7E-3A5A-4A60-A4A2-3A79D4E814B6}">
      <dgm:prSet phldrT="[Text]" custT="1"/>
      <dgm:spPr/>
      <dgm:t>
        <a:bodyPr/>
        <a:lstStyle/>
        <a:p>
          <a:endParaRPr lang="lv-LV" sz="1400" dirty="0"/>
        </a:p>
        <a:p>
          <a:r>
            <a:rPr lang="lv-LV" sz="1200" b="1" dirty="0">
              <a:solidFill>
                <a:sysClr val="windowText" lastClr="000000"/>
              </a:solidFill>
            </a:rPr>
            <a:t>12 vai 24 mēneši</a:t>
          </a:r>
        </a:p>
      </dgm:t>
    </dgm:pt>
    <dgm:pt modelId="{4FC0B172-8E04-4E82-AB19-08A81D44B055}" type="sibTrans" cxnId="{7F86EB7F-1061-4432-BEE3-40EA15D0CA45}">
      <dgm:prSet/>
      <dgm:spPr/>
      <dgm:t>
        <a:bodyPr/>
        <a:lstStyle/>
        <a:p>
          <a:endParaRPr lang="lv-LV"/>
        </a:p>
      </dgm:t>
    </dgm:pt>
    <dgm:pt modelId="{53112E84-E6D7-414A-96A3-579C94F0C6D9}" type="parTrans" cxnId="{7F86EB7F-1061-4432-BEE3-40EA15D0CA45}">
      <dgm:prSet/>
      <dgm:spPr/>
      <dgm:t>
        <a:bodyPr/>
        <a:lstStyle/>
        <a:p>
          <a:endParaRPr lang="lv-LV"/>
        </a:p>
      </dgm:t>
    </dgm:pt>
    <dgm:pt modelId="{1BA31E32-3D18-486A-A8EB-1A4402CDEA58}">
      <dgm:prSet custT="1"/>
      <dgm:spPr>
        <a:solidFill>
          <a:srgbClr val="FFC000">
            <a:alpha val="90000"/>
          </a:srgbClr>
        </a:solidFill>
      </dgm:spPr>
      <dgm:t>
        <a:bodyPr/>
        <a:lstStyle/>
        <a:p>
          <a:pPr>
            <a:spcAft>
              <a:spcPct val="15000"/>
            </a:spcAft>
          </a:pPr>
          <a:r>
            <a:rPr lang="lv-LV" sz="1400" b="1" dirty="0"/>
            <a:t>LEADER projektu īstenošanas laiks</a:t>
          </a:r>
          <a:r>
            <a:rPr lang="lv-LV" sz="1400" dirty="0"/>
            <a:t>. </a:t>
          </a:r>
          <a:r>
            <a:rPr lang="lv-LV" sz="1400" b="0" dirty="0"/>
            <a:t>Būvniecība - 2 gadi;</a:t>
          </a:r>
          <a:endParaRPr lang="lv-LV" sz="1400" dirty="0"/>
        </a:p>
      </dgm:t>
    </dgm:pt>
    <dgm:pt modelId="{6E2D04F1-F89F-41C4-B586-D81BD45ED4E9}" type="parTrans" cxnId="{736964CF-2A42-4444-BB7E-C6B079ACCA80}">
      <dgm:prSet/>
      <dgm:spPr/>
      <dgm:t>
        <a:bodyPr/>
        <a:lstStyle/>
        <a:p>
          <a:endParaRPr lang="lv-LV"/>
        </a:p>
      </dgm:t>
    </dgm:pt>
    <dgm:pt modelId="{4A4CF791-499B-43F9-8C37-2A1E96CAE06D}" type="sibTrans" cxnId="{736964CF-2A42-4444-BB7E-C6B079ACCA80}">
      <dgm:prSet/>
      <dgm:spPr/>
      <dgm:t>
        <a:bodyPr/>
        <a:lstStyle/>
        <a:p>
          <a:endParaRPr lang="lv-LV"/>
        </a:p>
      </dgm:t>
    </dgm:pt>
    <dgm:pt modelId="{351FD3F9-6422-433D-901B-5CE659916F16}">
      <dgm:prSet phldrT="[Text]" custT="1"/>
      <dgm:spPr/>
      <dgm:t>
        <a:bodyPr/>
        <a:lstStyle/>
        <a:p>
          <a:r>
            <a:rPr lang="lv-LV" sz="1200" b="1" dirty="0">
              <a:solidFill>
                <a:sysClr val="windowText" lastClr="000000"/>
              </a:solidFill>
            </a:rPr>
            <a:t>3 vai 5 </a:t>
          </a:r>
          <a:r>
            <a:rPr lang="lv-LV" sz="1400" b="1" dirty="0">
              <a:solidFill>
                <a:sysClr val="windowText" lastClr="000000"/>
              </a:solidFill>
            </a:rPr>
            <a:t>gadi</a:t>
          </a:r>
        </a:p>
      </dgm:t>
    </dgm:pt>
    <dgm:pt modelId="{AC703512-C249-42CB-AF4B-401D19EA6B3A}" type="parTrans" cxnId="{5C8B2DEA-3F51-4BF3-8E03-2B67B9D84800}">
      <dgm:prSet/>
      <dgm:spPr/>
      <dgm:t>
        <a:bodyPr/>
        <a:lstStyle/>
        <a:p>
          <a:endParaRPr lang="lv-LV"/>
        </a:p>
      </dgm:t>
    </dgm:pt>
    <dgm:pt modelId="{38948695-816A-4D0E-B35D-25CA94948EFA}" type="sibTrans" cxnId="{5C8B2DEA-3F51-4BF3-8E03-2B67B9D84800}">
      <dgm:prSet/>
      <dgm:spPr/>
      <dgm:t>
        <a:bodyPr/>
        <a:lstStyle/>
        <a:p>
          <a:endParaRPr lang="lv-LV"/>
        </a:p>
      </dgm:t>
    </dgm:pt>
    <dgm:pt modelId="{AD347371-D010-4EE5-81B8-2FB3C40D31AD}">
      <dgm:prSet custT="1"/>
      <dgm:spPr/>
      <dgm:t>
        <a:bodyPr/>
        <a:lstStyle/>
        <a:p>
          <a:r>
            <a:rPr lang="lv-LV" sz="1400" b="1" dirty="0"/>
            <a:t>Projekta uzraudzības periods </a:t>
          </a:r>
        </a:p>
      </dgm:t>
    </dgm:pt>
    <dgm:pt modelId="{EE4CE4C2-394A-4A95-983E-4E8529F69DA3}" type="parTrans" cxnId="{9D5D055B-15E6-4EA5-93D4-7912106D53D4}">
      <dgm:prSet/>
      <dgm:spPr/>
      <dgm:t>
        <a:bodyPr/>
        <a:lstStyle/>
        <a:p>
          <a:endParaRPr lang="lv-LV"/>
        </a:p>
      </dgm:t>
    </dgm:pt>
    <dgm:pt modelId="{738DFEF6-AD52-4A07-B45F-A56B08F43063}" type="sibTrans" cxnId="{9D5D055B-15E6-4EA5-93D4-7912106D53D4}">
      <dgm:prSet/>
      <dgm:spPr/>
      <dgm:t>
        <a:bodyPr/>
        <a:lstStyle/>
        <a:p>
          <a:endParaRPr lang="lv-LV"/>
        </a:p>
      </dgm:t>
    </dgm:pt>
    <dgm:pt modelId="{86D6F906-D2FB-404D-B611-CDC79098454A}">
      <dgm:prSet custT="1"/>
      <dgm:spPr>
        <a:solidFill>
          <a:srgbClr val="FFC000">
            <a:alpha val="90000"/>
          </a:srgbClr>
        </a:solidFill>
      </dgm:spPr>
      <dgm:t>
        <a:bodyPr/>
        <a:lstStyle/>
        <a:p>
          <a:pPr>
            <a:spcAft>
              <a:spcPts val="0"/>
            </a:spcAft>
          </a:pPr>
          <a:r>
            <a:rPr lang="lv-LV" sz="1400" dirty="0"/>
            <a:t>6 mēnešu laikā no LAD lēmuma par finansējuma piešķiršanu jāuzsāk projekta īstenošana, periodā iekļauta </a:t>
          </a:r>
          <a:r>
            <a:rPr lang="lv-LV" sz="1400" b="1" dirty="0"/>
            <a:t>priekšapmaksas pieprasījuma </a:t>
          </a:r>
          <a:r>
            <a:rPr lang="lv-LV" sz="1400" dirty="0"/>
            <a:t>sagatavošana un iesniegšana LAD;</a:t>
          </a:r>
        </a:p>
      </dgm:t>
    </dgm:pt>
    <dgm:pt modelId="{3CB2131A-4D52-4743-940A-A2FE6AE8160C}" type="parTrans" cxnId="{0C12889A-9A07-4F58-9399-0E581EB490DD}">
      <dgm:prSet/>
      <dgm:spPr/>
      <dgm:t>
        <a:bodyPr/>
        <a:lstStyle/>
        <a:p>
          <a:endParaRPr lang="lv-LV"/>
        </a:p>
      </dgm:t>
    </dgm:pt>
    <dgm:pt modelId="{882816D6-6BBD-4AB5-809B-4379B57C4116}" type="sibTrans" cxnId="{0C12889A-9A07-4F58-9399-0E581EB490DD}">
      <dgm:prSet/>
      <dgm:spPr/>
      <dgm:t>
        <a:bodyPr/>
        <a:lstStyle/>
        <a:p>
          <a:endParaRPr lang="lv-LV"/>
        </a:p>
      </dgm:t>
    </dgm:pt>
    <dgm:pt modelId="{BF8413CE-5BDA-45BA-97B2-45E991D533AA}">
      <dgm:prSet custT="1"/>
      <dgm:spPr>
        <a:solidFill>
          <a:srgbClr val="FFC000">
            <a:alpha val="90000"/>
          </a:srgbClr>
        </a:solidFill>
      </dgm:spPr>
      <dgm:t>
        <a:bodyPr/>
        <a:lstStyle/>
        <a:p>
          <a:pPr>
            <a:spcAft>
              <a:spcPct val="15000"/>
            </a:spcAft>
          </a:pPr>
          <a:r>
            <a:rPr lang="lv-LV" sz="1400" b="0" dirty="0"/>
            <a:t>pārējām izmaksām 1 gads </a:t>
          </a:r>
          <a:r>
            <a:rPr lang="lv-LV" sz="1400" dirty="0"/>
            <a:t>no LAD lēmuma + 6 mēneši līdz 1 gads saistītais personāls;</a:t>
          </a:r>
        </a:p>
      </dgm:t>
    </dgm:pt>
    <dgm:pt modelId="{25B0E4B8-BF47-4F59-8758-9F5B1662F318}" type="parTrans" cxnId="{E7FCF083-D480-4ECE-9C47-93E046A9FBF5}">
      <dgm:prSet/>
      <dgm:spPr/>
      <dgm:t>
        <a:bodyPr/>
        <a:lstStyle/>
        <a:p>
          <a:endParaRPr lang="lv-LV"/>
        </a:p>
      </dgm:t>
    </dgm:pt>
    <dgm:pt modelId="{7DEF2080-149F-4336-B0AF-24AB0D0E2120}" type="sibTrans" cxnId="{E7FCF083-D480-4ECE-9C47-93E046A9FBF5}">
      <dgm:prSet/>
      <dgm:spPr/>
      <dgm:t>
        <a:bodyPr/>
        <a:lstStyle/>
        <a:p>
          <a:endParaRPr lang="lv-LV"/>
        </a:p>
      </dgm:t>
    </dgm:pt>
    <dgm:pt modelId="{E9DB0E64-72F1-40BC-91C1-A8EA1B8E888E}">
      <dgm:prSet custT="1"/>
      <dgm:spPr/>
      <dgm:t>
        <a:bodyPr/>
        <a:lstStyle/>
        <a:p>
          <a:r>
            <a:rPr lang="lv-LV" sz="1400" dirty="0"/>
            <a:t>4.gadā par 3.gadu iesniedz pārskatu ar projekta iesniegumā norādīto rādītāju</a:t>
          </a:r>
          <a:endParaRPr lang="lv-LV" sz="1400" dirty="0">
            <a:solidFill>
              <a:srgbClr val="FF0000"/>
            </a:solidFill>
          </a:endParaRPr>
        </a:p>
      </dgm:t>
    </dgm:pt>
    <dgm:pt modelId="{C718ECDE-BDE6-4357-8471-D3E6AC7F361E}" type="parTrans" cxnId="{99A6AB68-3F33-48B5-AC54-A9A47FE0922B}">
      <dgm:prSet/>
      <dgm:spPr/>
      <dgm:t>
        <a:bodyPr/>
        <a:lstStyle/>
        <a:p>
          <a:endParaRPr lang="lv-LV"/>
        </a:p>
      </dgm:t>
    </dgm:pt>
    <dgm:pt modelId="{5E279873-1BF1-49B6-8136-70856E467CDD}" type="sibTrans" cxnId="{99A6AB68-3F33-48B5-AC54-A9A47FE0922B}">
      <dgm:prSet/>
      <dgm:spPr/>
      <dgm:t>
        <a:bodyPr/>
        <a:lstStyle/>
        <a:p>
          <a:endParaRPr lang="lv-LV"/>
        </a:p>
      </dgm:t>
    </dgm:pt>
    <dgm:pt modelId="{1C7597D8-DCFC-40D1-B85B-78A5B45B4C7C}">
      <dgm:prSet phldrT="[Text]" custT="1"/>
      <dgm:spPr/>
      <dgm:t>
        <a:bodyPr/>
        <a:lstStyle/>
        <a:p>
          <a:r>
            <a:rPr lang="lv-LV" sz="1200" b="1" dirty="0">
              <a:solidFill>
                <a:sysClr val="windowText" lastClr="000000"/>
              </a:solidFill>
            </a:rPr>
            <a:t>1</a:t>
          </a:r>
          <a:r>
            <a:rPr lang="lv-LV" sz="1200" b="1" dirty="0"/>
            <a:t> </a:t>
          </a:r>
          <a:r>
            <a:rPr lang="lv-LV" sz="1400" b="1" dirty="0">
              <a:solidFill>
                <a:sysClr val="windowText" lastClr="000000"/>
              </a:solidFill>
            </a:rPr>
            <a:t>mēnesis</a:t>
          </a:r>
        </a:p>
      </dgm:t>
    </dgm:pt>
    <dgm:pt modelId="{DB0515D6-E39F-4C13-BBDA-45C2C2636BEB}" type="sibTrans" cxnId="{D7E96FB6-F663-4E9A-BB2C-AC7843BFAAFE}">
      <dgm:prSet/>
      <dgm:spPr/>
      <dgm:t>
        <a:bodyPr/>
        <a:lstStyle/>
        <a:p>
          <a:endParaRPr lang="lv-LV"/>
        </a:p>
      </dgm:t>
    </dgm:pt>
    <dgm:pt modelId="{E1555AE1-6295-434A-9FBB-F3D5208C4D1A}" type="parTrans" cxnId="{D7E96FB6-F663-4E9A-BB2C-AC7843BFAAFE}">
      <dgm:prSet/>
      <dgm:spPr/>
      <dgm:t>
        <a:bodyPr/>
        <a:lstStyle/>
        <a:p>
          <a:endParaRPr lang="lv-LV"/>
        </a:p>
      </dgm:t>
    </dgm:pt>
    <dgm:pt modelId="{BBF53A9D-2E13-429F-901B-759489B9EF09}">
      <dgm:prSet phldrT="[Text]" custT="1"/>
      <dgm:spPr/>
      <dgm:t>
        <a:bodyPr/>
        <a:lstStyle/>
        <a:p>
          <a:r>
            <a:rPr lang="lv-LV" sz="1400" b="0" dirty="0"/>
            <a:t>3.martā s</a:t>
          </a:r>
          <a:r>
            <a:rPr lang="lv-LV" sz="1400" dirty="0"/>
            <a:t>ludinājums www.mnf.lv</a:t>
          </a:r>
        </a:p>
      </dgm:t>
    </dgm:pt>
    <dgm:pt modelId="{077C1B45-E33A-4128-A219-E24DC2A1EDC4}" type="sibTrans" cxnId="{13B55997-BCD4-41C7-9A3E-067CE3CFAB5B}">
      <dgm:prSet/>
      <dgm:spPr/>
      <dgm:t>
        <a:bodyPr/>
        <a:lstStyle/>
        <a:p>
          <a:endParaRPr lang="lv-LV"/>
        </a:p>
      </dgm:t>
    </dgm:pt>
    <dgm:pt modelId="{58F51D8F-830F-41CA-9AA7-548953D4DEE3}" type="parTrans" cxnId="{13B55997-BCD4-41C7-9A3E-067CE3CFAB5B}">
      <dgm:prSet/>
      <dgm:spPr/>
      <dgm:t>
        <a:bodyPr/>
        <a:lstStyle/>
        <a:p>
          <a:endParaRPr lang="lv-LV"/>
        </a:p>
      </dgm:t>
    </dgm:pt>
    <dgm:pt modelId="{868DB7AE-A7EF-46F3-AC83-670B1E40082B}">
      <dgm:prSet custT="1"/>
      <dgm:spPr/>
      <dgm:t>
        <a:bodyPr/>
        <a:lstStyle/>
        <a:p>
          <a:r>
            <a:rPr lang="lv-LV" sz="1400" b="1" dirty="0"/>
            <a:t>Mēneša laikā iesniedz projektus LAD </a:t>
          </a:r>
        </a:p>
      </dgm:t>
    </dgm:pt>
    <dgm:pt modelId="{DE18616A-121E-4EAC-87C4-0D73A9A0A550}" type="parTrans" cxnId="{DB533E4F-F818-479A-B06F-E14BB8D3CDAF}">
      <dgm:prSet/>
      <dgm:spPr/>
      <dgm:t>
        <a:bodyPr/>
        <a:lstStyle/>
        <a:p>
          <a:endParaRPr lang="lv-LV"/>
        </a:p>
      </dgm:t>
    </dgm:pt>
    <dgm:pt modelId="{E5A3851C-D736-48E9-959E-A4853BA8EF3B}" type="sibTrans" cxnId="{DB533E4F-F818-479A-B06F-E14BB8D3CDAF}">
      <dgm:prSet/>
      <dgm:spPr/>
      <dgm:t>
        <a:bodyPr/>
        <a:lstStyle/>
        <a:p>
          <a:endParaRPr lang="lv-LV"/>
        </a:p>
      </dgm:t>
    </dgm:pt>
    <dgm:pt modelId="{D4AAFFAE-03DB-48E9-955E-41B02F71789B}">
      <dgm:prSet custT="1"/>
      <dgm:spPr>
        <a:solidFill>
          <a:srgbClr val="FFC000">
            <a:alpha val="90000"/>
          </a:srgbClr>
        </a:solidFill>
      </dgm:spPr>
      <dgm:t>
        <a:bodyPr/>
        <a:lstStyle/>
        <a:p>
          <a:pPr>
            <a:spcAft>
              <a:spcPts val="0"/>
            </a:spcAft>
          </a:pPr>
          <a:r>
            <a:rPr lang="lv-LV" sz="1400" dirty="0">
              <a:solidFill>
                <a:srgbClr val="FF0000"/>
              </a:solidFill>
            </a:rPr>
            <a:t>iesniegumā norādām pilnu laiku!!!, lai nenoslogotu sevi un LAD ar saraksti!!!</a:t>
          </a:r>
        </a:p>
      </dgm:t>
    </dgm:pt>
    <dgm:pt modelId="{F45FF513-8D11-432C-A114-4C9AACE8490F}" type="parTrans" cxnId="{4D47D943-C06F-4A5F-8F73-1440CDD77E11}">
      <dgm:prSet/>
      <dgm:spPr/>
      <dgm:t>
        <a:bodyPr/>
        <a:lstStyle/>
        <a:p>
          <a:endParaRPr lang="lv-LV"/>
        </a:p>
      </dgm:t>
    </dgm:pt>
    <dgm:pt modelId="{FEB674E6-3F86-4264-BD09-61465395F945}" type="sibTrans" cxnId="{4D47D943-C06F-4A5F-8F73-1440CDD77E11}">
      <dgm:prSet/>
      <dgm:spPr/>
      <dgm:t>
        <a:bodyPr/>
        <a:lstStyle/>
        <a:p>
          <a:endParaRPr lang="lv-LV"/>
        </a:p>
      </dgm:t>
    </dgm:pt>
    <dgm:pt modelId="{1E84540E-1733-48CB-97E1-80C2E433CE3A}">
      <dgm:prSet custT="1"/>
      <dgm:spPr/>
      <dgm:t>
        <a:bodyPr/>
        <a:lstStyle/>
        <a:p>
          <a:r>
            <a:rPr lang="lv-LV" sz="1400" b="0" dirty="0">
              <a:solidFill>
                <a:srgbClr val="C00000"/>
              </a:solidFill>
            </a:rPr>
            <a:t>informē MNF par aktualitātēm, kas saistītas ar projektu;</a:t>
          </a:r>
          <a:endParaRPr lang="lv-LV" sz="1400" b="1" dirty="0"/>
        </a:p>
      </dgm:t>
    </dgm:pt>
    <dgm:pt modelId="{A14A660D-0EFC-4415-AE31-358D916A53C1}" type="parTrans" cxnId="{3B59272E-1714-45BF-81FA-48B144E2E3AE}">
      <dgm:prSet/>
      <dgm:spPr/>
      <dgm:t>
        <a:bodyPr/>
        <a:lstStyle/>
        <a:p>
          <a:endParaRPr lang="lv-LV"/>
        </a:p>
      </dgm:t>
    </dgm:pt>
    <dgm:pt modelId="{051B27DE-3C8F-4DC5-A961-9D4D7BBFC60B}" type="sibTrans" cxnId="{3B59272E-1714-45BF-81FA-48B144E2E3AE}">
      <dgm:prSet/>
      <dgm:spPr/>
      <dgm:t>
        <a:bodyPr/>
        <a:lstStyle/>
        <a:p>
          <a:endParaRPr lang="lv-LV"/>
        </a:p>
      </dgm:t>
    </dgm:pt>
    <dgm:pt modelId="{6CB3138A-274A-4DEA-B5DB-067C34D8A527}">
      <dgm:prSet custT="1"/>
      <dgm:spPr/>
      <dgm:t>
        <a:bodyPr/>
        <a:lstStyle/>
        <a:p>
          <a:r>
            <a:rPr lang="lv-LV" sz="1400" b="0" dirty="0"/>
            <a:t>sākas nākamajā gadā pēc pēdējās atskaites par projekta īstenošanu;</a:t>
          </a:r>
        </a:p>
      </dgm:t>
    </dgm:pt>
    <dgm:pt modelId="{F3B7E1F7-B5FA-40BB-BC29-541AC996B6E7}" type="parTrans" cxnId="{B5D0343B-4398-42F5-9960-26BE93D2E1F9}">
      <dgm:prSet/>
      <dgm:spPr/>
      <dgm:t>
        <a:bodyPr/>
        <a:lstStyle/>
        <a:p>
          <a:endParaRPr lang="lv-LV"/>
        </a:p>
      </dgm:t>
    </dgm:pt>
    <dgm:pt modelId="{0B3F5C1B-206F-463F-A89A-70437B0CDB75}" type="sibTrans" cxnId="{B5D0343B-4398-42F5-9960-26BE93D2E1F9}">
      <dgm:prSet/>
      <dgm:spPr/>
      <dgm:t>
        <a:bodyPr/>
        <a:lstStyle/>
        <a:p>
          <a:endParaRPr lang="lv-LV"/>
        </a:p>
      </dgm:t>
    </dgm:pt>
    <dgm:pt modelId="{145D8710-F4A5-4E2F-B030-758816C7D96B}" type="pres">
      <dgm:prSet presAssocID="{5E7EBEAE-DF1E-4FA6-A112-117F49402CF9}" presName="linearFlow" presStyleCnt="0">
        <dgm:presLayoutVars>
          <dgm:dir/>
          <dgm:animLvl val="lvl"/>
          <dgm:resizeHandles val="exact"/>
        </dgm:presLayoutVars>
      </dgm:prSet>
      <dgm:spPr/>
    </dgm:pt>
    <dgm:pt modelId="{5205218C-A319-4304-AB7E-441E45A56291}" type="pres">
      <dgm:prSet presAssocID="{1C7597D8-DCFC-40D1-B85B-78A5B45B4C7C}" presName="composite" presStyleCnt="0"/>
      <dgm:spPr/>
    </dgm:pt>
    <dgm:pt modelId="{D93E9D18-ABDC-4B81-90E5-4CD9E8E8239E}" type="pres">
      <dgm:prSet presAssocID="{1C7597D8-DCFC-40D1-B85B-78A5B45B4C7C}" presName="parentText" presStyleLbl="alignNode1" presStyleIdx="0" presStyleCnt="6">
        <dgm:presLayoutVars>
          <dgm:chMax val="1"/>
          <dgm:bulletEnabled val="1"/>
        </dgm:presLayoutVars>
      </dgm:prSet>
      <dgm:spPr/>
    </dgm:pt>
    <dgm:pt modelId="{2F50A536-B383-498F-A1CF-04B3CB9AF373}" type="pres">
      <dgm:prSet presAssocID="{1C7597D8-DCFC-40D1-B85B-78A5B45B4C7C}" presName="descendantText" presStyleLbl="alignAcc1" presStyleIdx="0" presStyleCnt="6">
        <dgm:presLayoutVars>
          <dgm:bulletEnabled val="1"/>
        </dgm:presLayoutVars>
      </dgm:prSet>
      <dgm:spPr/>
    </dgm:pt>
    <dgm:pt modelId="{19560EE5-E6CF-424D-8853-981D19CE0CF0}" type="pres">
      <dgm:prSet presAssocID="{DB0515D6-E39F-4C13-BBDA-45C2C2636BEB}" presName="sp" presStyleCnt="0"/>
      <dgm:spPr/>
    </dgm:pt>
    <dgm:pt modelId="{E599A3C2-620E-4446-8417-214F86E41DAD}" type="pres">
      <dgm:prSet presAssocID="{9BB813F5-FEBE-4DA8-9E71-57F66DCEBC2A}" presName="composite" presStyleCnt="0"/>
      <dgm:spPr/>
    </dgm:pt>
    <dgm:pt modelId="{B6EED9DA-8DDB-47C3-BA9B-0DEF3E65E53E}" type="pres">
      <dgm:prSet presAssocID="{9BB813F5-FEBE-4DA8-9E71-57F66DCEBC2A}" presName="parentText" presStyleLbl="alignNode1" presStyleIdx="1" presStyleCnt="6">
        <dgm:presLayoutVars>
          <dgm:chMax val="1"/>
          <dgm:bulletEnabled val="1"/>
        </dgm:presLayoutVars>
      </dgm:prSet>
      <dgm:spPr/>
    </dgm:pt>
    <dgm:pt modelId="{DE5340A6-8F28-4E6B-A28B-1C8CAA273C6D}" type="pres">
      <dgm:prSet presAssocID="{9BB813F5-FEBE-4DA8-9E71-57F66DCEBC2A}" presName="descendantText" presStyleLbl="alignAcc1" presStyleIdx="1" presStyleCnt="6">
        <dgm:presLayoutVars>
          <dgm:bulletEnabled val="1"/>
        </dgm:presLayoutVars>
      </dgm:prSet>
      <dgm:spPr/>
    </dgm:pt>
    <dgm:pt modelId="{9F2ADDCC-557E-4A65-8210-68116519F3D5}" type="pres">
      <dgm:prSet presAssocID="{FDAA3586-066C-4A2F-AEA2-12B2AC6458DD}" presName="sp" presStyleCnt="0"/>
      <dgm:spPr/>
    </dgm:pt>
    <dgm:pt modelId="{2CC13A8B-8A1B-48B0-A78D-9BD5A5398F0C}" type="pres">
      <dgm:prSet presAssocID="{AFB1E928-16A5-4A3C-A1DF-FEEE0C87F8B2}" presName="composite" presStyleCnt="0"/>
      <dgm:spPr/>
    </dgm:pt>
    <dgm:pt modelId="{4625E8B6-1368-464F-9274-C31BAD55F580}" type="pres">
      <dgm:prSet presAssocID="{AFB1E928-16A5-4A3C-A1DF-FEEE0C87F8B2}" presName="parentText" presStyleLbl="alignNode1" presStyleIdx="2" presStyleCnt="6">
        <dgm:presLayoutVars>
          <dgm:chMax val="1"/>
          <dgm:bulletEnabled val="1"/>
        </dgm:presLayoutVars>
      </dgm:prSet>
      <dgm:spPr/>
    </dgm:pt>
    <dgm:pt modelId="{9EB92347-7A09-484C-932C-6477454C468C}" type="pres">
      <dgm:prSet presAssocID="{AFB1E928-16A5-4A3C-A1DF-FEEE0C87F8B2}" presName="descendantText" presStyleLbl="alignAcc1" presStyleIdx="2" presStyleCnt="6">
        <dgm:presLayoutVars>
          <dgm:bulletEnabled val="1"/>
        </dgm:presLayoutVars>
      </dgm:prSet>
      <dgm:spPr/>
    </dgm:pt>
    <dgm:pt modelId="{78DE52ED-C056-437E-ADE9-53FE641A9E3C}" type="pres">
      <dgm:prSet presAssocID="{BC935195-23E7-4FF9-AA05-538E07FBC292}" presName="sp" presStyleCnt="0"/>
      <dgm:spPr/>
    </dgm:pt>
    <dgm:pt modelId="{70BBC19D-DF14-4048-B55A-BED898D837B0}" type="pres">
      <dgm:prSet presAssocID="{A29709DD-4380-4AED-9F4A-992097D6273B}" presName="composite" presStyleCnt="0"/>
      <dgm:spPr/>
    </dgm:pt>
    <dgm:pt modelId="{7DFBB03A-06DB-4C91-BA93-76B45C63F6FF}" type="pres">
      <dgm:prSet presAssocID="{A29709DD-4380-4AED-9F4A-992097D6273B}" presName="parentText" presStyleLbl="alignNode1" presStyleIdx="3" presStyleCnt="6">
        <dgm:presLayoutVars>
          <dgm:chMax val="1"/>
          <dgm:bulletEnabled val="1"/>
        </dgm:presLayoutVars>
      </dgm:prSet>
      <dgm:spPr/>
    </dgm:pt>
    <dgm:pt modelId="{D3ABEA65-2080-4B12-8545-7DDF5780518D}" type="pres">
      <dgm:prSet presAssocID="{A29709DD-4380-4AED-9F4A-992097D6273B}" presName="descendantText" presStyleLbl="alignAcc1" presStyleIdx="3" presStyleCnt="6" custScaleY="102278" custLinFactNeighborY="3999">
        <dgm:presLayoutVars>
          <dgm:bulletEnabled val="1"/>
        </dgm:presLayoutVars>
      </dgm:prSet>
      <dgm:spPr/>
    </dgm:pt>
    <dgm:pt modelId="{BCC64F35-83D3-4C62-9BB9-65B3B0DC9BA5}" type="pres">
      <dgm:prSet presAssocID="{3D95325E-2FD3-4CF4-818B-FE5B27914357}" presName="sp" presStyleCnt="0"/>
      <dgm:spPr/>
    </dgm:pt>
    <dgm:pt modelId="{3B58F566-38C1-4871-9F15-D7AC7ED7F5ED}" type="pres">
      <dgm:prSet presAssocID="{8D301C7E-3A5A-4A60-A4A2-3A79D4E814B6}" presName="composite" presStyleCnt="0"/>
      <dgm:spPr/>
    </dgm:pt>
    <dgm:pt modelId="{825CCCBF-2C58-49FC-90B5-AD23592638C1}" type="pres">
      <dgm:prSet presAssocID="{8D301C7E-3A5A-4A60-A4A2-3A79D4E814B6}" presName="parentText" presStyleLbl="alignNode1" presStyleIdx="4" presStyleCnt="6">
        <dgm:presLayoutVars>
          <dgm:chMax val="1"/>
          <dgm:bulletEnabled val="1"/>
        </dgm:presLayoutVars>
      </dgm:prSet>
      <dgm:spPr/>
    </dgm:pt>
    <dgm:pt modelId="{FF17E87A-8363-4D3E-9929-18B039BAC32C}" type="pres">
      <dgm:prSet presAssocID="{8D301C7E-3A5A-4A60-A4A2-3A79D4E814B6}" presName="descendantText" presStyleLbl="alignAcc1" presStyleIdx="4" presStyleCnt="6" custScaleY="167823">
        <dgm:presLayoutVars>
          <dgm:bulletEnabled val="1"/>
        </dgm:presLayoutVars>
      </dgm:prSet>
      <dgm:spPr/>
    </dgm:pt>
    <dgm:pt modelId="{3FC51CB7-49E5-4AA2-973D-091710FB9BB7}" type="pres">
      <dgm:prSet presAssocID="{4FC0B172-8E04-4E82-AB19-08A81D44B055}" presName="sp" presStyleCnt="0"/>
      <dgm:spPr/>
    </dgm:pt>
    <dgm:pt modelId="{436C4F9D-6E25-485F-878C-CB12BD0339EC}" type="pres">
      <dgm:prSet presAssocID="{351FD3F9-6422-433D-901B-5CE659916F16}" presName="composite" presStyleCnt="0"/>
      <dgm:spPr/>
    </dgm:pt>
    <dgm:pt modelId="{F40A0FD9-36AB-4A77-978D-E49A37A6D471}" type="pres">
      <dgm:prSet presAssocID="{351FD3F9-6422-433D-901B-5CE659916F16}" presName="parentText" presStyleLbl="alignNode1" presStyleIdx="5" presStyleCnt="6">
        <dgm:presLayoutVars>
          <dgm:chMax val="1"/>
          <dgm:bulletEnabled val="1"/>
        </dgm:presLayoutVars>
      </dgm:prSet>
      <dgm:spPr/>
    </dgm:pt>
    <dgm:pt modelId="{48CBC844-3D80-4C5A-86B3-BD4EE2153E0B}" type="pres">
      <dgm:prSet presAssocID="{351FD3F9-6422-433D-901B-5CE659916F16}" presName="descendantText" presStyleLbl="alignAcc1" presStyleIdx="5" presStyleCnt="6" custScaleY="179428">
        <dgm:presLayoutVars>
          <dgm:bulletEnabled val="1"/>
        </dgm:presLayoutVars>
      </dgm:prSet>
      <dgm:spPr/>
    </dgm:pt>
  </dgm:ptLst>
  <dgm:cxnLst>
    <dgm:cxn modelId="{32F8A80C-FFBB-425E-BE1F-7DDD5D8D75D7}" type="presOf" srcId="{2B933C2C-1D68-41F8-8E2A-C86C17DE10A5}" destId="{9EB92347-7A09-484C-932C-6477454C468C}" srcOrd="0" destOrd="0" presId="urn:microsoft.com/office/officeart/2005/8/layout/chevron2"/>
    <dgm:cxn modelId="{B2DB4D13-16BB-4952-8D12-7F73CCBF2FC8}" type="presOf" srcId="{AFB1E928-16A5-4A3C-A1DF-FEEE0C87F8B2}" destId="{4625E8B6-1368-464F-9274-C31BAD55F580}" srcOrd="0" destOrd="0" presId="urn:microsoft.com/office/officeart/2005/8/layout/chevron2"/>
    <dgm:cxn modelId="{2DEA7014-7B75-44E6-9F74-8122ACCAC0BC}" type="presOf" srcId="{6CB3138A-274A-4DEA-B5DB-067C34D8A527}" destId="{48CBC844-3D80-4C5A-86B3-BD4EE2153E0B}" srcOrd="0" destOrd="1" presId="urn:microsoft.com/office/officeart/2005/8/layout/chevron2"/>
    <dgm:cxn modelId="{6988B818-5627-429E-A48B-9A9F2C3587BA}" type="presOf" srcId="{9BB813F5-FEBE-4DA8-9E71-57F66DCEBC2A}" destId="{B6EED9DA-8DDB-47C3-BA9B-0DEF3E65E53E}" srcOrd="0" destOrd="0" presId="urn:microsoft.com/office/officeart/2005/8/layout/chevron2"/>
    <dgm:cxn modelId="{0834681C-74AB-4BA6-A759-50185333902C}" srcId="{5E7EBEAE-DF1E-4FA6-A112-117F49402CF9}" destId="{A29709DD-4380-4AED-9F4A-992097D6273B}" srcOrd="3" destOrd="0" parTransId="{533FD413-D50D-42BC-A7EC-E802B16B4040}" sibTransId="{3D95325E-2FD3-4CF4-818B-FE5B27914357}"/>
    <dgm:cxn modelId="{626A2821-A840-4EB0-9816-378B7BEA8854}" srcId="{9BB813F5-FEBE-4DA8-9E71-57F66DCEBC2A}" destId="{53843124-B357-4E9C-BA9E-46C06C0C3D48}" srcOrd="1" destOrd="0" parTransId="{F8A61442-1CD5-4329-B09F-79A31394442E}" sibTransId="{F04BF583-042B-4661-8A1D-7A1ADA651807}"/>
    <dgm:cxn modelId="{ACAAD12D-691B-41FA-8FC1-4BE6EE5E2A68}" type="presOf" srcId="{53843124-B357-4E9C-BA9E-46C06C0C3D48}" destId="{DE5340A6-8F28-4E6B-A28B-1C8CAA273C6D}" srcOrd="0" destOrd="1" presId="urn:microsoft.com/office/officeart/2005/8/layout/chevron2"/>
    <dgm:cxn modelId="{3B59272E-1714-45BF-81FA-48B144E2E3AE}" srcId="{351FD3F9-6422-433D-901B-5CE659916F16}" destId="{1E84540E-1733-48CB-97E1-80C2E433CE3A}" srcOrd="2" destOrd="0" parTransId="{A14A660D-0EFC-4415-AE31-358D916A53C1}" sibTransId="{051B27DE-3C8F-4DC5-A961-9D4D7BBFC60B}"/>
    <dgm:cxn modelId="{D9C9CB32-76C1-4CED-A83B-87F76AE66057}" type="presOf" srcId="{BF8413CE-5BDA-45BA-97B2-45E991D533AA}" destId="{FF17E87A-8363-4D3E-9929-18B039BAC32C}" srcOrd="0" destOrd="1" presId="urn:microsoft.com/office/officeart/2005/8/layout/chevron2"/>
    <dgm:cxn modelId="{3968A439-DB1B-4313-B93C-5D6D5A7C746E}" type="presOf" srcId="{ED2D63A2-8E9E-4CF4-8D31-F9B59E4D2147}" destId="{D3ABEA65-2080-4B12-8545-7DDF5780518D}" srcOrd="0" destOrd="0" presId="urn:microsoft.com/office/officeart/2005/8/layout/chevron2"/>
    <dgm:cxn modelId="{B5D0343B-4398-42F5-9960-26BE93D2E1F9}" srcId="{351FD3F9-6422-433D-901B-5CE659916F16}" destId="{6CB3138A-274A-4DEA-B5DB-067C34D8A527}" srcOrd="1" destOrd="0" parTransId="{F3B7E1F7-B5FA-40BB-BC29-541AC996B6E7}" sibTransId="{0B3F5C1B-206F-463F-A89A-70437B0CDB75}"/>
    <dgm:cxn modelId="{9D5D055B-15E6-4EA5-93D4-7912106D53D4}" srcId="{351FD3F9-6422-433D-901B-5CE659916F16}" destId="{AD347371-D010-4EE5-81B8-2FB3C40D31AD}" srcOrd="0" destOrd="0" parTransId="{EE4CE4C2-394A-4A95-983E-4E8529F69DA3}" sibTransId="{738DFEF6-AD52-4A07-B45F-A56B08F43063}"/>
    <dgm:cxn modelId="{4D47D943-C06F-4A5F-8F73-1440CDD77E11}" srcId="{8D301C7E-3A5A-4A60-A4A2-3A79D4E814B6}" destId="{D4AAFFAE-03DB-48E9-955E-41B02F71789B}" srcOrd="3" destOrd="0" parTransId="{F45FF513-8D11-432C-A114-4C9AACE8490F}" sibTransId="{FEB674E6-3F86-4264-BD09-61465395F945}"/>
    <dgm:cxn modelId="{99A6AB68-3F33-48B5-AC54-A9A47FE0922B}" srcId="{351FD3F9-6422-433D-901B-5CE659916F16}" destId="{E9DB0E64-72F1-40BC-91C1-A8EA1B8E888E}" srcOrd="3" destOrd="0" parTransId="{C718ECDE-BDE6-4357-8471-D3E6AC7F361E}" sibTransId="{5E279873-1BF1-49B6-8136-70856E467CDD}"/>
    <dgm:cxn modelId="{7B0BB469-6882-405F-9550-E799A3328F71}" type="presOf" srcId="{8D301C7E-3A5A-4A60-A4A2-3A79D4E814B6}" destId="{825CCCBF-2C58-49FC-90B5-AD23592638C1}" srcOrd="0" destOrd="0" presId="urn:microsoft.com/office/officeart/2005/8/layout/chevron2"/>
    <dgm:cxn modelId="{DB533E4F-F818-479A-B06F-E14BB8D3CDAF}" srcId="{AFB1E928-16A5-4A3C-A1DF-FEEE0C87F8B2}" destId="{868DB7AE-A7EF-46F3-AC83-670B1E40082B}" srcOrd="1" destOrd="0" parTransId="{DE18616A-121E-4EAC-87C4-0D73A9A0A550}" sibTransId="{E5A3851C-D736-48E9-959E-A4853BA8EF3B}"/>
    <dgm:cxn modelId="{C3DDFF55-E52E-4A80-A879-E20B842A2D31}" type="presOf" srcId="{351FD3F9-6422-433D-901B-5CE659916F16}" destId="{F40A0FD9-36AB-4A77-978D-E49A37A6D471}" srcOrd="0" destOrd="0" presId="urn:microsoft.com/office/officeart/2005/8/layout/chevron2"/>
    <dgm:cxn modelId="{ECA15378-845E-441C-8546-FADF301B37E0}" type="presOf" srcId="{5E7EBEAE-DF1E-4FA6-A112-117F49402CF9}" destId="{145D8710-F4A5-4E2F-B030-758816C7D96B}" srcOrd="0" destOrd="0" presId="urn:microsoft.com/office/officeart/2005/8/layout/chevron2"/>
    <dgm:cxn modelId="{A7DA367E-80CB-4AA0-9A9E-5B41AFDD5E34}" type="presOf" srcId="{BBF53A9D-2E13-429F-901B-759489B9EF09}" destId="{2F50A536-B383-498F-A1CF-04B3CB9AF373}" srcOrd="0" destOrd="0" presId="urn:microsoft.com/office/officeart/2005/8/layout/chevron2"/>
    <dgm:cxn modelId="{7F86EB7F-1061-4432-BEE3-40EA15D0CA45}" srcId="{5E7EBEAE-DF1E-4FA6-A112-117F49402CF9}" destId="{8D301C7E-3A5A-4A60-A4A2-3A79D4E814B6}" srcOrd="4" destOrd="0" parTransId="{53112E84-E6D7-414A-96A3-579C94F0C6D9}" sibTransId="{4FC0B172-8E04-4E82-AB19-08A81D44B055}"/>
    <dgm:cxn modelId="{E7FCF083-D480-4ECE-9C47-93E046A9FBF5}" srcId="{8D301C7E-3A5A-4A60-A4A2-3A79D4E814B6}" destId="{BF8413CE-5BDA-45BA-97B2-45E991D533AA}" srcOrd="1" destOrd="0" parTransId="{25B0E4B8-BF47-4F59-8758-9F5B1662F318}" sibTransId="{7DEF2080-149F-4336-B0AF-24AB0D0E2120}"/>
    <dgm:cxn modelId="{B990358A-CFF9-4AC3-B01E-F51D7C97D279}" srcId="{5E7EBEAE-DF1E-4FA6-A112-117F49402CF9}" destId="{AFB1E928-16A5-4A3C-A1DF-FEEE0C87F8B2}" srcOrd="2" destOrd="0" parTransId="{FF64946E-2547-456E-84D0-992F78B1B219}" sibTransId="{BC935195-23E7-4FF9-AA05-538E07FBC292}"/>
    <dgm:cxn modelId="{13B55997-BCD4-41C7-9A3E-067CE3CFAB5B}" srcId="{1C7597D8-DCFC-40D1-B85B-78A5B45B4C7C}" destId="{BBF53A9D-2E13-429F-901B-759489B9EF09}" srcOrd="0" destOrd="0" parTransId="{58F51D8F-830F-41CA-9AA7-548953D4DEE3}" sibTransId="{077C1B45-E33A-4128-A219-E24DC2A1EDC4}"/>
    <dgm:cxn modelId="{0C12889A-9A07-4F58-9399-0E581EB490DD}" srcId="{8D301C7E-3A5A-4A60-A4A2-3A79D4E814B6}" destId="{86D6F906-D2FB-404D-B611-CDC79098454A}" srcOrd="2" destOrd="0" parTransId="{3CB2131A-4D52-4743-940A-A2FE6AE8160C}" sibTransId="{882816D6-6BBD-4AB5-809B-4379B57C4116}"/>
    <dgm:cxn modelId="{4DC75B9D-2452-44FE-8BCE-269FBAA15815}" type="presOf" srcId="{1C7597D8-DCFC-40D1-B85B-78A5B45B4C7C}" destId="{D93E9D18-ABDC-4B81-90E5-4CD9E8E8239E}" srcOrd="0" destOrd="0" presId="urn:microsoft.com/office/officeart/2005/8/layout/chevron2"/>
    <dgm:cxn modelId="{86C64FAE-CB71-42A1-891C-5C0815432624}" type="presOf" srcId="{868DB7AE-A7EF-46F3-AC83-670B1E40082B}" destId="{9EB92347-7A09-484C-932C-6477454C468C}" srcOrd="0" destOrd="1" presId="urn:microsoft.com/office/officeart/2005/8/layout/chevron2"/>
    <dgm:cxn modelId="{4F2673B0-FA35-432C-8BCF-83359F5539E3}" srcId="{AFB1E928-16A5-4A3C-A1DF-FEEE0C87F8B2}" destId="{2B933C2C-1D68-41F8-8E2A-C86C17DE10A5}" srcOrd="0" destOrd="0" parTransId="{6DDC97A9-14D1-499C-A637-163DC835EA91}" sibTransId="{BE1B1D8A-3013-4558-8E92-7D7F7B7F5576}"/>
    <dgm:cxn modelId="{D7E96FB6-F663-4E9A-BB2C-AC7843BFAAFE}" srcId="{5E7EBEAE-DF1E-4FA6-A112-117F49402CF9}" destId="{1C7597D8-DCFC-40D1-B85B-78A5B45B4C7C}" srcOrd="0" destOrd="0" parTransId="{E1555AE1-6295-434A-9FBB-F3D5208C4D1A}" sibTransId="{DB0515D6-E39F-4C13-BBDA-45C2C2636BEB}"/>
    <dgm:cxn modelId="{1C57A9CA-9FE3-4CCB-92F0-675EB6F854F5}" type="presOf" srcId="{D4AAFFAE-03DB-48E9-955E-41B02F71789B}" destId="{FF17E87A-8363-4D3E-9929-18B039BAC32C}" srcOrd="0" destOrd="3" presId="urn:microsoft.com/office/officeart/2005/8/layout/chevron2"/>
    <dgm:cxn modelId="{736964CF-2A42-4444-BB7E-C6B079ACCA80}" srcId="{8D301C7E-3A5A-4A60-A4A2-3A79D4E814B6}" destId="{1BA31E32-3D18-486A-A8EB-1A4402CDEA58}" srcOrd="0" destOrd="0" parTransId="{6E2D04F1-F89F-41C4-B586-D81BD45ED4E9}" sibTransId="{4A4CF791-499B-43F9-8C37-2A1E96CAE06D}"/>
    <dgm:cxn modelId="{1C68CAD0-6245-4A08-AFC5-F1B10A06B922}" type="presOf" srcId="{AD347371-D010-4EE5-81B8-2FB3C40D31AD}" destId="{48CBC844-3D80-4C5A-86B3-BD4EE2153E0B}" srcOrd="0" destOrd="0" presId="urn:microsoft.com/office/officeart/2005/8/layout/chevron2"/>
    <dgm:cxn modelId="{47EDB3D7-FD86-465D-914C-629DA67C227A}" srcId="{5E7EBEAE-DF1E-4FA6-A112-117F49402CF9}" destId="{9BB813F5-FEBE-4DA8-9E71-57F66DCEBC2A}" srcOrd="1" destOrd="0" parTransId="{35DF70C2-1459-43E2-BCF1-CA1DAF4D9025}" sibTransId="{FDAA3586-066C-4A2F-AEA2-12B2AC6458DD}"/>
    <dgm:cxn modelId="{118129DE-1214-4EDE-9F47-EC5C8DCA3A69}" type="presOf" srcId="{7854A238-A526-4577-9356-86E51F4220D5}" destId="{DE5340A6-8F28-4E6B-A28B-1C8CAA273C6D}" srcOrd="0" destOrd="0" presId="urn:microsoft.com/office/officeart/2005/8/layout/chevron2"/>
    <dgm:cxn modelId="{4F8321DF-EB69-4955-B05B-C1E984620237}" srcId="{9BB813F5-FEBE-4DA8-9E71-57F66DCEBC2A}" destId="{7854A238-A526-4577-9356-86E51F4220D5}" srcOrd="0" destOrd="0" parTransId="{B20F4B75-96ED-477A-BAAF-148D5107D0CF}" sibTransId="{0CF5BE18-0B11-455B-AA2F-31479E835775}"/>
    <dgm:cxn modelId="{2096ABE0-8083-47EE-A38B-C46B7CAD43FB}" type="presOf" srcId="{E9DB0E64-72F1-40BC-91C1-A8EA1B8E888E}" destId="{48CBC844-3D80-4C5A-86B3-BD4EE2153E0B}" srcOrd="0" destOrd="3" presId="urn:microsoft.com/office/officeart/2005/8/layout/chevron2"/>
    <dgm:cxn modelId="{A329E3E0-74BB-4949-8414-35DBB782D928}" type="presOf" srcId="{86D6F906-D2FB-404D-B611-CDC79098454A}" destId="{FF17E87A-8363-4D3E-9929-18B039BAC32C}" srcOrd="0" destOrd="2" presId="urn:microsoft.com/office/officeart/2005/8/layout/chevron2"/>
    <dgm:cxn modelId="{8153AFE6-DDAF-46F8-9C1B-72FA0D5974FC}" srcId="{A29709DD-4380-4AED-9F4A-992097D6273B}" destId="{ED2D63A2-8E9E-4CF4-8D31-F9B59E4D2147}" srcOrd="0" destOrd="0" parTransId="{4F11AA24-66B7-4749-94A9-955F0702EA9B}" sibTransId="{DA1B7A2F-B70E-4539-8FBD-6EC45006FCE8}"/>
    <dgm:cxn modelId="{5C8B2DEA-3F51-4BF3-8E03-2B67B9D84800}" srcId="{5E7EBEAE-DF1E-4FA6-A112-117F49402CF9}" destId="{351FD3F9-6422-433D-901B-5CE659916F16}" srcOrd="5" destOrd="0" parTransId="{AC703512-C249-42CB-AF4B-401D19EA6B3A}" sibTransId="{38948695-816A-4D0E-B35D-25CA94948EFA}"/>
    <dgm:cxn modelId="{0D895EED-12E0-4B1F-96A2-464D29B77D59}" type="presOf" srcId="{1E84540E-1733-48CB-97E1-80C2E433CE3A}" destId="{48CBC844-3D80-4C5A-86B3-BD4EE2153E0B}" srcOrd="0" destOrd="2" presId="urn:microsoft.com/office/officeart/2005/8/layout/chevron2"/>
    <dgm:cxn modelId="{05241AF6-C0B5-4768-B6D5-11D5A39301D9}" type="presOf" srcId="{1BA31E32-3D18-486A-A8EB-1A4402CDEA58}" destId="{FF17E87A-8363-4D3E-9929-18B039BAC32C}" srcOrd="0" destOrd="0" presId="urn:microsoft.com/office/officeart/2005/8/layout/chevron2"/>
    <dgm:cxn modelId="{622A39FD-9D93-43AA-A347-7736CBDD6DA7}" type="presOf" srcId="{A29709DD-4380-4AED-9F4A-992097D6273B}" destId="{7DFBB03A-06DB-4C91-BA93-76B45C63F6FF}" srcOrd="0" destOrd="0" presId="urn:microsoft.com/office/officeart/2005/8/layout/chevron2"/>
    <dgm:cxn modelId="{BF9EB566-E9A0-464D-8210-38C3234CA368}" type="presParOf" srcId="{145D8710-F4A5-4E2F-B030-758816C7D96B}" destId="{5205218C-A319-4304-AB7E-441E45A56291}" srcOrd="0" destOrd="0" presId="urn:microsoft.com/office/officeart/2005/8/layout/chevron2"/>
    <dgm:cxn modelId="{C1D33842-E6DA-4C3A-9536-C99AD91CC988}" type="presParOf" srcId="{5205218C-A319-4304-AB7E-441E45A56291}" destId="{D93E9D18-ABDC-4B81-90E5-4CD9E8E8239E}" srcOrd="0" destOrd="0" presId="urn:microsoft.com/office/officeart/2005/8/layout/chevron2"/>
    <dgm:cxn modelId="{BBA6C3B3-E800-4762-ADDD-49F5E596B512}" type="presParOf" srcId="{5205218C-A319-4304-AB7E-441E45A56291}" destId="{2F50A536-B383-498F-A1CF-04B3CB9AF373}" srcOrd="1" destOrd="0" presId="urn:microsoft.com/office/officeart/2005/8/layout/chevron2"/>
    <dgm:cxn modelId="{F77A05A8-B082-4C66-B09A-8742613A6939}" type="presParOf" srcId="{145D8710-F4A5-4E2F-B030-758816C7D96B}" destId="{19560EE5-E6CF-424D-8853-981D19CE0CF0}" srcOrd="1" destOrd="0" presId="urn:microsoft.com/office/officeart/2005/8/layout/chevron2"/>
    <dgm:cxn modelId="{FECE28C8-788B-4517-B1B7-96B69DEA87F8}" type="presParOf" srcId="{145D8710-F4A5-4E2F-B030-758816C7D96B}" destId="{E599A3C2-620E-4446-8417-214F86E41DAD}" srcOrd="2" destOrd="0" presId="urn:microsoft.com/office/officeart/2005/8/layout/chevron2"/>
    <dgm:cxn modelId="{0CC43EA7-BF5E-4A98-BE05-5F27DDB8C443}" type="presParOf" srcId="{E599A3C2-620E-4446-8417-214F86E41DAD}" destId="{B6EED9DA-8DDB-47C3-BA9B-0DEF3E65E53E}" srcOrd="0" destOrd="0" presId="urn:microsoft.com/office/officeart/2005/8/layout/chevron2"/>
    <dgm:cxn modelId="{D6CC722D-A4EB-4244-9FDE-9A562B747601}" type="presParOf" srcId="{E599A3C2-620E-4446-8417-214F86E41DAD}" destId="{DE5340A6-8F28-4E6B-A28B-1C8CAA273C6D}" srcOrd="1" destOrd="0" presId="urn:microsoft.com/office/officeart/2005/8/layout/chevron2"/>
    <dgm:cxn modelId="{6C34957F-9A3D-40CD-BDA1-3B306058A73D}" type="presParOf" srcId="{145D8710-F4A5-4E2F-B030-758816C7D96B}" destId="{9F2ADDCC-557E-4A65-8210-68116519F3D5}" srcOrd="3" destOrd="0" presId="urn:microsoft.com/office/officeart/2005/8/layout/chevron2"/>
    <dgm:cxn modelId="{FF6B3220-AD04-41AB-AD8D-0D6F982D714E}" type="presParOf" srcId="{145D8710-F4A5-4E2F-B030-758816C7D96B}" destId="{2CC13A8B-8A1B-48B0-A78D-9BD5A5398F0C}" srcOrd="4" destOrd="0" presId="urn:microsoft.com/office/officeart/2005/8/layout/chevron2"/>
    <dgm:cxn modelId="{C9408F27-E1CE-41FD-800B-67B1195F8523}" type="presParOf" srcId="{2CC13A8B-8A1B-48B0-A78D-9BD5A5398F0C}" destId="{4625E8B6-1368-464F-9274-C31BAD55F580}" srcOrd="0" destOrd="0" presId="urn:microsoft.com/office/officeart/2005/8/layout/chevron2"/>
    <dgm:cxn modelId="{0A3F395F-2946-4831-8D49-5D504E9E3283}" type="presParOf" srcId="{2CC13A8B-8A1B-48B0-A78D-9BD5A5398F0C}" destId="{9EB92347-7A09-484C-932C-6477454C468C}" srcOrd="1" destOrd="0" presId="urn:microsoft.com/office/officeart/2005/8/layout/chevron2"/>
    <dgm:cxn modelId="{DC55C2BE-0BFC-40CC-8E53-A032BB9ECD5A}" type="presParOf" srcId="{145D8710-F4A5-4E2F-B030-758816C7D96B}" destId="{78DE52ED-C056-437E-ADE9-53FE641A9E3C}" srcOrd="5" destOrd="0" presId="urn:microsoft.com/office/officeart/2005/8/layout/chevron2"/>
    <dgm:cxn modelId="{81B46CDF-D224-4E17-8831-56A5269AF471}" type="presParOf" srcId="{145D8710-F4A5-4E2F-B030-758816C7D96B}" destId="{70BBC19D-DF14-4048-B55A-BED898D837B0}" srcOrd="6" destOrd="0" presId="urn:microsoft.com/office/officeart/2005/8/layout/chevron2"/>
    <dgm:cxn modelId="{817AAC02-9531-4E3A-9E15-DA51D9F930A1}" type="presParOf" srcId="{70BBC19D-DF14-4048-B55A-BED898D837B0}" destId="{7DFBB03A-06DB-4C91-BA93-76B45C63F6FF}" srcOrd="0" destOrd="0" presId="urn:microsoft.com/office/officeart/2005/8/layout/chevron2"/>
    <dgm:cxn modelId="{25A2B3FE-78EC-44F6-920A-00DB3C479E42}" type="presParOf" srcId="{70BBC19D-DF14-4048-B55A-BED898D837B0}" destId="{D3ABEA65-2080-4B12-8545-7DDF5780518D}" srcOrd="1" destOrd="0" presId="urn:microsoft.com/office/officeart/2005/8/layout/chevron2"/>
    <dgm:cxn modelId="{3B353276-3D22-4667-BB0E-8641F1AD6826}" type="presParOf" srcId="{145D8710-F4A5-4E2F-B030-758816C7D96B}" destId="{BCC64F35-83D3-4C62-9BB9-65B3B0DC9BA5}" srcOrd="7" destOrd="0" presId="urn:microsoft.com/office/officeart/2005/8/layout/chevron2"/>
    <dgm:cxn modelId="{81307C11-FDD8-4B1F-B98B-962971B9CC9D}" type="presParOf" srcId="{145D8710-F4A5-4E2F-B030-758816C7D96B}" destId="{3B58F566-38C1-4871-9F15-D7AC7ED7F5ED}" srcOrd="8" destOrd="0" presId="urn:microsoft.com/office/officeart/2005/8/layout/chevron2"/>
    <dgm:cxn modelId="{7CA17FC5-78C5-422F-9AF0-BF872DB5D36B}" type="presParOf" srcId="{3B58F566-38C1-4871-9F15-D7AC7ED7F5ED}" destId="{825CCCBF-2C58-49FC-90B5-AD23592638C1}" srcOrd="0" destOrd="0" presId="urn:microsoft.com/office/officeart/2005/8/layout/chevron2"/>
    <dgm:cxn modelId="{0DE0AA6D-E9F7-4C52-8C52-F05F55144A1A}" type="presParOf" srcId="{3B58F566-38C1-4871-9F15-D7AC7ED7F5ED}" destId="{FF17E87A-8363-4D3E-9929-18B039BAC32C}" srcOrd="1" destOrd="0" presId="urn:microsoft.com/office/officeart/2005/8/layout/chevron2"/>
    <dgm:cxn modelId="{F093ADC9-1CFF-44CA-8D85-6468E4A5D6F1}" type="presParOf" srcId="{145D8710-F4A5-4E2F-B030-758816C7D96B}" destId="{3FC51CB7-49E5-4AA2-973D-091710FB9BB7}" srcOrd="9" destOrd="0" presId="urn:microsoft.com/office/officeart/2005/8/layout/chevron2"/>
    <dgm:cxn modelId="{5C9B7F7F-FBAC-4469-9FC2-30CEAA86CA52}" type="presParOf" srcId="{145D8710-F4A5-4E2F-B030-758816C7D96B}" destId="{436C4F9D-6E25-485F-878C-CB12BD0339EC}" srcOrd="10" destOrd="0" presId="urn:microsoft.com/office/officeart/2005/8/layout/chevron2"/>
    <dgm:cxn modelId="{5D17C44B-69F5-4A95-B667-4915EBDBACB2}" type="presParOf" srcId="{436C4F9D-6E25-485F-878C-CB12BD0339EC}" destId="{F40A0FD9-36AB-4A77-978D-E49A37A6D471}" srcOrd="0" destOrd="0" presId="urn:microsoft.com/office/officeart/2005/8/layout/chevron2"/>
    <dgm:cxn modelId="{5D2360F3-E4F0-47F7-8BC2-2D36EA7FAF27}" type="presParOf" srcId="{436C4F9D-6E25-485F-878C-CB12BD0339EC}" destId="{48CBC844-3D80-4C5A-86B3-BD4EE2153E0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3E9D18-ABDC-4B81-90E5-4CD9E8E8239E}">
      <dsp:nvSpPr>
        <dsp:cNvPr id="0" name=""/>
        <dsp:cNvSpPr/>
      </dsp:nvSpPr>
      <dsp:spPr>
        <a:xfrm rot="5400000">
          <a:off x="-151790" y="246672"/>
          <a:ext cx="1011935" cy="708354"/>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v-LV" sz="1200" b="1" kern="1200" dirty="0">
              <a:solidFill>
                <a:sysClr val="windowText" lastClr="000000"/>
              </a:solidFill>
            </a:rPr>
            <a:t>1</a:t>
          </a:r>
          <a:r>
            <a:rPr lang="lv-LV" sz="1200" b="1" kern="1200" dirty="0"/>
            <a:t> </a:t>
          </a:r>
          <a:r>
            <a:rPr lang="lv-LV" sz="1400" b="1" kern="1200" dirty="0">
              <a:solidFill>
                <a:sysClr val="windowText" lastClr="000000"/>
              </a:solidFill>
            </a:rPr>
            <a:t>mēnesis</a:t>
          </a:r>
        </a:p>
      </dsp:txBody>
      <dsp:txXfrm rot="-5400000">
        <a:off x="1" y="449058"/>
        <a:ext cx="708354" cy="303581"/>
      </dsp:txXfrm>
    </dsp:sp>
    <dsp:sp modelId="{2F50A536-B383-498F-A1CF-04B3CB9AF373}">
      <dsp:nvSpPr>
        <dsp:cNvPr id="0" name=""/>
        <dsp:cNvSpPr/>
      </dsp:nvSpPr>
      <dsp:spPr>
        <a:xfrm rot="5400000">
          <a:off x="3758925" y="-2955688"/>
          <a:ext cx="658103" cy="6759245"/>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0" kern="1200" dirty="0"/>
            <a:t>3.martā s</a:t>
          </a:r>
          <a:r>
            <a:rPr lang="lv-LV" sz="1400" kern="1200" dirty="0"/>
            <a:t>ludinājums www.mnf.lv</a:t>
          </a:r>
        </a:p>
      </dsp:txBody>
      <dsp:txXfrm rot="-5400000">
        <a:off x="708354" y="127009"/>
        <a:ext cx="6727119" cy="593851"/>
      </dsp:txXfrm>
    </dsp:sp>
    <dsp:sp modelId="{B6EED9DA-8DDB-47C3-BA9B-0DEF3E65E53E}">
      <dsp:nvSpPr>
        <dsp:cNvPr id="0" name=""/>
        <dsp:cNvSpPr/>
      </dsp:nvSpPr>
      <dsp:spPr>
        <a:xfrm rot="5400000">
          <a:off x="-151790" y="1172898"/>
          <a:ext cx="1011935" cy="708354"/>
        </a:xfrm>
        <a:prstGeom prst="chevron">
          <a:avLst/>
        </a:prstGeom>
        <a:solidFill>
          <a:schemeClr val="accent5">
            <a:hueOff val="-1986775"/>
            <a:satOff val="7962"/>
            <a:lumOff val="1726"/>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v-LV" sz="1200" b="1" kern="1200" dirty="0">
              <a:solidFill>
                <a:sysClr val="windowText" lastClr="000000"/>
              </a:solidFill>
            </a:rPr>
            <a:t>1 </a:t>
          </a:r>
          <a:r>
            <a:rPr lang="lv-LV" sz="1400" b="1" kern="1200" dirty="0">
              <a:solidFill>
                <a:sysClr val="windowText" lastClr="000000"/>
              </a:solidFill>
            </a:rPr>
            <a:t>mēnesis</a:t>
          </a:r>
        </a:p>
      </dsp:txBody>
      <dsp:txXfrm rot="-5400000">
        <a:off x="1" y="1375284"/>
        <a:ext cx="708354" cy="303581"/>
      </dsp:txXfrm>
    </dsp:sp>
    <dsp:sp modelId="{DE5340A6-8F28-4E6B-A28B-1C8CAA273C6D}">
      <dsp:nvSpPr>
        <dsp:cNvPr id="0" name=""/>
        <dsp:cNvSpPr/>
      </dsp:nvSpPr>
      <dsp:spPr>
        <a:xfrm rot="5400000">
          <a:off x="3759098" y="-2029635"/>
          <a:ext cx="657757" cy="6759245"/>
        </a:xfrm>
        <a:prstGeom prst="round2SameRect">
          <a:avLst/>
        </a:prstGeom>
        <a:solidFill>
          <a:schemeClr val="lt1">
            <a:alpha val="90000"/>
            <a:hueOff val="0"/>
            <a:satOff val="0"/>
            <a:lumOff val="0"/>
            <a:alphaOff val="0"/>
          </a:schemeClr>
        </a:solidFill>
        <a:ln w="25400" cap="flat" cmpd="sng" algn="ctr">
          <a:solidFill>
            <a:schemeClr val="accent5">
              <a:hueOff val="-1986775"/>
              <a:satOff val="7962"/>
              <a:lumOff val="1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1" kern="1200" dirty="0"/>
            <a:t>3.aprīlī </a:t>
          </a:r>
          <a:r>
            <a:rPr lang="lv-LV" sz="1400" kern="1200" dirty="0"/>
            <a:t>MNF sāk pieņemt LEADER projektu iesniegumus</a:t>
          </a:r>
        </a:p>
        <a:p>
          <a:pPr marL="114300" lvl="1" indent="-114300" algn="l" defTabSz="622300">
            <a:lnSpc>
              <a:spcPct val="90000"/>
            </a:lnSpc>
            <a:spcBef>
              <a:spcPct val="0"/>
            </a:spcBef>
            <a:spcAft>
              <a:spcPct val="15000"/>
            </a:spcAft>
            <a:buChar char="•"/>
          </a:pPr>
          <a:r>
            <a:rPr lang="lv-LV" sz="1400" b="1" kern="1200" dirty="0"/>
            <a:t>3.februārī </a:t>
          </a:r>
          <a:r>
            <a:rPr lang="lv-LV" sz="1400" b="0" kern="1200" dirty="0"/>
            <a:t>MNF </a:t>
          </a:r>
          <a:r>
            <a:rPr lang="lv-LV" sz="1400" kern="1200" dirty="0"/>
            <a:t>beidz pieņemt projektu iesniegumus, ja finansējums nav pieprasīts ātrāk.</a:t>
          </a:r>
        </a:p>
      </dsp:txBody>
      <dsp:txXfrm rot="-5400000">
        <a:off x="708355" y="1053217"/>
        <a:ext cx="6727136" cy="593539"/>
      </dsp:txXfrm>
    </dsp:sp>
    <dsp:sp modelId="{4625E8B6-1368-464F-9274-C31BAD55F580}">
      <dsp:nvSpPr>
        <dsp:cNvPr id="0" name=""/>
        <dsp:cNvSpPr/>
      </dsp:nvSpPr>
      <dsp:spPr>
        <a:xfrm rot="5400000">
          <a:off x="-151790" y="2099124"/>
          <a:ext cx="1011935" cy="708354"/>
        </a:xfrm>
        <a:prstGeom prst="chevron">
          <a:avLst/>
        </a:prstGeom>
        <a:solidFill>
          <a:schemeClr val="accent5">
            <a:hueOff val="-3973551"/>
            <a:satOff val="15924"/>
            <a:lumOff val="3451"/>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lv-LV" sz="1400" b="1" kern="1200" dirty="0">
              <a:solidFill>
                <a:sysClr val="windowText" lastClr="000000"/>
              </a:solidFill>
            </a:rPr>
            <a:t>1 mēnesis</a:t>
          </a:r>
        </a:p>
      </dsp:txBody>
      <dsp:txXfrm rot="-5400000">
        <a:off x="1" y="2301510"/>
        <a:ext cx="708354" cy="303581"/>
      </dsp:txXfrm>
    </dsp:sp>
    <dsp:sp modelId="{9EB92347-7A09-484C-932C-6477454C468C}">
      <dsp:nvSpPr>
        <dsp:cNvPr id="0" name=""/>
        <dsp:cNvSpPr/>
      </dsp:nvSpPr>
      <dsp:spPr>
        <a:xfrm rot="5400000">
          <a:off x="3759098" y="-1103409"/>
          <a:ext cx="657757" cy="6759245"/>
        </a:xfrm>
        <a:prstGeom prst="round2SameRect">
          <a:avLst/>
        </a:prstGeom>
        <a:solidFill>
          <a:schemeClr val="lt1">
            <a:alpha val="90000"/>
            <a:hueOff val="0"/>
            <a:satOff val="0"/>
            <a:lumOff val="0"/>
            <a:alphaOff val="0"/>
          </a:schemeClr>
        </a:solidFill>
        <a:ln w="25400" cap="flat" cmpd="sng" algn="ctr">
          <a:solidFill>
            <a:schemeClr val="accent5">
              <a:hueOff val="-3973551"/>
              <a:satOff val="15924"/>
              <a:lumOff val="34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1" kern="1200" dirty="0"/>
            <a:t>MNF vērtē projektu atbilstību SVVA stratēģijai </a:t>
          </a:r>
          <a:r>
            <a:rPr lang="lv-LV" sz="1400" b="0" kern="1200" dirty="0"/>
            <a:t>(ja līdz kārtējam 3.datumam iesniegts projekta pieteikums)</a:t>
          </a:r>
        </a:p>
        <a:p>
          <a:pPr marL="114300" lvl="1" indent="-114300" algn="l" defTabSz="622300">
            <a:lnSpc>
              <a:spcPct val="90000"/>
            </a:lnSpc>
            <a:spcBef>
              <a:spcPct val="0"/>
            </a:spcBef>
            <a:spcAft>
              <a:spcPct val="15000"/>
            </a:spcAft>
            <a:buChar char="•"/>
          </a:pPr>
          <a:r>
            <a:rPr lang="lv-LV" sz="1400" b="1" kern="1200" dirty="0"/>
            <a:t>Mēneša laikā iesniedz projektus LAD </a:t>
          </a:r>
        </a:p>
      </dsp:txBody>
      <dsp:txXfrm rot="-5400000">
        <a:off x="708355" y="1979443"/>
        <a:ext cx="6727136" cy="593539"/>
      </dsp:txXfrm>
    </dsp:sp>
    <dsp:sp modelId="{7DFBB03A-06DB-4C91-BA93-76B45C63F6FF}">
      <dsp:nvSpPr>
        <dsp:cNvPr id="0" name=""/>
        <dsp:cNvSpPr/>
      </dsp:nvSpPr>
      <dsp:spPr>
        <a:xfrm rot="5400000">
          <a:off x="-151790" y="3032843"/>
          <a:ext cx="1011935" cy="708354"/>
        </a:xfrm>
        <a:prstGeom prst="chevron">
          <a:avLst/>
        </a:prstGeom>
        <a:solidFill>
          <a:schemeClr val="accent5">
            <a:hueOff val="-5960326"/>
            <a:satOff val="23887"/>
            <a:lumOff val="5177"/>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v-LV" sz="1200" b="1" kern="1200" dirty="0">
              <a:solidFill>
                <a:sysClr val="windowText" lastClr="000000"/>
              </a:solidFill>
            </a:rPr>
            <a:t>3 mēneši</a:t>
          </a:r>
        </a:p>
      </dsp:txBody>
      <dsp:txXfrm rot="-5400000">
        <a:off x="1" y="3235229"/>
        <a:ext cx="708354" cy="303581"/>
      </dsp:txXfrm>
    </dsp:sp>
    <dsp:sp modelId="{D3ABEA65-2080-4B12-8545-7DDF5780518D}">
      <dsp:nvSpPr>
        <dsp:cNvPr id="0" name=""/>
        <dsp:cNvSpPr/>
      </dsp:nvSpPr>
      <dsp:spPr>
        <a:xfrm rot="5400000">
          <a:off x="3751606" y="-143387"/>
          <a:ext cx="672741" cy="6759245"/>
        </a:xfrm>
        <a:prstGeom prst="round2SameRect">
          <a:avLst/>
        </a:prstGeom>
        <a:solidFill>
          <a:schemeClr val="lt1">
            <a:alpha val="90000"/>
            <a:hueOff val="0"/>
            <a:satOff val="0"/>
            <a:lumOff val="0"/>
            <a:alphaOff val="0"/>
          </a:schemeClr>
        </a:solidFill>
        <a:ln w="25400" cap="flat" cmpd="sng" algn="ctr">
          <a:solidFill>
            <a:schemeClr val="accent5">
              <a:hueOff val="-5960326"/>
              <a:satOff val="23887"/>
              <a:lumOff val="5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1" kern="1200" dirty="0"/>
            <a:t>LAD vērtēšana notiek līdz 4 mēnešiem</a:t>
          </a:r>
        </a:p>
      </dsp:txBody>
      <dsp:txXfrm rot="-5400000">
        <a:off x="708355" y="2932705"/>
        <a:ext cx="6726404" cy="607059"/>
      </dsp:txXfrm>
    </dsp:sp>
    <dsp:sp modelId="{825CCCBF-2C58-49FC-90B5-AD23592638C1}">
      <dsp:nvSpPr>
        <dsp:cNvPr id="0" name=""/>
        <dsp:cNvSpPr/>
      </dsp:nvSpPr>
      <dsp:spPr>
        <a:xfrm rot="5400000">
          <a:off x="-151790" y="4182124"/>
          <a:ext cx="1011935" cy="708354"/>
        </a:xfrm>
        <a:prstGeom prst="chevron">
          <a:avLst/>
        </a:prstGeom>
        <a:solidFill>
          <a:schemeClr val="accent5">
            <a:hueOff val="-7947101"/>
            <a:satOff val="31849"/>
            <a:lumOff val="6902"/>
            <a:alphaOff val="0"/>
          </a:scheme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lang="lv-LV" sz="1400" kern="1200" dirty="0"/>
        </a:p>
        <a:p>
          <a:pPr marL="0" lvl="0" indent="0" algn="ctr" defTabSz="622300">
            <a:lnSpc>
              <a:spcPct val="90000"/>
            </a:lnSpc>
            <a:spcBef>
              <a:spcPct val="0"/>
            </a:spcBef>
            <a:spcAft>
              <a:spcPct val="35000"/>
            </a:spcAft>
            <a:buNone/>
          </a:pPr>
          <a:r>
            <a:rPr lang="lv-LV" sz="1200" b="1" kern="1200" dirty="0">
              <a:solidFill>
                <a:sysClr val="windowText" lastClr="000000"/>
              </a:solidFill>
            </a:rPr>
            <a:t>12 vai 24 mēneši</a:t>
          </a:r>
        </a:p>
      </dsp:txBody>
      <dsp:txXfrm rot="-5400000">
        <a:off x="1" y="4384510"/>
        <a:ext cx="708354" cy="303581"/>
      </dsp:txXfrm>
    </dsp:sp>
    <dsp:sp modelId="{FF17E87A-8363-4D3E-9929-18B039BAC32C}">
      <dsp:nvSpPr>
        <dsp:cNvPr id="0" name=""/>
        <dsp:cNvSpPr/>
      </dsp:nvSpPr>
      <dsp:spPr>
        <a:xfrm rot="5400000">
          <a:off x="3536042" y="979590"/>
          <a:ext cx="1103868" cy="6759245"/>
        </a:xfrm>
        <a:prstGeom prst="round2SameRect">
          <a:avLst/>
        </a:prstGeom>
        <a:solidFill>
          <a:srgbClr val="FFC000">
            <a:alpha val="90000"/>
          </a:srgbClr>
        </a:solidFill>
        <a:ln w="25400" cap="flat" cmpd="sng" algn="ctr">
          <a:solidFill>
            <a:schemeClr val="accent5">
              <a:hueOff val="-7947101"/>
              <a:satOff val="31849"/>
              <a:lumOff val="690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1" kern="1200" dirty="0"/>
            <a:t>LEADER projektu īstenošanas laiks</a:t>
          </a:r>
          <a:r>
            <a:rPr lang="lv-LV" sz="1400" kern="1200" dirty="0"/>
            <a:t>. </a:t>
          </a:r>
          <a:r>
            <a:rPr lang="lv-LV" sz="1400" b="0" kern="1200" dirty="0"/>
            <a:t>Būvniecība - 2 gadi;</a:t>
          </a:r>
          <a:endParaRPr lang="lv-LV" sz="1400" kern="1200" dirty="0"/>
        </a:p>
        <a:p>
          <a:pPr marL="114300" lvl="1" indent="-114300" algn="l" defTabSz="622300">
            <a:lnSpc>
              <a:spcPct val="90000"/>
            </a:lnSpc>
            <a:spcBef>
              <a:spcPct val="0"/>
            </a:spcBef>
            <a:spcAft>
              <a:spcPct val="15000"/>
            </a:spcAft>
            <a:buChar char="•"/>
          </a:pPr>
          <a:r>
            <a:rPr lang="lv-LV" sz="1400" b="0" kern="1200" dirty="0"/>
            <a:t>pārējām izmaksām 1 gads </a:t>
          </a:r>
          <a:r>
            <a:rPr lang="lv-LV" sz="1400" kern="1200" dirty="0"/>
            <a:t>no LAD lēmuma + 6 mēneši līdz 1 gads saistītais personāls;</a:t>
          </a:r>
        </a:p>
        <a:p>
          <a:pPr marL="114300" lvl="1" indent="-114300" algn="l" defTabSz="622300">
            <a:lnSpc>
              <a:spcPct val="90000"/>
            </a:lnSpc>
            <a:spcBef>
              <a:spcPct val="0"/>
            </a:spcBef>
            <a:spcAft>
              <a:spcPts val="0"/>
            </a:spcAft>
            <a:buChar char="•"/>
          </a:pPr>
          <a:r>
            <a:rPr lang="lv-LV" sz="1400" kern="1200" dirty="0"/>
            <a:t>6 mēnešu laikā no LAD lēmuma par finansējuma piešķiršanu jāuzsāk projekta īstenošana, periodā iekļauta </a:t>
          </a:r>
          <a:r>
            <a:rPr lang="lv-LV" sz="1400" b="1" kern="1200" dirty="0"/>
            <a:t>priekšapmaksas pieprasījuma </a:t>
          </a:r>
          <a:r>
            <a:rPr lang="lv-LV" sz="1400" kern="1200" dirty="0"/>
            <a:t>sagatavošana un iesniegšana LAD;</a:t>
          </a:r>
        </a:p>
        <a:p>
          <a:pPr marL="114300" lvl="1" indent="-114300" algn="l" defTabSz="622300">
            <a:lnSpc>
              <a:spcPct val="90000"/>
            </a:lnSpc>
            <a:spcBef>
              <a:spcPct val="0"/>
            </a:spcBef>
            <a:spcAft>
              <a:spcPts val="0"/>
            </a:spcAft>
            <a:buChar char="•"/>
          </a:pPr>
          <a:r>
            <a:rPr lang="lv-LV" sz="1400" kern="1200" dirty="0">
              <a:solidFill>
                <a:srgbClr val="FF0000"/>
              </a:solidFill>
            </a:rPr>
            <a:t>iesniegumā norādām pilnu laiku!!!, lai nenoslogotu sevi un LAD ar saraksti!!!</a:t>
          </a:r>
        </a:p>
      </dsp:txBody>
      <dsp:txXfrm rot="-5400000">
        <a:off x="708354" y="3861164"/>
        <a:ext cx="6705359" cy="996096"/>
      </dsp:txXfrm>
    </dsp:sp>
    <dsp:sp modelId="{F40A0FD9-36AB-4A77-978D-E49A37A6D471}">
      <dsp:nvSpPr>
        <dsp:cNvPr id="0" name=""/>
        <dsp:cNvSpPr/>
      </dsp:nvSpPr>
      <dsp:spPr>
        <a:xfrm rot="5400000">
          <a:off x="-151790" y="5369573"/>
          <a:ext cx="1011935" cy="708354"/>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lv-LV" sz="1200" b="1" kern="1200" dirty="0">
              <a:solidFill>
                <a:sysClr val="windowText" lastClr="000000"/>
              </a:solidFill>
            </a:rPr>
            <a:t>3 vai 5 </a:t>
          </a:r>
          <a:r>
            <a:rPr lang="lv-LV" sz="1400" b="1" kern="1200" dirty="0">
              <a:solidFill>
                <a:sysClr val="windowText" lastClr="000000"/>
              </a:solidFill>
            </a:rPr>
            <a:t>gadi</a:t>
          </a:r>
        </a:p>
      </dsp:txBody>
      <dsp:txXfrm rot="-5400000">
        <a:off x="1" y="5571959"/>
        <a:ext cx="708354" cy="303581"/>
      </dsp:txXfrm>
    </dsp:sp>
    <dsp:sp modelId="{48CBC844-3D80-4C5A-86B3-BD4EE2153E0B}">
      <dsp:nvSpPr>
        <dsp:cNvPr id="0" name=""/>
        <dsp:cNvSpPr/>
      </dsp:nvSpPr>
      <dsp:spPr>
        <a:xfrm rot="5400000">
          <a:off x="3497876" y="2167039"/>
          <a:ext cx="1180201" cy="6759245"/>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lv-LV" sz="1400" b="1" kern="1200" dirty="0"/>
            <a:t>Projekta uzraudzības periods </a:t>
          </a:r>
        </a:p>
        <a:p>
          <a:pPr marL="114300" lvl="1" indent="-114300" algn="l" defTabSz="622300">
            <a:lnSpc>
              <a:spcPct val="90000"/>
            </a:lnSpc>
            <a:spcBef>
              <a:spcPct val="0"/>
            </a:spcBef>
            <a:spcAft>
              <a:spcPct val="15000"/>
            </a:spcAft>
            <a:buChar char="•"/>
          </a:pPr>
          <a:r>
            <a:rPr lang="lv-LV" sz="1400" b="0" kern="1200" dirty="0"/>
            <a:t>sākas nākamajā gadā pēc pēdējās atskaites par projekta īstenošanu;</a:t>
          </a:r>
        </a:p>
        <a:p>
          <a:pPr marL="114300" lvl="1" indent="-114300" algn="l" defTabSz="622300">
            <a:lnSpc>
              <a:spcPct val="90000"/>
            </a:lnSpc>
            <a:spcBef>
              <a:spcPct val="0"/>
            </a:spcBef>
            <a:spcAft>
              <a:spcPct val="15000"/>
            </a:spcAft>
            <a:buChar char="•"/>
          </a:pPr>
          <a:r>
            <a:rPr lang="lv-LV" sz="1400" b="0" kern="1200" dirty="0">
              <a:solidFill>
                <a:srgbClr val="C00000"/>
              </a:solidFill>
            </a:rPr>
            <a:t>informē MNF par aktualitātēm, kas saistītas ar projektu;</a:t>
          </a:r>
          <a:endParaRPr lang="lv-LV" sz="1400" b="1" kern="1200" dirty="0"/>
        </a:p>
        <a:p>
          <a:pPr marL="114300" lvl="1" indent="-114300" algn="l" defTabSz="622300">
            <a:lnSpc>
              <a:spcPct val="90000"/>
            </a:lnSpc>
            <a:spcBef>
              <a:spcPct val="0"/>
            </a:spcBef>
            <a:spcAft>
              <a:spcPct val="15000"/>
            </a:spcAft>
            <a:buChar char="•"/>
          </a:pPr>
          <a:r>
            <a:rPr lang="lv-LV" sz="1400" kern="1200" dirty="0"/>
            <a:t>4.gadā par 3.gadu iesniedz pārskatu ar projekta iesniegumā norādīto rādītāju</a:t>
          </a:r>
          <a:endParaRPr lang="lv-LV" sz="1400" kern="1200" dirty="0">
            <a:solidFill>
              <a:srgbClr val="FF0000"/>
            </a:solidFill>
          </a:endParaRPr>
        </a:p>
      </dsp:txBody>
      <dsp:txXfrm rot="-5400000">
        <a:off x="708355" y="5014174"/>
        <a:ext cx="6701632" cy="106497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0" cy="493316"/>
          </a:xfrm>
          <a:prstGeom prst="rect">
            <a:avLst/>
          </a:prstGeom>
        </p:spPr>
        <p:txBody>
          <a:bodyPr vert="horz" lIns="91349" tIns="45674" rIns="91349" bIns="45674" rtlCol="0"/>
          <a:lstStyle>
            <a:lvl1pPr algn="l">
              <a:defRPr sz="1200"/>
            </a:lvl1pPr>
          </a:lstStyle>
          <a:p>
            <a:endParaRPr lang="lv-LV"/>
          </a:p>
        </p:txBody>
      </p:sp>
      <p:sp>
        <p:nvSpPr>
          <p:cNvPr id="3" name="Date Placeholder 2"/>
          <p:cNvSpPr>
            <a:spLocks noGrp="1"/>
          </p:cNvSpPr>
          <p:nvPr>
            <p:ph type="dt" sz="quarter" idx="1"/>
          </p:nvPr>
        </p:nvSpPr>
        <p:spPr>
          <a:xfrm>
            <a:off x="3815374" y="0"/>
            <a:ext cx="2918830" cy="493316"/>
          </a:xfrm>
          <a:prstGeom prst="rect">
            <a:avLst/>
          </a:prstGeom>
        </p:spPr>
        <p:txBody>
          <a:bodyPr vert="horz" lIns="91349" tIns="45674" rIns="91349" bIns="45674" rtlCol="0"/>
          <a:lstStyle>
            <a:lvl1pPr algn="r">
              <a:defRPr sz="1200"/>
            </a:lvl1pPr>
          </a:lstStyle>
          <a:p>
            <a:fld id="{FC4746EE-1E18-4FAD-8E51-CBCFFEEA4E95}" type="datetimeFigureOut">
              <a:rPr lang="lv-LV" smtClean="0"/>
              <a:pPr/>
              <a:t>19.02.2024</a:t>
            </a:fld>
            <a:endParaRPr lang="lv-LV"/>
          </a:p>
        </p:txBody>
      </p:sp>
      <p:sp>
        <p:nvSpPr>
          <p:cNvPr id="4" name="Footer Placeholder 3"/>
          <p:cNvSpPr>
            <a:spLocks noGrp="1"/>
          </p:cNvSpPr>
          <p:nvPr>
            <p:ph type="ftr" sz="quarter" idx="2"/>
          </p:nvPr>
        </p:nvSpPr>
        <p:spPr>
          <a:xfrm>
            <a:off x="0" y="9371285"/>
            <a:ext cx="2918830" cy="493316"/>
          </a:xfrm>
          <a:prstGeom prst="rect">
            <a:avLst/>
          </a:prstGeom>
        </p:spPr>
        <p:txBody>
          <a:bodyPr vert="horz" lIns="91349" tIns="45674" rIns="91349" bIns="45674" rtlCol="0" anchor="b"/>
          <a:lstStyle>
            <a:lvl1pPr algn="l">
              <a:defRPr sz="1200"/>
            </a:lvl1pPr>
          </a:lstStyle>
          <a:p>
            <a:endParaRPr lang="lv-LV"/>
          </a:p>
        </p:txBody>
      </p:sp>
      <p:sp>
        <p:nvSpPr>
          <p:cNvPr id="5" name="Slide Number Placeholder 4"/>
          <p:cNvSpPr>
            <a:spLocks noGrp="1"/>
          </p:cNvSpPr>
          <p:nvPr>
            <p:ph type="sldNum" sz="quarter" idx="3"/>
          </p:nvPr>
        </p:nvSpPr>
        <p:spPr>
          <a:xfrm>
            <a:off x="3815374" y="9371285"/>
            <a:ext cx="2918830" cy="493316"/>
          </a:xfrm>
          <a:prstGeom prst="rect">
            <a:avLst/>
          </a:prstGeom>
        </p:spPr>
        <p:txBody>
          <a:bodyPr vert="horz" lIns="91349" tIns="45674" rIns="91349" bIns="45674" rtlCol="0" anchor="b"/>
          <a:lstStyle>
            <a:lvl1pPr algn="r">
              <a:defRPr sz="1200"/>
            </a:lvl1pPr>
          </a:lstStyle>
          <a:p>
            <a:fld id="{8081BC8F-93C9-4DC9-BA41-9588BF5A7256}" type="slidenum">
              <a:rPr lang="lv-LV" smtClean="0"/>
              <a:pPr/>
              <a:t>‹#›</a:t>
            </a:fld>
            <a:endParaRPr lang="lv-LV"/>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0" cy="493316"/>
          </a:xfrm>
          <a:prstGeom prst="rect">
            <a:avLst/>
          </a:prstGeom>
        </p:spPr>
        <p:txBody>
          <a:bodyPr vert="horz" lIns="91349" tIns="45674" rIns="91349" bIns="45674" rtlCol="0"/>
          <a:lstStyle>
            <a:lvl1pPr algn="l">
              <a:defRPr sz="1200"/>
            </a:lvl1pPr>
          </a:lstStyle>
          <a:p>
            <a:endParaRPr lang="lv-LV"/>
          </a:p>
        </p:txBody>
      </p:sp>
      <p:sp>
        <p:nvSpPr>
          <p:cNvPr id="3" name="Date Placeholder 2"/>
          <p:cNvSpPr>
            <a:spLocks noGrp="1"/>
          </p:cNvSpPr>
          <p:nvPr>
            <p:ph type="dt" idx="1"/>
          </p:nvPr>
        </p:nvSpPr>
        <p:spPr>
          <a:xfrm>
            <a:off x="3815374" y="0"/>
            <a:ext cx="2918830" cy="493316"/>
          </a:xfrm>
          <a:prstGeom prst="rect">
            <a:avLst/>
          </a:prstGeom>
        </p:spPr>
        <p:txBody>
          <a:bodyPr vert="horz" lIns="91349" tIns="45674" rIns="91349" bIns="45674" rtlCol="0"/>
          <a:lstStyle>
            <a:lvl1pPr algn="r">
              <a:defRPr sz="1200"/>
            </a:lvl1pPr>
          </a:lstStyle>
          <a:p>
            <a:fld id="{DC4DCDE4-9268-41FA-866D-8A4C443FA1BD}" type="datetimeFigureOut">
              <a:rPr lang="lv-LV" smtClean="0"/>
              <a:pPr/>
              <a:t>19.02.2024</a:t>
            </a:fld>
            <a:endParaRPr lang="lv-LV"/>
          </a:p>
        </p:txBody>
      </p:sp>
      <p:sp>
        <p:nvSpPr>
          <p:cNvPr id="4" name="Slide Image Placeholder 3"/>
          <p:cNvSpPr>
            <a:spLocks noGrp="1" noRot="1" noChangeAspect="1"/>
          </p:cNvSpPr>
          <p:nvPr>
            <p:ph type="sldImg" idx="2"/>
          </p:nvPr>
        </p:nvSpPr>
        <p:spPr>
          <a:xfrm>
            <a:off x="903288" y="741363"/>
            <a:ext cx="4929187" cy="3697287"/>
          </a:xfrm>
          <a:prstGeom prst="rect">
            <a:avLst/>
          </a:prstGeom>
          <a:noFill/>
          <a:ln w="12700">
            <a:solidFill>
              <a:prstClr val="black"/>
            </a:solidFill>
          </a:ln>
        </p:spPr>
        <p:txBody>
          <a:bodyPr vert="horz" lIns="91349" tIns="45674" rIns="91349" bIns="45674" rtlCol="0" anchor="ctr"/>
          <a:lstStyle/>
          <a:p>
            <a:endParaRPr lang="lv-LV"/>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349" tIns="45674" rIns="91349" bIns="4567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9371285"/>
            <a:ext cx="2918830" cy="493316"/>
          </a:xfrm>
          <a:prstGeom prst="rect">
            <a:avLst/>
          </a:prstGeom>
        </p:spPr>
        <p:txBody>
          <a:bodyPr vert="horz" lIns="91349" tIns="45674" rIns="91349" bIns="45674" rtlCol="0" anchor="b"/>
          <a:lstStyle>
            <a:lvl1pPr algn="l">
              <a:defRPr sz="1200"/>
            </a:lvl1pPr>
          </a:lstStyle>
          <a:p>
            <a:endParaRPr lang="lv-LV"/>
          </a:p>
        </p:txBody>
      </p:sp>
      <p:sp>
        <p:nvSpPr>
          <p:cNvPr id="7" name="Slide Number Placeholder 6"/>
          <p:cNvSpPr>
            <a:spLocks noGrp="1"/>
          </p:cNvSpPr>
          <p:nvPr>
            <p:ph type="sldNum" sz="quarter" idx="5"/>
          </p:nvPr>
        </p:nvSpPr>
        <p:spPr>
          <a:xfrm>
            <a:off x="3815374" y="9371285"/>
            <a:ext cx="2918830" cy="493316"/>
          </a:xfrm>
          <a:prstGeom prst="rect">
            <a:avLst/>
          </a:prstGeom>
        </p:spPr>
        <p:txBody>
          <a:bodyPr vert="horz" lIns="91349" tIns="45674" rIns="91349" bIns="45674" rtlCol="0" anchor="b"/>
          <a:lstStyle>
            <a:lvl1pPr algn="r">
              <a:defRPr sz="1200"/>
            </a:lvl1pPr>
          </a:lstStyle>
          <a:p>
            <a:fld id="{68BC05FE-ADA8-46D7-928E-C8D9EDFEE597}" type="slidenum">
              <a:rPr lang="lv-LV" smtClean="0"/>
              <a:pPr/>
              <a:t>‹#›</a:t>
            </a:fld>
            <a:endParaRPr lang="lv-LV"/>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C3C245E-8E1D-4B34-94A5-721EAE8182B1}" type="datetime1">
              <a:rPr lang="en-US" smtClean="0"/>
              <a:pPr/>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902B18-8B1A-41C5-9093-AAEAFBA4ED8F}" type="datetime1">
              <a:rPr lang="en-US" smtClean="0"/>
              <a:pPr/>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2942BD-6A30-4D7C-8289-6135F39103EE}" type="datetime1">
              <a:rPr lang="en-US" smtClean="0"/>
              <a:pPr/>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B8CDAB-A14C-402E-BE52-149547B5BCFE}" type="datetime1">
              <a:rPr lang="en-US" smtClean="0"/>
              <a:pPr/>
              <a:t>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25B6EC-FCCB-4283-BE7A-857BDF9C1CC1}" type="datetime1">
              <a:rPr lang="en-US" smtClean="0"/>
              <a:pPr/>
              <a:t>2/19/2024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128741-2E69-4B58-9DD9-EE5803D0E057}" type="datetime1">
              <a:rPr lang="en-US" smtClean="0"/>
              <a:pPr/>
              <a:t>2/19/2024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0CCEC3-F820-4722-A81E-78EAC7D09593}" type="datetime1">
              <a:rPr lang="en-US" smtClean="0"/>
              <a:pPr/>
              <a:t>2/19/2024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50659D-E3A6-4584-A877-832F82A9D86F}" type="datetime1">
              <a:rPr lang="en-US" smtClean="0"/>
              <a:pPr/>
              <a:t>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EB78A3-2C15-4697-BFF3-C024B91BB01D}" type="datetime1">
              <a:rPr lang="en-US" smtClean="0"/>
              <a:pPr/>
              <a:t>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4ADEE9-5D35-417B-8B2A-BE0CBCBCEE46}" type="datetime1">
              <a:rPr lang="en-US" smtClean="0"/>
              <a:pPr/>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DDB552-36ED-4C85-981A-C95A9B0E0DAD}" type="datetime1">
              <a:rPr lang="en-US" smtClean="0"/>
              <a:pPr/>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4EEC7B-4917-4D00-B752-30609594312D}" type="datetime1">
              <a:rPr lang="en-US" smtClean="0"/>
              <a:pPr/>
              <a:t>2/19/2024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mnf.lv/"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mnf.lv/"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visitmadona.lv/"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www.varaklani.lv/"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eurlex.europa.eu/legalcontent/LV/TXT/PDF/?uri=CELEX:32016R1821"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www.vid.gov.lv/lv/informacija-par-darba-vietam-2023gada-atbilstosi-profesiju-klasifikatoram" TargetMode="External"/><Relationship Id="rId4" Type="http://schemas.openxmlformats.org/officeDocument/2006/relationships/hyperlink" Target="http://www.mnf.lv/"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mnf.lv/" TargetMode="External"/><Relationship Id="rId2" Type="http://schemas.openxmlformats.org/officeDocument/2006/relationships/image" Target="../media/image1.jpeg"/><Relationship Id="rId1" Type="http://schemas.openxmlformats.org/officeDocument/2006/relationships/slideLayout" Target="../slideLayouts/slideLayout3.xml"/><Relationship Id="rId4" Type="http://schemas.openxmlformats.org/officeDocument/2006/relationships/hyperlink" Target="mailto:jogitabaune@inbox.l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10551" y="0"/>
            <a:ext cx="9144000" cy="6858000"/>
          </a:xfrm>
          <a:prstGeom prst="rect">
            <a:avLst/>
          </a:prstGeom>
        </p:spPr>
      </p:pic>
      <p:pic>
        <p:nvPicPr>
          <p:cNvPr id="3" name="Picture 2" descr="C:\Users\Fonds\Desktop\LOGO\MNF_darba_faili\MNF_logo_1 - Copy.gif"/>
          <p:cNvPicPr/>
          <p:nvPr/>
        </p:nvPicPr>
        <p:blipFill>
          <a:blip r:embed="rId3"/>
          <a:srcRect/>
          <a:stretch>
            <a:fillRect/>
          </a:stretch>
        </p:blipFill>
        <p:spPr bwMode="auto">
          <a:xfrm>
            <a:off x="5135909" y="619901"/>
            <a:ext cx="1072384" cy="760491"/>
          </a:xfrm>
          <a:prstGeom prst="rect">
            <a:avLst/>
          </a:prstGeom>
          <a:noFill/>
          <a:ln w="9525">
            <a:noFill/>
            <a:miter lim="800000"/>
            <a:headEnd/>
            <a:tailEnd/>
          </a:ln>
        </p:spPr>
      </p:pic>
      <p:sp>
        <p:nvSpPr>
          <p:cNvPr id="9" name="TextBox 8"/>
          <p:cNvSpPr txBox="1"/>
          <p:nvPr/>
        </p:nvSpPr>
        <p:spPr>
          <a:xfrm>
            <a:off x="6398608" y="5790694"/>
            <a:ext cx="2288192" cy="707886"/>
          </a:xfrm>
          <a:prstGeom prst="rect">
            <a:avLst/>
          </a:prstGeom>
          <a:noFill/>
        </p:spPr>
        <p:txBody>
          <a:bodyPr wrap="none" rtlCol="0">
            <a:spAutoFit/>
          </a:bodyPr>
          <a:lstStyle/>
          <a:p>
            <a:pPr algn="r"/>
            <a:r>
              <a:rPr lang="lv-LV" sz="2000" b="1" dirty="0">
                <a:solidFill>
                  <a:srgbClr val="000066"/>
                </a:solidFill>
              </a:rPr>
              <a:t>2024.gada </a:t>
            </a:r>
            <a:r>
              <a:rPr lang="lv-LV" sz="2000" b="1" dirty="0">
                <a:solidFill>
                  <a:srgbClr val="002060"/>
                </a:solidFill>
              </a:rPr>
              <a:t>14.marts</a:t>
            </a:r>
          </a:p>
          <a:p>
            <a:pPr algn="r"/>
            <a:r>
              <a:rPr lang="lv-LV" sz="2000" b="1" dirty="0">
                <a:solidFill>
                  <a:srgbClr val="002060"/>
                </a:solidFill>
              </a:rPr>
              <a:t>Madona</a:t>
            </a:r>
          </a:p>
        </p:txBody>
      </p:sp>
      <p:sp>
        <p:nvSpPr>
          <p:cNvPr id="10" name="Slide Number Placeholder 9"/>
          <p:cNvSpPr>
            <a:spLocks noGrp="1"/>
          </p:cNvSpPr>
          <p:nvPr>
            <p:ph type="sldNum" sz="quarter" idx="12"/>
          </p:nvPr>
        </p:nvSpPr>
        <p:spPr/>
        <p:txBody>
          <a:bodyPr/>
          <a:lstStyle/>
          <a:p>
            <a:fld id="{B6F15528-21DE-4FAA-801E-634DDDAF4B2B}" type="slidenum">
              <a:rPr lang="en-US" smtClean="0"/>
              <a:pPr/>
              <a:t>1</a:t>
            </a:fld>
            <a:endParaRPr lang="en-US" dirty="0"/>
          </a:p>
        </p:txBody>
      </p:sp>
      <p:sp>
        <p:nvSpPr>
          <p:cNvPr id="11" name="TextBox 10"/>
          <p:cNvSpPr txBox="1"/>
          <p:nvPr/>
        </p:nvSpPr>
        <p:spPr>
          <a:xfrm>
            <a:off x="2384802" y="3329748"/>
            <a:ext cx="5069145" cy="1723549"/>
          </a:xfrm>
          <a:prstGeom prst="rect">
            <a:avLst/>
          </a:prstGeom>
          <a:noFill/>
        </p:spPr>
        <p:txBody>
          <a:bodyPr wrap="none" rtlCol="0">
            <a:spAutoFit/>
          </a:bodyPr>
          <a:lstStyle/>
          <a:p>
            <a:pPr algn="ctr"/>
            <a:r>
              <a:rPr lang="lv-LV" sz="2400" b="1" dirty="0">
                <a:solidFill>
                  <a:srgbClr val="002060"/>
                </a:solidFill>
              </a:rPr>
              <a:t>Sabiedrības virzītas vietējās attīstības </a:t>
            </a:r>
          </a:p>
          <a:p>
            <a:pPr algn="ctr"/>
            <a:r>
              <a:rPr lang="lv-LV" sz="2400" b="1" dirty="0">
                <a:solidFill>
                  <a:srgbClr val="002060"/>
                </a:solidFill>
              </a:rPr>
              <a:t>stratēģijas 2023.-2027.</a:t>
            </a:r>
          </a:p>
          <a:p>
            <a:pPr algn="ctr"/>
            <a:r>
              <a:rPr lang="lv-LV" sz="2400" b="1" dirty="0">
                <a:solidFill>
                  <a:srgbClr val="002060"/>
                </a:solidFill>
              </a:rPr>
              <a:t>atklāta konkursa projektu iesniegumu </a:t>
            </a:r>
          </a:p>
          <a:p>
            <a:pPr algn="ctr"/>
            <a:r>
              <a:rPr lang="lv-LV" sz="2400" b="1" dirty="0">
                <a:solidFill>
                  <a:srgbClr val="002060"/>
                </a:solidFill>
              </a:rPr>
              <a:t>pieņemšanas 3.kārta</a:t>
            </a:r>
          </a:p>
          <a:p>
            <a:pPr algn="ctr"/>
            <a:endParaRPr lang="lv-LV" sz="1000" b="1" dirty="0">
              <a:solidFill>
                <a:srgbClr val="002060"/>
              </a:solidFill>
            </a:endParaRPr>
          </a:p>
        </p:txBody>
      </p:sp>
      <p:pic>
        <p:nvPicPr>
          <p:cNvPr id="2" name="Attēls 1">
            <a:extLst>
              <a:ext uri="{FF2B5EF4-FFF2-40B4-BE49-F238E27FC236}">
                <a16:creationId xmlns:a16="http://schemas.microsoft.com/office/drawing/2014/main" id="{5C0E6F73-1A8E-B70B-3A6C-7CB77AA63391}"/>
              </a:ext>
            </a:extLst>
          </p:cNvPr>
          <p:cNvPicPr>
            <a:picLocks noChangeAspect="1"/>
          </p:cNvPicPr>
          <p:nvPr/>
        </p:nvPicPr>
        <p:blipFill>
          <a:blip r:embed="rId4"/>
          <a:stretch>
            <a:fillRect/>
          </a:stretch>
        </p:blipFill>
        <p:spPr>
          <a:xfrm>
            <a:off x="4343400" y="440321"/>
            <a:ext cx="670618" cy="859611"/>
          </a:xfrm>
          <a:prstGeom prst="rect">
            <a:avLst/>
          </a:prstGeom>
        </p:spPr>
      </p:pic>
      <p:pic>
        <p:nvPicPr>
          <p:cNvPr id="4" name="Attēls 3">
            <a:extLst>
              <a:ext uri="{FF2B5EF4-FFF2-40B4-BE49-F238E27FC236}">
                <a16:creationId xmlns:a16="http://schemas.microsoft.com/office/drawing/2014/main" id="{338EE777-6FCA-684A-80B8-BE4A3286874D}"/>
              </a:ext>
            </a:extLst>
          </p:cNvPr>
          <p:cNvPicPr>
            <a:picLocks noChangeAspect="1"/>
          </p:cNvPicPr>
          <p:nvPr/>
        </p:nvPicPr>
        <p:blipFill>
          <a:blip r:embed="rId5"/>
          <a:stretch>
            <a:fillRect/>
          </a:stretch>
        </p:blipFill>
        <p:spPr>
          <a:xfrm>
            <a:off x="3319223" y="473196"/>
            <a:ext cx="902286" cy="914479"/>
          </a:xfrm>
          <a:prstGeom prst="rect">
            <a:avLst/>
          </a:prstGeom>
        </p:spPr>
      </p:pic>
      <p:sp>
        <p:nvSpPr>
          <p:cNvPr id="7" name="TextBox 6">
            <a:extLst>
              <a:ext uri="{FF2B5EF4-FFF2-40B4-BE49-F238E27FC236}">
                <a16:creationId xmlns:a16="http://schemas.microsoft.com/office/drawing/2014/main" id="{AD04006F-6259-6606-59E1-76C870280B66}"/>
              </a:ext>
            </a:extLst>
          </p:cNvPr>
          <p:cNvSpPr txBox="1"/>
          <p:nvPr/>
        </p:nvSpPr>
        <p:spPr>
          <a:xfrm>
            <a:off x="838200" y="2117789"/>
            <a:ext cx="8009950" cy="584775"/>
          </a:xfrm>
          <a:prstGeom prst="rect">
            <a:avLst/>
          </a:prstGeom>
          <a:noFill/>
        </p:spPr>
        <p:txBody>
          <a:bodyPr wrap="none" rtlCol="0">
            <a:spAutoFit/>
          </a:bodyPr>
          <a:lstStyle/>
          <a:p>
            <a:r>
              <a:rPr lang="lv-LV" sz="3200" dirty="0">
                <a:solidFill>
                  <a:srgbClr val="002060"/>
                </a:solidFill>
              </a:rPr>
              <a:t>Madonas novada fonds par LEADER projektiem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7D676-18FC-B2BA-4819-0F180FFD7FC3}"/>
            </a:ext>
          </a:extLst>
        </p:cNvPr>
        <p:cNvGrpSpPr/>
        <p:nvPr/>
      </p:nvGrpSpPr>
      <p:grpSpPr>
        <a:xfrm>
          <a:off x="0" y="0"/>
          <a:ext cx="0" cy="0"/>
          <a:chOff x="0" y="0"/>
          <a:chExt cx="0" cy="0"/>
        </a:xfrm>
      </p:grpSpPr>
      <p:pic>
        <p:nvPicPr>
          <p:cNvPr id="5" name="Picture 4" descr="MNF_deko_1.jpg">
            <a:extLst>
              <a:ext uri="{FF2B5EF4-FFF2-40B4-BE49-F238E27FC236}">
                <a16:creationId xmlns:a16="http://schemas.microsoft.com/office/drawing/2014/main" id="{787B5869-70C6-BDDA-7DA2-9F8416D33536}"/>
              </a:ext>
            </a:extLst>
          </p:cNvPr>
          <p:cNvPicPr>
            <a:picLocks noChangeAspect="1"/>
          </p:cNvPicPr>
          <p:nvPr/>
        </p:nvPicPr>
        <p:blipFill>
          <a:blip r:embed="rId2"/>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4A685C5D-8A0D-34C5-C660-D71C4E0C850B}"/>
              </a:ext>
            </a:extLst>
          </p:cNvPr>
          <p:cNvSpPr txBox="1"/>
          <p:nvPr/>
        </p:nvSpPr>
        <p:spPr>
          <a:xfrm>
            <a:off x="1295400" y="2057400"/>
            <a:ext cx="7028155" cy="1938992"/>
          </a:xfrm>
          <a:prstGeom prst="rect">
            <a:avLst/>
          </a:prstGeom>
          <a:noFill/>
        </p:spPr>
        <p:txBody>
          <a:bodyPr wrap="square" rtlCol="0">
            <a:spAutoFit/>
          </a:bodyPr>
          <a:lstStyle/>
          <a:p>
            <a:r>
              <a:rPr lang="lv-LV" sz="2400" b="1" dirty="0">
                <a:solidFill>
                  <a:srgbClr val="000066"/>
                </a:solidFill>
              </a:rPr>
              <a:t>Madonas novada fonda SVVA stratēģija 2023.-2027.</a:t>
            </a:r>
          </a:p>
          <a:p>
            <a:endParaRPr lang="lv-LV" sz="2400" b="1" dirty="0">
              <a:solidFill>
                <a:srgbClr val="000066"/>
              </a:solidFill>
            </a:endParaRPr>
          </a:p>
          <a:p>
            <a:r>
              <a:rPr lang="lv-LV" sz="2400" dirty="0">
                <a:solidFill>
                  <a:srgbClr val="000066"/>
                </a:solidFill>
              </a:rPr>
              <a:t>par LEADER projektiem: </a:t>
            </a:r>
          </a:p>
          <a:p>
            <a:pPr marL="342900" indent="-342900">
              <a:buClr>
                <a:srgbClr val="33CC33"/>
              </a:buClr>
              <a:buFont typeface="Wingdings" panose="05000000000000000000" pitchFamily="2" charset="2"/>
              <a:buChar char="v"/>
            </a:pPr>
            <a:r>
              <a:rPr lang="lv-LV" sz="2400" dirty="0">
                <a:solidFill>
                  <a:srgbClr val="000066"/>
                </a:solidFill>
              </a:rPr>
              <a:t>MK not. </a:t>
            </a:r>
            <a:r>
              <a:rPr lang="lv-LV" sz="2400" b="1" dirty="0">
                <a:solidFill>
                  <a:srgbClr val="000066"/>
                </a:solidFill>
              </a:rPr>
              <a:t>Nr.580</a:t>
            </a:r>
            <a:r>
              <a:rPr lang="lv-LV" sz="2400" dirty="0">
                <a:solidFill>
                  <a:srgbClr val="000066"/>
                </a:solidFill>
              </a:rPr>
              <a:t>, 10.10.2023.; </a:t>
            </a:r>
          </a:p>
          <a:p>
            <a:pPr marL="342900" indent="-342900">
              <a:buClr>
                <a:srgbClr val="33CC33"/>
              </a:buClr>
              <a:buFont typeface="Wingdings" panose="05000000000000000000" pitchFamily="2" charset="2"/>
              <a:buChar char="v"/>
            </a:pPr>
            <a:r>
              <a:rPr lang="lv-LV" sz="2400" dirty="0">
                <a:solidFill>
                  <a:srgbClr val="000066"/>
                </a:solidFill>
              </a:rPr>
              <a:t>MK not. </a:t>
            </a:r>
            <a:r>
              <a:rPr lang="lv-LV" sz="2400" b="1" dirty="0">
                <a:solidFill>
                  <a:srgbClr val="000066"/>
                </a:solidFill>
              </a:rPr>
              <a:t>Nr.113</a:t>
            </a:r>
            <a:r>
              <a:rPr lang="lv-LV" sz="2400" dirty="0">
                <a:solidFill>
                  <a:srgbClr val="000066"/>
                </a:solidFill>
              </a:rPr>
              <a:t>,</a:t>
            </a:r>
            <a:r>
              <a:rPr lang="lv-LV" sz="2400" b="1" dirty="0">
                <a:solidFill>
                  <a:srgbClr val="000066"/>
                </a:solidFill>
              </a:rPr>
              <a:t> </a:t>
            </a:r>
            <a:r>
              <a:rPr lang="lv-LV" sz="2400" dirty="0">
                <a:solidFill>
                  <a:srgbClr val="000066"/>
                </a:solidFill>
              </a:rPr>
              <a:t>07.03.2023., </a:t>
            </a:r>
            <a:r>
              <a:rPr lang="lv-LV" sz="2400" dirty="0" err="1">
                <a:solidFill>
                  <a:srgbClr val="000066"/>
                </a:solidFill>
              </a:rPr>
              <a:t>virsnoteikumi</a:t>
            </a:r>
            <a:endParaRPr lang="lv-LV" sz="2400" dirty="0">
              <a:solidFill>
                <a:srgbClr val="000066"/>
              </a:solidFill>
            </a:endParaRPr>
          </a:p>
        </p:txBody>
      </p:sp>
      <p:sp>
        <p:nvSpPr>
          <p:cNvPr id="6" name="TextBox 5">
            <a:extLst>
              <a:ext uri="{FF2B5EF4-FFF2-40B4-BE49-F238E27FC236}">
                <a16:creationId xmlns:a16="http://schemas.microsoft.com/office/drawing/2014/main" id="{C9AC9EEF-75CA-3471-7E93-639CA1E8BD14}"/>
              </a:ext>
            </a:extLst>
          </p:cNvPr>
          <p:cNvSpPr txBox="1"/>
          <p:nvPr/>
        </p:nvSpPr>
        <p:spPr>
          <a:xfrm>
            <a:off x="2438400" y="609600"/>
            <a:ext cx="4049122" cy="646331"/>
          </a:xfrm>
          <a:prstGeom prst="rect">
            <a:avLst/>
          </a:prstGeom>
          <a:noFill/>
        </p:spPr>
        <p:txBody>
          <a:bodyPr wrap="none" rtlCol="0">
            <a:spAutoFit/>
          </a:bodyPr>
          <a:lstStyle/>
          <a:p>
            <a:r>
              <a:rPr lang="lv-LV" sz="3600" b="1" dirty="0">
                <a:solidFill>
                  <a:schemeClr val="tx1">
                    <a:lumMod val="65000"/>
                    <a:lumOff val="35000"/>
                  </a:schemeClr>
                </a:solidFill>
              </a:rPr>
              <a:t>Saistošie dokumenti</a:t>
            </a:r>
          </a:p>
        </p:txBody>
      </p:sp>
      <p:sp>
        <p:nvSpPr>
          <p:cNvPr id="7" name="Slide Number Placeholder 6">
            <a:extLst>
              <a:ext uri="{FF2B5EF4-FFF2-40B4-BE49-F238E27FC236}">
                <a16:creationId xmlns:a16="http://schemas.microsoft.com/office/drawing/2014/main" id="{3F57FDD6-9EB9-44AA-9088-C1F897C14A6F}"/>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1236041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13317"/>
            <a:ext cx="9144000" cy="6858000"/>
          </a:xfrm>
          <a:prstGeom prst="rect">
            <a:avLst/>
          </a:prstGeom>
        </p:spPr>
      </p:pic>
      <p:sp>
        <p:nvSpPr>
          <p:cNvPr id="8" name="TextBox 7"/>
          <p:cNvSpPr txBox="1"/>
          <p:nvPr/>
        </p:nvSpPr>
        <p:spPr>
          <a:xfrm>
            <a:off x="1254729" y="1289441"/>
            <a:ext cx="6848541" cy="2677656"/>
          </a:xfrm>
          <a:prstGeom prst="rect">
            <a:avLst/>
          </a:prstGeom>
          <a:noFill/>
        </p:spPr>
        <p:txBody>
          <a:bodyPr wrap="none" rtlCol="0">
            <a:spAutoFit/>
          </a:bodyPr>
          <a:lstStyle/>
          <a:p>
            <a:pPr algn="ctr"/>
            <a:endParaRPr lang="lv-LV" sz="2400" b="1" dirty="0">
              <a:solidFill>
                <a:srgbClr val="000066"/>
              </a:solidFill>
            </a:endParaRPr>
          </a:p>
          <a:p>
            <a:pPr algn="ctr"/>
            <a:r>
              <a:rPr lang="lv-LV" sz="2400" dirty="0">
                <a:solidFill>
                  <a:srgbClr val="002060"/>
                </a:solidFill>
              </a:rPr>
              <a:t>Vietējās rīcības grupas (VRG)</a:t>
            </a:r>
          </a:p>
          <a:p>
            <a:pPr algn="ctr"/>
            <a:r>
              <a:rPr lang="lv-LV" sz="2400" dirty="0">
                <a:solidFill>
                  <a:srgbClr val="002060"/>
                </a:solidFill>
              </a:rPr>
              <a:t>Madonas novada fonda (MNF)</a:t>
            </a:r>
          </a:p>
          <a:p>
            <a:pPr algn="ctr"/>
            <a:r>
              <a:rPr lang="lv-LV" sz="3200" b="1" dirty="0">
                <a:solidFill>
                  <a:srgbClr val="002060"/>
                </a:solidFill>
              </a:rPr>
              <a:t>«Sabiedrības virzītas vietējās attīstības </a:t>
            </a:r>
          </a:p>
          <a:p>
            <a:pPr algn="ctr"/>
            <a:r>
              <a:rPr lang="lv-LV" sz="3200" b="1" dirty="0">
                <a:solidFill>
                  <a:srgbClr val="002060"/>
                </a:solidFill>
              </a:rPr>
              <a:t>(SVVA) stratēģija </a:t>
            </a:r>
          </a:p>
          <a:p>
            <a:pPr algn="ctr"/>
            <a:r>
              <a:rPr lang="lv-LV" sz="3200" b="1" dirty="0">
                <a:solidFill>
                  <a:srgbClr val="002060"/>
                </a:solidFill>
              </a:rPr>
              <a:t>2023.-2027.”</a:t>
            </a:r>
            <a:endParaRPr lang="lv-LV" sz="3200" dirty="0">
              <a:solidFill>
                <a:srgbClr val="002060"/>
              </a:solidFill>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pPr/>
              <a:t>3</a:t>
            </a:fld>
            <a:endParaRPr lang="en-US"/>
          </a:p>
        </p:txBody>
      </p:sp>
      <p:sp>
        <p:nvSpPr>
          <p:cNvPr id="12" name="TextBox 11"/>
          <p:cNvSpPr txBox="1"/>
          <p:nvPr/>
        </p:nvSpPr>
        <p:spPr>
          <a:xfrm>
            <a:off x="594336" y="4262579"/>
            <a:ext cx="8169352" cy="2000548"/>
          </a:xfrm>
          <a:prstGeom prst="rect">
            <a:avLst/>
          </a:prstGeom>
          <a:noFill/>
        </p:spPr>
        <p:txBody>
          <a:bodyPr wrap="none" rtlCol="0">
            <a:spAutoFit/>
          </a:bodyPr>
          <a:lstStyle/>
          <a:p>
            <a:pPr algn="ctr"/>
            <a:r>
              <a:rPr lang="lv-LV" sz="2400" dirty="0">
                <a:solidFill>
                  <a:srgbClr val="002060"/>
                </a:solidFill>
              </a:rPr>
              <a:t>SVVA stratēģijas un MNF darbības teritorija</a:t>
            </a:r>
          </a:p>
          <a:p>
            <a:pPr algn="ctr"/>
            <a:endParaRPr lang="lv-LV" sz="1000" b="1" dirty="0">
              <a:solidFill>
                <a:srgbClr val="002060"/>
              </a:solidFill>
            </a:endParaRPr>
          </a:p>
          <a:p>
            <a:pPr algn="ctr"/>
            <a:r>
              <a:rPr lang="lv-LV" sz="2400" b="1" dirty="0">
                <a:solidFill>
                  <a:srgbClr val="002060"/>
                </a:solidFill>
              </a:rPr>
              <a:t>Madonas un Varakļānu novads –  </a:t>
            </a:r>
          </a:p>
          <a:p>
            <a:pPr algn="ctr"/>
            <a:r>
              <a:rPr lang="lv-LV" sz="2400" dirty="0">
                <a:solidFill>
                  <a:srgbClr val="002060"/>
                </a:solidFill>
              </a:rPr>
              <a:t>LEADER projekta rezultāta atrašanās vieta – lauku teritorija, </a:t>
            </a:r>
          </a:p>
          <a:p>
            <a:pPr algn="ctr"/>
            <a:r>
              <a:rPr lang="lv-LV" sz="2400" dirty="0">
                <a:solidFill>
                  <a:srgbClr val="002060"/>
                </a:solidFill>
              </a:rPr>
              <a:t>kas ir MNF darbības teritorija, izņemot Madonas pilsētu</a:t>
            </a:r>
          </a:p>
          <a:p>
            <a:endParaRPr lang="lv-LV" dirty="0"/>
          </a:p>
        </p:txBody>
      </p:sp>
      <p:pic>
        <p:nvPicPr>
          <p:cNvPr id="4" name="Attēls 3">
            <a:extLst>
              <a:ext uri="{FF2B5EF4-FFF2-40B4-BE49-F238E27FC236}">
                <a16:creationId xmlns:a16="http://schemas.microsoft.com/office/drawing/2014/main" id="{1960CCA5-3D7D-7844-8F17-A75D063C3D09}"/>
              </a:ext>
            </a:extLst>
          </p:cNvPr>
          <p:cNvPicPr>
            <a:picLocks noChangeAspect="1"/>
          </p:cNvPicPr>
          <p:nvPr/>
        </p:nvPicPr>
        <p:blipFill>
          <a:blip r:embed="rId3"/>
          <a:stretch>
            <a:fillRect/>
          </a:stretch>
        </p:blipFill>
        <p:spPr>
          <a:xfrm>
            <a:off x="3048000" y="281739"/>
            <a:ext cx="908383" cy="914479"/>
          </a:xfrm>
          <a:prstGeom prst="rect">
            <a:avLst/>
          </a:prstGeom>
        </p:spPr>
      </p:pic>
      <p:pic>
        <p:nvPicPr>
          <p:cNvPr id="7" name="Attēls 6">
            <a:extLst>
              <a:ext uri="{FF2B5EF4-FFF2-40B4-BE49-F238E27FC236}">
                <a16:creationId xmlns:a16="http://schemas.microsoft.com/office/drawing/2014/main" id="{5989403D-DACB-408F-10F6-8C332A5CF04F}"/>
              </a:ext>
            </a:extLst>
          </p:cNvPr>
          <p:cNvPicPr>
            <a:picLocks noChangeAspect="1"/>
          </p:cNvPicPr>
          <p:nvPr/>
        </p:nvPicPr>
        <p:blipFill>
          <a:blip r:embed="rId4"/>
          <a:stretch>
            <a:fillRect/>
          </a:stretch>
        </p:blipFill>
        <p:spPr>
          <a:xfrm>
            <a:off x="4114800" y="251479"/>
            <a:ext cx="670618" cy="859611"/>
          </a:xfrm>
          <a:prstGeom prst="rect">
            <a:avLst/>
          </a:prstGeom>
        </p:spPr>
      </p:pic>
      <p:pic>
        <p:nvPicPr>
          <p:cNvPr id="9" name="Attēls 8">
            <a:extLst>
              <a:ext uri="{FF2B5EF4-FFF2-40B4-BE49-F238E27FC236}">
                <a16:creationId xmlns:a16="http://schemas.microsoft.com/office/drawing/2014/main" id="{569CE314-FD83-D8F3-0342-AFCB0F779FD4}"/>
              </a:ext>
            </a:extLst>
          </p:cNvPr>
          <p:cNvPicPr>
            <a:picLocks noChangeAspect="1"/>
          </p:cNvPicPr>
          <p:nvPr/>
        </p:nvPicPr>
        <p:blipFill>
          <a:blip r:embed="rId5"/>
          <a:stretch>
            <a:fillRect/>
          </a:stretch>
        </p:blipFill>
        <p:spPr>
          <a:xfrm>
            <a:off x="4967962" y="486860"/>
            <a:ext cx="1066892" cy="75597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9592" y="0"/>
            <a:ext cx="9144000" cy="6858000"/>
          </a:xfrm>
          <a:prstGeom prst="rect">
            <a:avLst/>
          </a:prstGeom>
        </p:spPr>
      </p:pic>
      <p:sp>
        <p:nvSpPr>
          <p:cNvPr id="3" name="Title 2"/>
          <p:cNvSpPr>
            <a:spLocks noGrp="1"/>
          </p:cNvSpPr>
          <p:nvPr>
            <p:ph type="title"/>
          </p:nvPr>
        </p:nvSpPr>
        <p:spPr>
          <a:xfrm>
            <a:off x="381000" y="304800"/>
            <a:ext cx="8229600" cy="914400"/>
          </a:xfrm>
        </p:spPr>
        <p:txBody>
          <a:bodyPr>
            <a:normAutofit fontScale="90000"/>
          </a:bodyPr>
          <a:lstStyle/>
          <a:p>
            <a:r>
              <a:rPr lang="lv-LV" sz="3200" b="1" dirty="0">
                <a:solidFill>
                  <a:schemeClr val="tx1">
                    <a:lumMod val="50000"/>
                    <a:lumOff val="50000"/>
                  </a:schemeClr>
                </a:solidFill>
              </a:rPr>
              <a:t>Intervences mērķis. </a:t>
            </a:r>
            <a:r>
              <a:rPr lang="lv-LV" sz="3200" b="1" dirty="0">
                <a:solidFill>
                  <a:srgbClr val="008000"/>
                </a:solidFill>
              </a:rPr>
              <a:t>4.1.</a:t>
            </a:r>
            <a:br>
              <a:rPr lang="lv-LV" sz="3200" b="1" dirty="0">
                <a:solidFill>
                  <a:srgbClr val="008000"/>
                </a:solidFill>
              </a:rPr>
            </a:br>
            <a:r>
              <a:rPr lang="lv-LV" sz="2700" b="1" dirty="0">
                <a:solidFill>
                  <a:schemeClr val="tx1">
                    <a:lumMod val="50000"/>
                    <a:lumOff val="50000"/>
                  </a:schemeClr>
                </a:solidFill>
              </a:rPr>
              <a:t>aktivitātē "Vietējās ekonomikas stiprināšanas iniciatīvas" </a:t>
            </a:r>
          </a:p>
        </p:txBody>
      </p:sp>
      <p:sp>
        <p:nvSpPr>
          <p:cNvPr id="4" name="Content Placeholder 3"/>
          <p:cNvSpPr>
            <a:spLocks noGrp="1"/>
          </p:cNvSpPr>
          <p:nvPr>
            <p:ph idx="1"/>
          </p:nvPr>
        </p:nvSpPr>
        <p:spPr>
          <a:xfrm>
            <a:off x="768288" y="1787351"/>
            <a:ext cx="7666608" cy="3283297"/>
          </a:xfrm>
        </p:spPr>
        <p:txBody>
          <a:bodyPr>
            <a:noAutofit/>
          </a:bodyPr>
          <a:lstStyle/>
          <a:p>
            <a:pPr marL="0" indent="0" algn="just">
              <a:buClr>
                <a:srgbClr val="33CC33"/>
              </a:buClr>
              <a:buNone/>
            </a:pPr>
            <a:r>
              <a:rPr lang="lv-LV" sz="2200" dirty="0">
                <a:solidFill>
                  <a:srgbClr val="002060"/>
                </a:solidFill>
              </a:rPr>
              <a:t>Stimulēt uzņēmējdarbības attīstību un konkurētspēju, </a:t>
            </a:r>
          </a:p>
          <a:p>
            <a:pPr marL="0" indent="0" algn="just">
              <a:buClr>
                <a:srgbClr val="33CC33"/>
              </a:buClr>
              <a:buNone/>
            </a:pPr>
            <a:r>
              <a:rPr lang="lv-LV" sz="2200" dirty="0">
                <a:solidFill>
                  <a:srgbClr val="002060"/>
                </a:solidFill>
              </a:rPr>
              <a:t>produktu un pakalpojumu izveidi, </a:t>
            </a:r>
          </a:p>
          <a:p>
            <a:pPr marL="0" indent="0" algn="just">
              <a:buClr>
                <a:srgbClr val="33CC33"/>
              </a:buClr>
              <a:buNone/>
            </a:pPr>
            <a:r>
              <a:rPr lang="lv-LV" sz="2200" dirty="0">
                <a:solidFill>
                  <a:srgbClr val="002060"/>
                </a:solidFill>
              </a:rPr>
              <a:t>jaunu darbavietu radīšanu, </a:t>
            </a:r>
          </a:p>
          <a:p>
            <a:pPr marL="0" indent="0" algn="just">
              <a:buClr>
                <a:srgbClr val="33CC33"/>
              </a:buClr>
              <a:buNone/>
            </a:pPr>
            <a:r>
              <a:rPr lang="lv-LV" sz="2200" dirty="0">
                <a:solidFill>
                  <a:srgbClr val="002060"/>
                </a:solidFill>
              </a:rPr>
              <a:t>ieviest inovatīvas tehnoloģijas un prakses, tostarp digitālus risinājumus, </a:t>
            </a:r>
          </a:p>
          <a:p>
            <a:pPr marL="0" indent="0" algn="just">
              <a:buClr>
                <a:srgbClr val="33CC33"/>
              </a:buClr>
              <a:buNone/>
            </a:pPr>
            <a:r>
              <a:rPr lang="lv-LV" sz="2200" dirty="0">
                <a:solidFill>
                  <a:srgbClr val="002060"/>
                </a:solidFill>
              </a:rPr>
              <a:t>veicināt vietējo resursu produktīvu un ilgtspējīgu izmantošanu, </a:t>
            </a:r>
          </a:p>
          <a:p>
            <a:pPr marL="0" indent="0" algn="just">
              <a:buClr>
                <a:srgbClr val="33CC33"/>
              </a:buClr>
              <a:buNone/>
            </a:pPr>
            <a:r>
              <a:rPr lang="lv-LV" sz="2200" dirty="0">
                <a:solidFill>
                  <a:srgbClr val="002060"/>
                </a:solidFill>
              </a:rPr>
              <a:t>kā arī paaugstināt darbinieku kvalifikāciju un sekmēt sociālās atstumtības riskam pakļauto personu iesaistīšanu darba tirgū.</a:t>
            </a:r>
          </a:p>
        </p:txBody>
      </p:sp>
      <p:sp>
        <p:nvSpPr>
          <p:cNvPr id="8" name="Slide Number Placeholder 7"/>
          <p:cNvSpPr>
            <a:spLocks noGrp="1"/>
          </p:cNvSpPr>
          <p:nvPr>
            <p:ph type="sldNum" sz="quarter" idx="12"/>
          </p:nvPr>
        </p:nvSpPr>
        <p:spPr/>
        <p:txBody>
          <a:bodyPr/>
          <a:lstStyle/>
          <a:p>
            <a:fld id="{B6F15528-21DE-4FAA-801E-634DDDAF4B2B}" type="slidenum">
              <a:rPr lang="en-US" smtClean="0"/>
              <a:pPr/>
              <a:t>4</a:t>
            </a:fld>
            <a:endParaRPr lang="en-US" dirty="0"/>
          </a:p>
        </p:txBody>
      </p:sp>
      <p:sp>
        <p:nvSpPr>
          <p:cNvPr id="2" name="TextBox 1">
            <a:extLst>
              <a:ext uri="{FF2B5EF4-FFF2-40B4-BE49-F238E27FC236}">
                <a16:creationId xmlns:a16="http://schemas.microsoft.com/office/drawing/2014/main" id="{ACF75870-7424-1988-023B-BB2F81006F30}"/>
              </a:ext>
            </a:extLst>
          </p:cNvPr>
          <p:cNvSpPr txBox="1"/>
          <p:nvPr/>
        </p:nvSpPr>
        <p:spPr>
          <a:xfrm>
            <a:off x="4247985" y="5158240"/>
            <a:ext cx="4356642" cy="1200329"/>
          </a:xfrm>
          <a:prstGeom prst="rect">
            <a:avLst/>
          </a:prstGeom>
          <a:noFill/>
        </p:spPr>
        <p:txBody>
          <a:bodyPr wrap="none" rtlCol="0">
            <a:spAutoFit/>
          </a:bodyPr>
          <a:lstStyle/>
          <a:p>
            <a:r>
              <a:rPr lang="lv-LV" sz="2400" b="1" dirty="0">
                <a:solidFill>
                  <a:srgbClr val="008000"/>
                </a:solidFill>
              </a:rPr>
              <a:t>9. </a:t>
            </a:r>
            <a:r>
              <a:rPr lang="lv-LV" sz="2400" dirty="0">
                <a:solidFill>
                  <a:srgbClr val="002060"/>
                </a:solidFill>
              </a:rPr>
              <a:t>Projekts atbilst SVVA stratēģijai</a:t>
            </a:r>
          </a:p>
          <a:p>
            <a:r>
              <a:rPr lang="lv-LV" sz="2400" b="1" dirty="0">
                <a:solidFill>
                  <a:srgbClr val="FF0000"/>
                </a:solidFill>
              </a:rPr>
              <a:t>SVVA stratēģijas redzējums </a:t>
            </a:r>
          </a:p>
          <a:p>
            <a:r>
              <a:rPr lang="lv-LV" sz="2400" b="1" dirty="0">
                <a:solidFill>
                  <a:srgbClr val="FF0000"/>
                </a:solidFill>
              </a:rPr>
              <a:t>atspoguļots MNF sludinājumā</a:t>
            </a:r>
          </a:p>
        </p:txBody>
      </p:sp>
    </p:spTree>
    <p:extLst>
      <p:ext uri="{BB962C8B-B14F-4D97-AF65-F5344CB8AC3E}">
        <p14:creationId xmlns:p14="http://schemas.microsoft.com/office/powerpoint/2010/main" val="151877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9592" y="0"/>
            <a:ext cx="9144000" cy="6858000"/>
          </a:xfrm>
          <a:prstGeom prst="rect">
            <a:avLst/>
          </a:prstGeom>
        </p:spPr>
      </p:pic>
      <p:sp>
        <p:nvSpPr>
          <p:cNvPr id="3" name="Title 2"/>
          <p:cNvSpPr>
            <a:spLocks noGrp="1"/>
          </p:cNvSpPr>
          <p:nvPr>
            <p:ph type="title"/>
          </p:nvPr>
        </p:nvSpPr>
        <p:spPr>
          <a:xfrm>
            <a:off x="381000" y="304800"/>
            <a:ext cx="8229600" cy="914400"/>
          </a:xfrm>
        </p:spPr>
        <p:txBody>
          <a:bodyPr>
            <a:normAutofit/>
          </a:bodyPr>
          <a:lstStyle/>
          <a:p>
            <a:r>
              <a:rPr lang="lv-LV" sz="2700" b="1" dirty="0">
                <a:solidFill>
                  <a:srgbClr val="008000"/>
                </a:solidFill>
              </a:rPr>
              <a:t>9.2. </a:t>
            </a:r>
            <a:r>
              <a:rPr lang="lv-LV" sz="2700" b="1" dirty="0">
                <a:solidFill>
                  <a:schemeClr val="tx1">
                    <a:lumMod val="50000"/>
                    <a:lumOff val="50000"/>
                  </a:schemeClr>
                </a:solidFill>
              </a:rPr>
              <a:t>Ieguldījumu SVVA stratēģijas īstenošanas teritorijā</a:t>
            </a:r>
            <a:br>
              <a:rPr lang="lv-LV" sz="2700" b="1" dirty="0">
                <a:solidFill>
                  <a:schemeClr val="tx1">
                    <a:lumMod val="50000"/>
                    <a:lumOff val="50000"/>
                  </a:schemeClr>
                </a:solidFill>
              </a:rPr>
            </a:br>
            <a:r>
              <a:rPr lang="lv-LV" sz="2700" b="1" dirty="0">
                <a:solidFill>
                  <a:schemeClr val="tx1">
                    <a:lumMod val="50000"/>
                    <a:lumOff val="50000"/>
                  </a:schemeClr>
                </a:solidFill>
              </a:rPr>
              <a:t>SM1 Mērķa prioritātes </a:t>
            </a:r>
            <a:r>
              <a:rPr lang="lv-LV" sz="2700" b="1" dirty="0">
                <a:solidFill>
                  <a:srgbClr val="C00000"/>
                </a:solidFill>
              </a:rPr>
              <a:t>B.2.8.</a:t>
            </a:r>
          </a:p>
        </p:txBody>
      </p:sp>
      <p:sp>
        <p:nvSpPr>
          <p:cNvPr id="4" name="Content Placeholder 3"/>
          <p:cNvSpPr>
            <a:spLocks noGrp="1"/>
          </p:cNvSpPr>
          <p:nvPr>
            <p:ph idx="1"/>
          </p:nvPr>
        </p:nvSpPr>
        <p:spPr>
          <a:xfrm>
            <a:off x="405768" y="1767396"/>
            <a:ext cx="8053896" cy="4572000"/>
          </a:xfrm>
        </p:spPr>
        <p:txBody>
          <a:bodyPr>
            <a:noAutofit/>
          </a:bodyPr>
          <a:lstStyle/>
          <a:p>
            <a:pPr marL="742950" lvl="1" indent="-285750" algn="just">
              <a:lnSpc>
                <a:spcPct val="115000"/>
              </a:lnSpc>
              <a:spcAft>
                <a:spcPts val="1000"/>
              </a:spcAft>
              <a:buFont typeface="+mj-lt"/>
              <a:buAutoNum type="arabicPeriod"/>
            </a:pPr>
            <a:r>
              <a:rPr lang="lv-LV" sz="2200" kern="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Atbalstīt esošos uzņēmumus, kuros pamatdarbā strādā ELFLA līdzfinansējuma pretendents – uzņēmuma īpašnieks, tā sekmējot uzņēmumu kvalitatīvāku un ilgtspējīgāku darbību;</a:t>
            </a:r>
            <a:endPar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spcAft>
                <a:spcPts val="800"/>
              </a:spcAft>
              <a:buFont typeface="+mj-lt"/>
              <a:buAutoNum type="arabicPeriod"/>
            </a:pPr>
            <a:r>
              <a:rPr lang="lv-LV" sz="2200" kern="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Stimulēt jaunu uzņēmumu radīšanu;</a:t>
            </a:r>
            <a:endPar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spcAft>
                <a:spcPts val="800"/>
              </a:spcAft>
              <a:buFont typeface="+mj-lt"/>
              <a:buAutoNum type="arabicPeriod"/>
            </a:pPr>
            <a:r>
              <a:rPr lang="lv-LV" sz="2200" kern="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Atbalstīt uzņēmējdarbību, kas veicina nodarbinātību MNF darbības teritorijā – jaunu pilna laika darba vietu izveidošana un/vai esošu pilna laika darba vietu saglabāšana, īpaši, ja darba samaksa ir vienāda vai lielāka par vidējo bruto mēneša darba samaksu Latvijā, tā sekmējot </a:t>
            </a:r>
            <a:r>
              <a:rPr lang="lv-LV" sz="2200" i="1" kern="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pelēkās </a:t>
            </a:r>
            <a:r>
              <a:rPr lang="lv-LV" sz="2200" kern="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ekonomikas mazināšanu – godīgu nodarbinātību;</a:t>
            </a:r>
            <a:endPar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Clr>
                <a:srgbClr val="33CC33"/>
              </a:buClr>
              <a:buNone/>
            </a:pPr>
            <a:endParaRPr lang="lv-LV" sz="2200" dirty="0">
              <a:solidFill>
                <a:srgbClr val="00206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5</a:t>
            </a:fld>
            <a:endParaRPr lang="en-US" dirty="0"/>
          </a:p>
        </p:txBody>
      </p:sp>
      <p:sp>
        <p:nvSpPr>
          <p:cNvPr id="2" name="TextBox 1">
            <a:extLst>
              <a:ext uri="{FF2B5EF4-FFF2-40B4-BE49-F238E27FC236}">
                <a16:creationId xmlns:a16="http://schemas.microsoft.com/office/drawing/2014/main" id="{ACF75870-7424-1988-023B-BB2F81006F30}"/>
              </a:ext>
            </a:extLst>
          </p:cNvPr>
          <p:cNvSpPr txBox="1"/>
          <p:nvPr/>
        </p:nvSpPr>
        <p:spPr>
          <a:xfrm>
            <a:off x="4247985" y="5158240"/>
            <a:ext cx="184731" cy="461665"/>
          </a:xfrm>
          <a:prstGeom prst="rect">
            <a:avLst/>
          </a:prstGeom>
          <a:noFill/>
        </p:spPr>
        <p:txBody>
          <a:bodyPr wrap="none" rtlCol="0">
            <a:spAutoFit/>
          </a:bodyPr>
          <a:lstStyle/>
          <a:p>
            <a:endParaRPr lang="lv-LV" sz="2400" b="1" dirty="0">
              <a:solidFill>
                <a:srgbClr val="FF0000"/>
              </a:solidFill>
            </a:endParaRPr>
          </a:p>
        </p:txBody>
      </p:sp>
    </p:spTree>
    <p:extLst>
      <p:ext uri="{BB962C8B-B14F-4D97-AF65-F5344CB8AC3E}">
        <p14:creationId xmlns:p14="http://schemas.microsoft.com/office/powerpoint/2010/main" val="2737737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9592" y="0"/>
            <a:ext cx="9144000" cy="6858000"/>
          </a:xfrm>
          <a:prstGeom prst="rect">
            <a:avLst/>
          </a:prstGeom>
        </p:spPr>
      </p:pic>
      <p:sp>
        <p:nvSpPr>
          <p:cNvPr id="3" name="Title 2"/>
          <p:cNvSpPr>
            <a:spLocks noGrp="1"/>
          </p:cNvSpPr>
          <p:nvPr>
            <p:ph type="title"/>
          </p:nvPr>
        </p:nvSpPr>
        <p:spPr>
          <a:xfrm>
            <a:off x="381000" y="304800"/>
            <a:ext cx="8229600" cy="914400"/>
          </a:xfrm>
        </p:spPr>
        <p:txBody>
          <a:bodyPr>
            <a:normAutofit/>
          </a:bodyPr>
          <a:lstStyle/>
          <a:p>
            <a:r>
              <a:rPr lang="lv-LV" sz="2700" b="1" dirty="0">
                <a:solidFill>
                  <a:srgbClr val="008000"/>
                </a:solidFill>
              </a:rPr>
              <a:t>9.2. </a:t>
            </a:r>
            <a:r>
              <a:rPr lang="lv-LV" sz="2700" b="1" dirty="0">
                <a:solidFill>
                  <a:schemeClr val="tx1">
                    <a:lumMod val="50000"/>
                    <a:lumOff val="50000"/>
                  </a:schemeClr>
                </a:solidFill>
              </a:rPr>
              <a:t>Ieguldījumu SVVA stratēģijas īstenošanas teritorijā</a:t>
            </a:r>
            <a:br>
              <a:rPr lang="lv-LV" sz="2700" b="1" dirty="0">
                <a:solidFill>
                  <a:schemeClr val="tx1">
                    <a:lumMod val="50000"/>
                    <a:lumOff val="50000"/>
                  </a:schemeClr>
                </a:solidFill>
              </a:rPr>
            </a:br>
            <a:r>
              <a:rPr lang="lv-LV" sz="2700" b="1" dirty="0">
                <a:solidFill>
                  <a:schemeClr val="tx1">
                    <a:lumMod val="50000"/>
                    <a:lumOff val="50000"/>
                  </a:schemeClr>
                </a:solidFill>
              </a:rPr>
              <a:t>SM1 Mērķa prioritātes </a:t>
            </a:r>
            <a:r>
              <a:rPr lang="lv-LV" sz="2700" b="1" dirty="0">
                <a:solidFill>
                  <a:srgbClr val="C00000"/>
                </a:solidFill>
              </a:rPr>
              <a:t>B.2.8.</a:t>
            </a:r>
          </a:p>
        </p:txBody>
      </p:sp>
      <p:sp>
        <p:nvSpPr>
          <p:cNvPr id="4" name="Content Placeholder 3"/>
          <p:cNvSpPr>
            <a:spLocks noGrp="1"/>
          </p:cNvSpPr>
          <p:nvPr>
            <p:ph idx="1"/>
          </p:nvPr>
        </p:nvSpPr>
        <p:spPr>
          <a:xfrm>
            <a:off x="381000" y="1524000"/>
            <a:ext cx="8053896" cy="5029200"/>
          </a:xfrm>
        </p:spPr>
        <p:txBody>
          <a:bodyPr>
            <a:noAutofit/>
          </a:bodyPr>
          <a:lstStyle/>
          <a:p>
            <a:pPr marL="914400" lvl="1" indent="-457200" algn="just">
              <a:lnSpc>
                <a:spcPct val="115000"/>
              </a:lnSpc>
              <a:spcAft>
                <a:spcPts val="800"/>
              </a:spcAft>
              <a:buFont typeface="+mj-lt"/>
              <a:buAutoNum type="arabicPeriod" startAt="4"/>
            </a:pPr>
            <a:r>
              <a:rPr lang="lv-LV" sz="2200" kern="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Atbalsts lauksaimniekiem pašu saražotā primārā lauksaimniecības produkta pārstrādei, veicinot vietējo ražojumu pieejamību;</a:t>
            </a:r>
            <a:endPar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914400" lvl="1" indent="-457200" algn="just">
              <a:lnSpc>
                <a:spcPct val="115000"/>
              </a:lnSpc>
              <a:spcAft>
                <a:spcPts val="800"/>
              </a:spcAft>
              <a:buFont typeface="+mj-lt"/>
              <a:buAutoNum type="arabicPeriod" startAt="4"/>
            </a:pPr>
            <a:r>
              <a:rPr lang="lv-LV" sz="2200" kern="0" dirty="0">
                <a:solidFill>
                  <a:schemeClr val="tx1">
                    <a:lumMod val="65000"/>
                    <a:lumOff val="35000"/>
                  </a:schemeClr>
                </a:solidFill>
                <a:effectLst/>
                <a:latin typeface="Calibri" panose="020F0502020204030204" pitchFamily="34" charset="0"/>
                <a:ea typeface="MS Mincho" panose="02020609040205080304" pitchFamily="49" charset="-128"/>
                <a:cs typeface="Arial" panose="020B0604020202020204" pitchFamily="34" charset="0"/>
              </a:rPr>
              <a:t>Atbalstīt uzņēmējus, kuri, attīstot pakalpojumus vai ražošanu, domā arī par kultūrvēsturiskās ainavas saglabāšanu un atjauno ēkas vēsturiskā izskatā, īpaša uzmanība tiek vērsta uz ēkām, kas saistītas ar valsts nozīmes kultūras pieminekļiem (tipoloģiskā grupa – arhitektūra) – atrodas valsts nozīmes kultūras pieminekļu aizsardzības zonā un ir kompleksa vēsturiskā daļa vai ir kompleksa vēsturiskā daļa un atrodas kultūrvēsturiskā pieminekļa tuvumā, bet nav aizsardzības zonā. </a:t>
            </a:r>
            <a:endParaRPr lang="lv-LV" sz="22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Clr>
                <a:srgbClr val="33CC33"/>
              </a:buClr>
              <a:buNone/>
            </a:pPr>
            <a:endParaRPr lang="lv-LV" sz="2200" dirty="0">
              <a:solidFill>
                <a:srgbClr val="00206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6</a:t>
            </a:fld>
            <a:endParaRPr lang="en-US" dirty="0"/>
          </a:p>
        </p:txBody>
      </p:sp>
      <p:sp>
        <p:nvSpPr>
          <p:cNvPr id="2" name="TextBox 1">
            <a:extLst>
              <a:ext uri="{FF2B5EF4-FFF2-40B4-BE49-F238E27FC236}">
                <a16:creationId xmlns:a16="http://schemas.microsoft.com/office/drawing/2014/main" id="{ACF75870-7424-1988-023B-BB2F81006F30}"/>
              </a:ext>
            </a:extLst>
          </p:cNvPr>
          <p:cNvSpPr txBox="1"/>
          <p:nvPr/>
        </p:nvSpPr>
        <p:spPr>
          <a:xfrm>
            <a:off x="4247985" y="5158240"/>
            <a:ext cx="184731" cy="461665"/>
          </a:xfrm>
          <a:prstGeom prst="rect">
            <a:avLst/>
          </a:prstGeom>
          <a:noFill/>
        </p:spPr>
        <p:txBody>
          <a:bodyPr wrap="none" rtlCol="0">
            <a:spAutoFit/>
          </a:bodyPr>
          <a:lstStyle/>
          <a:p>
            <a:endParaRPr lang="lv-LV" sz="2400" b="1" dirty="0">
              <a:solidFill>
                <a:srgbClr val="FF0000"/>
              </a:solidFill>
            </a:endParaRPr>
          </a:p>
        </p:txBody>
      </p:sp>
    </p:spTree>
    <p:extLst>
      <p:ext uri="{BB962C8B-B14F-4D97-AF65-F5344CB8AC3E}">
        <p14:creationId xmlns:p14="http://schemas.microsoft.com/office/powerpoint/2010/main" val="226238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C8565-2F78-2730-3A62-61CBED3519F3}"/>
            </a:ext>
          </a:extLst>
        </p:cNvPr>
        <p:cNvGrpSpPr/>
        <p:nvPr/>
      </p:nvGrpSpPr>
      <p:grpSpPr>
        <a:xfrm>
          <a:off x="0" y="0"/>
          <a:ext cx="0" cy="0"/>
          <a:chOff x="0" y="0"/>
          <a:chExt cx="0" cy="0"/>
        </a:xfrm>
      </p:grpSpPr>
      <p:pic>
        <p:nvPicPr>
          <p:cNvPr id="5" name="Picture 4" descr="MNF_deko_1.jpg">
            <a:extLst>
              <a:ext uri="{FF2B5EF4-FFF2-40B4-BE49-F238E27FC236}">
                <a16:creationId xmlns:a16="http://schemas.microsoft.com/office/drawing/2014/main" id="{31394757-9512-FC32-34B4-EA1B3A0A2517}"/>
              </a:ext>
            </a:extLst>
          </p:cNvPr>
          <p:cNvPicPr>
            <a:picLocks noChangeAspect="1"/>
          </p:cNvPicPr>
          <p:nvPr/>
        </p:nvPicPr>
        <p:blipFill>
          <a:blip r:embed="rId2"/>
          <a:stretch>
            <a:fillRect/>
          </a:stretch>
        </p:blipFill>
        <p:spPr>
          <a:xfrm>
            <a:off x="0" y="0"/>
            <a:ext cx="9144000" cy="6858000"/>
          </a:xfrm>
          <a:prstGeom prst="rect">
            <a:avLst/>
          </a:prstGeom>
        </p:spPr>
      </p:pic>
      <p:sp>
        <p:nvSpPr>
          <p:cNvPr id="3" name="Title 2">
            <a:extLst>
              <a:ext uri="{FF2B5EF4-FFF2-40B4-BE49-F238E27FC236}">
                <a16:creationId xmlns:a16="http://schemas.microsoft.com/office/drawing/2014/main" id="{6741B4EC-0132-1EAA-2D7E-7A2DA18BA633}"/>
              </a:ext>
            </a:extLst>
          </p:cNvPr>
          <p:cNvSpPr>
            <a:spLocks noGrp="1"/>
          </p:cNvSpPr>
          <p:nvPr>
            <p:ph type="title"/>
          </p:nvPr>
        </p:nvSpPr>
        <p:spPr>
          <a:xfrm>
            <a:off x="1371600" y="421908"/>
            <a:ext cx="6324600" cy="1143000"/>
          </a:xfrm>
        </p:spPr>
        <p:txBody>
          <a:bodyPr>
            <a:normAutofit/>
          </a:bodyPr>
          <a:lstStyle/>
          <a:p>
            <a:r>
              <a:rPr lang="lv-LV" sz="3200" b="1" dirty="0">
                <a:solidFill>
                  <a:schemeClr val="tx1">
                    <a:lumMod val="50000"/>
                    <a:lumOff val="50000"/>
                  </a:schemeClr>
                </a:solidFill>
              </a:rPr>
              <a:t>SVVA stratēģija. 3.kārta. Rīcības</a:t>
            </a:r>
          </a:p>
        </p:txBody>
      </p:sp>
      <p:sp>
        <p:nvSpPr>
          <p:cNvPr id="7" name="Slide Number Placeholder 6">
            <a:extLst>
              <a:ext uri="{FF2B5EF4-FFF2-40B4-BE49-F238E27FC236}">
                <a16:creationId xmlns:a16="http://schemas.microsoft.com/office/drawing/2014/main" id="{384AF899-65AC-0630-EFAD-547EE8421BB4}"/>
              </a:ext>
            </a:extLst>
          </p:cNvPr>
          <p:cNvSpPr>
            <a:spLocks noGrp="1"/>
          </p:cNvSpPr>
          <p:nvPr>
            <p:ph type="sldNum" sz="quarter" idx="12"/>
          </p:nvPr>
        </p:nvSpPr>
        <p:spPr/>
        <p:txBody>
          <a:bodyPr/>
          <a:lstStyle/>
          <a:p>
            <a:fld id="{B6F15528-21DE-4FAA-801E-634DDDAF4B2B}" type="slidenum">
              <a:rPr lang="en-US" smtClean="0"/>
              <a:pPr/>
              <a:t>7</a:t>
            </a:fld>
            <a:endParaRPr lang="en-US"/>
          </a:p>
        </p:txBody>
      </p:sp>
      <p:graphicFrame>
        <p:nvGraphicFramePr>
          <p:cNvPr id="11" name="Content Placeholder 10">
            <a:extLst>
              <a:ext uri="{FF2B5EF4-FFF2-40B4-BE49-F238E27FC236}">
                <a16:creationId xmlns:a16="http://schemas.microsoft.com/office/drawing/2014/main" id="{4B80960E-DEB3-AFEA-55DC-B898A694D4C6}"/>
              </a:ext>
            </a:extLst>
          </p:cNvPr>
          <p:cNvGraphicFramePr>
            <a:graphicFrameLocks noGrp="1"/>
          </p:cNvGraphicFramePr>
          <p:nvPr>
            <p:ph idx="1"/>
            <p:extLst>
              <p:ext uri="{D42A27DB-BD31-4B8C-83A1-F6EECF244321}">
                <p14:modId xmlns:p14="http://schemas.microsoft.com/office/powerpoint/2010/main" val="3506694052"/>
              </p:ext>
            </p:extLst>
          </p:nvPr>
        </p:nvGraphicFramePr>
        <p:xfrm>
          <a:off x="838200" y="4057873"/>
          <a:ext cx="7696200" cy="1584960"/>
        </p:xfrm>
        <a:graphic>
          <a:graphicData uri="http://schemas.openxmlformats.org/drawingml/2006/table">
            <a:tbl>
              <a:tblPr firstRow="1" bandRow="1">
                <a:tableStyleId>{BC89EF96-8CEA-46FF-86C4-4CE0E7609802}</a:tableStyleId>
              </a:tblPr>
              <a:tblGrid>
                <a:gridCol w="3865018">
                  <a:extLst>
                    <a:ext uri="{9D8B030D-6E8A-4147-A177-3AD203B41FA5}">
                      <a16:colId xmlns:a16="http://schemas.microsoft.com/office/drawing/2014/main" val="20000"/>
                    </a:ext>
                  </a:extLst>
                </a:gridCol>
                <a:gridCol w="3831182">
                  <a:extLst>
                    <a:ext uri="{9D8B030D-6E8A-4147-A177-3AD203B41FA5}">
                      <a16:colId xmlns:a16="http://schemas.microsoft.com/office/drawing/2014/main" val="20001"/>
                    </a:ext>
                  </a:extLst>
                </a:gridCol>
              </a:tblGrid>
              <a:tr h="422371">
                <a:tc>
                  <a:txBody>
                    <a:bodyPr/>
                    <a:lstStyle/>
                    <a:p>
                      <a:pPr algn="ctr"/>
                      <a:r>
                        <a:rPr lang="lv-LV" sz="2400" dirty="0">
                          <a:solidFill>
                            <a:srgbClr val="002060"/>
                          </a:solidFill>
                        </a:rPr>
                        <a:t>Rīcība</a:t>
                      </a:r>
                    </a:p>
                  </a:txBody>
                  <a:tcPr/>
                </a:tc>
                <a:tc>
                  <a:txBody>
                    <a:bodyPr/>
                    <a:lstStyle/>
                    <a:p>
                      <a:pPr algn="ctr"/>
                      <a:r>
                        <a:rPr lang="lv-LV" sz="2400" dirty="0">
                          <a:solidFill>
                            <a:srgbClr val="002060"/>
                          </a:solidFill>
                        </a:rPr>
                        <a:t>Pieejamais finansējums rīcībā un kārtā</a:t>
                      </a:r>
                    </a:p>
                  </a:txBody>
                  <a:tcPr/>
                </a:tc>
                <a:extLst>
                  <a:ext uri="{0D108BD9-81ED-4DB2-BD59-A6C34878D82A}">
                    <a16:rowId xmlns:a16="http://schemas.microsoft.com/office/drawing/2014/main" val="10000"/>
                  </a:ext>
                </a:extLst>
              </a:tr>
              <a:tr h="577092">
                <a:tc>
                  <a:txBody>
                    <a:bodyPr/>
                    <a:lstStyle/>
                    <a:p>
                      <a:r>
                        <a:rPr lang="lv-LV" sz="2200" b="1" dirty="0">
                          <a:solidFill>
                            <a:srgbClr val="002060"/>
                          </a:solidFill>
                        </a:rPr>
                        <a:t>1.4. </a:t>
                      </a:r>
                      <a:r>
                        <a:rPr lang="lv-LV" sz="2200" dirty="0">
                          <a:solidFill>
                            <a:srgbClr val="002060"/>
                          </a:solidFill>
                        </a:rPr>
                        <a:t>Pašvaldības sadarbība ar vietējiem uzņēmējiem. </a:t>
                      </a:r>
                    </a:p>
                  </a:txBody>
                  <a:tcPr anchor="ctr"/>
                </a:tc>
                <a:tc>
                  <a:txBody>
                    <a:bodyPr/>
                    <a:lstStyle/>
                    <a:p>
                      <a:pPr algn="ctr"/>
                      <a:r>
                        <a:rPr lang="lv-LV" sz="2200" dirty="0">
                          <a:solidFill>
                            <a:srgbClr val="002060"/>
                          </a:solidFill>
                        </a:rPr>
                        <a:t>360 000,00 EUR</a:t>
                      </a:r>
                      <a:endParaRPr lang="lv-LV" sz="2200" b="0" dirty="0">
                        <a:solidFill>
                          <a:srgbClr val="002060"/>
                        </a:solidFill>
                      </a:endParaRPr>
                    </a:p>
                  </a:txBody>
                  <a:tcPr anchor="ctr"/>
                </a:tc>
                <a:extLst>
                  <a:ext uri="{0D108BD9-81ED-4DB2-BD59-A6C34878D82A}">
                    <a16:rowId xmlns:a16="http://schemas.microsoft.com/office/drawing/2014/main" val="10001"/>
                  </a:ext>
                </a:extLst>
              </a:tr>
            </a:tbl>
          </a:graphicData>
        </a:graphic>
      </p:graphicFrame>
      <p:sp>
        <p:nvSpPr>
          <p:cNvPr id="2" name="Taisnstūris 1">
            <a:extLst>
              <a:ext uri="{FF2B5EF4-FFF2-40B4-BE49-F238E27FC236}">
                <a16:creationId xmlns:a16="http://schemas.microsoft.com/office/drawing/2014/main" id="{7400F755-FF8D-3A63-1E91-367E194CC687}"/>
              </a:ext>
            </a:extLst>
          </p:cNvPr>
          <p:cNvSpPr/>
          <p:nvPr/>
        </p:nvSpPr>
        <p:spPr>
          <a:xfrm>
            <a:off x="533400" y="1409809"/>
            <a:ext cx="8077200" cy="2677656"/>
          </a:xfrm>
          <a:prstGeom prst="rect">
            <a:avLst/>
          </a:prstGeom>
        </p:spPr>
        <p:txBody>
          <a:bodyPr wrap="square">
            <a:spAutoFit/>
          </a:bodyPr>
          <a:lstStyle/>
          <a:p>
            <a:pPr algn="ctr"/>
            <a:endParaRPr lang="lv-LV" sz="2400" dirty="0">
              <a:solidFill>
                <a:srgbClr val="002060"/>
              </a:solidFill>
            </a:endParaRPr>
          </a:p>
          <a:p>
            <a:pPr algn="ctr"/>
            <a:r>
              <a:rPr lang="lv-LV" sz="2400" dirty="0">
                <a:solidFill>
                  <a:srgbClr val="002060"/>
                </a:solidFill>
              </a:rPr>
              <a:t>Izsludināta projektu iesniegumu pieņemšanas nepārtrauktā kārta, kas sākas</a:t>
            </a:r>
            <a:r>
              <a:rPr lang="lv-LV" sz="2400" b="1" dirty="0">
                <a:solidFill>
                  <a:srgbClr val="002060"/>
                </a:solidFill>
              </a:rPr>
              <a:t> 3.aprīlī</a:t>
            </a:r>
            <a:r>
              <a:rPr lang="lv-LV" sz="2400" dirty="0">
                <a:solidFill>
                  <a:srgbClr val="002060"/>
                </a:solidFill>
              </a:rPr>
              <a:t>.</a:t>
            </a:r>
          </a:p>
          <a:p>
            <a:pPr algn="ctr"/>
            <a:r>
              <a:rPr lang="lv-LV" sz="2400" dirty="0">
                <a:solidFill>
                  <a:srgbClr val="002060"/>
                </a:solidFill>
              </a:rPr>
              <a:t>Kārtas ilgums 10 mēneši </a:t>
            </a:r>
            <a:r>
              <a:rPr lang="lv-LV" sz="2400" b="1" dirty="0">
                <a:solidFill>
                  <a:srgbClr val="002060"/>
                </a:solidFill>
              </a:rPr>
              <a:t>vai</a:t>
            </a:r>
            <a:r>
              <a:rPr lang="lv-LV" sz="2400" dirty="0">
                <a:solidFill>
                  <a:srgbClr val="002060"/>
                </a:solidFill>
              </a:rPr>
              <a:t> līdz finansējums sasniedz 80% no kārtā pieejamā finansējums, tad kārtas beigu termiņš ir vēl viens mēnesis.</a:t>
            </a:r>
          </a:p>
          <a:p>
            <a:pPr algn="ctr"/>
            <a:r>
              <a:rPr lang="lv-LV" sz="2400" dirty="0">
                <a:solidFill>
                  <a:srgbClr val="002060"/>
                </a:solidFill>
              </a:rPr>
              <a:t> </a:t>
            </a:r>
          </a:p>
        </p:txBody>
      </p:sp>
    </p:spTree>
    <p:extLst>
      <p:ext uri="{BB962C8B-B14F-4D97-AF65-F5344CB8AC3E}">
        <p14:creationId xmlns:p14="http://schemas.microsoft.com/office/powerpoint/2010/main" val="3498690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8113" y="8878"/>
            <a:ext cx="9144000" cy="6858000"/>
          </a:xfrm>
          <a:prstGeom prst="rect">
            <a:avLst/>
          </a:prstGeom>
        </p:spPr>
      </p:pic>
      <p:sp>
        <p:nvSpPr>
          <p:cNvPr id="3" name="Title 2"/>
          <p:cNvSpPr>
            <a:spLocks noGrp="1"/>
          </p:cNvSpPr>
          <p:nvPr>
            <p:ph type="title"/>
          </p:nvPr>
        </p:nvSpPr>
        <p:spPr>
          <a:xfrm>
            <a:off x="485313" y="179233"/>
            <a:ext cx="8229600" cy="956567"/>
          </a:xfrm>
        </p:spPr>
        <p:txBody>
          <a:bodyPr>
            <a:normAutofit/>
          </a:bodyPr>
          <a:lstStyle/>
          <a:p>
            <a:r>
              <a:rPr kumimoji="0" lang="lv-LV" sz="28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1.4. </a:t>
            </a:r>
            <a:r>
              <a:rPr kumimoji="0" lang="lv-LV" sz="28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Times New Roman" panose="02020603050405020304" pitchFamily="18" charset="0"/>
                <a:cs typeface="Times New Roman" panose="02020603050405020304" pitchFamily="18" charset="0"/>
              </a:rPr>
              <a:t>Pašvaldības sadarbība ar vietējiem uzņēmējiem </a:t>
            </a:r>
            <a:endParaRPr lang="lv-LV" sz="2800" b="1" dirty="0">
              <a:solidFill>
                <a:schemeClr val="tx1">
                  <a:lumMod val="65000"/>
                  <a:lumOff val="35000"/>
                </a:schemeClr>
              </a:solidFill>
            </a:endParaRPr>
          </a:p>
        </p:txBody>
      </p:sp>
      <p:graphicFrame>
        <p:nvGraphicFramePr>
          <p:cNvPr id="2" name="Satura vietturis 1">
            <a:extLst>
              <a:ext uri="{FF2B5EF4-FFF2-40B4-BE49-F238E27FC236}">
                <a16:creationId xmlns:a16="http://schemas.microsoft.com/office/drawing/2014/main" id="{875E5ED1-A82F-A8D5-D5D2-52C0FA5F1011}"/>
              </a:ext>
            </a:extLst>
          </p:cNvPr>
          <p:cNvGraphicFramePr>
            <a:graphicFrameLocks noGrp="1"/>
          </p:cNvGraphicFramePr>
          <p:nvPr>
            <p:ph idx="1"/>
            <p:extLst>
              <p:ext uri="{D42A27DB-BD31-4B8C-83A1-F6EECF244321}">
                <p14:modId xmlns:p14="http://schemas.microsoft.com/office/powerpoint/2010/main" val="4085513462"/>
              </p:ext>
            </p:extLst>
          </p:nvPr>
        </p:nvGraphicFramePr>
        <p:xfrm>
          <a:off x="990600" y="3351860"/>
          <a:ext cx="7467599" cy="2286000"/>
        </p:xfrm>
        <a:graphic>
          <a:graphicData uri="http://schemas.openxmlformats.org/drawingml/2006/table">
            <a:tbl>
              <a:tblPr firstRow="1" firstCol="1" bandRow="1"/>
              <a:tblGrid>
                <a:gridCol w="2705408">
                  <a:extLst>
                    <a:ext uri="{9D8B030D-6E8A-4147-A177-3AD203B41FA5}">
                      <a16:colId xmlns:a16="http://schemas.microsoft.com/office/drawing/2014/main" val="1306409260"/>
                    </a:ext>
                  </a:extLst>
                </a:gridCol>
                <a:gridCol w="3006009">
                  <a:extLst>
                    <a:ext uri="{9D8B030D-6E8A-4147-A177-3AD203B41FA5}">
                      <a16:colId xmlns:a16="http://schemas.microsoft.com/office/drawing/2014/main" val="2465082738"/>
                    </a:ext>
                  </a:extLst>
                </a:gridCol>
                <a:gridCol w="1756182">
                  <a:extLst>
                    <a:ext uri="{9D8B030D-6E8A-4147-A177-3AD203B41FA5}">
                      <a16:colId xmlns:a16="http://schemas.microsoft.com/office/drawing/2014/main" val="2591675890"/>
                    </a:ext>
                  </a:extLst>
                </a:gridCol>
              </a:tblGrid>
              <a:tr h="1143000">
                <a:tc>
                  <a:txBody>
                    <a:bodyPr/>
                    <a:lstStyle/>
                    <a:p>
                      <a:pPr>
                        <a:lnSpc>
                          <a:spcPct val="107000"/>
                        </a:lnSpc>
                        <a:spcAft>
                          <a:spcPts val="800"/>
                        </a:spcAft>
                      </a:pPr>
                      <a:r>
                        <a:rPr lang="lv-LV" sz="2400" kern="0">
                          <a:solidFill>
                            <a:srgbClr val="002060"/>
                          </a:solidFill>
                          <a:effectLst/>
                          <a:latin typeface="Calibri" panose="020F0502020204030204" pitchFamily="34" charset="0"/>
                          <a:ea typeface="MS Mincho" panose="02020609040205080304" pitchFamily="49" charset="-128"/>
                          <a:cs typeface="Arial" panose="020B0604020202020204" pitchFamily="34" charset="0"/>
                        </a:rPr>
                        <a:t>Prioritāte</a:t>
                      </a:r>
                      <a:endParaRPr lang="lv-LV" sz="2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07000"/>
                        </a:lnSpc>
                        <a:spcAft>
                          <a:spcPts val="800"/>
                        </a:spcAft>
                      </a:pPr>
                      <a:r>
                        <a:rPr lang="lv-LV" sz="2400" kern="0" dirty="0">
                          <a:solidFill>
                            <a:srgbClr val="002060"/>
                          </a:solidFill>
                          <a:effectLst/>
                          <a:latin typeface="Calibri" panose="020F0502020204030204" pitchFamily="34" charset="0"/>
                          <a:ea typeface="MS Mincho" panose="02020609040205080304" pitchFamily="49" charset="-128"/>
                          <a:cs typeface="Arial" panose="020B0604020202020204" pitchFamily="34" charset="0"/>
                        </a:rPr>
                        <a:t>Skaidrojums par </a:t>
                      </a:r>
                    </a:p>
                    <a:p>
                      <a:pPr>
                        <a:lnSpc>
                          <a:spcPct val="107000"/>
                        </a:lnSpc>
                        <a:spcAft>
                          <a:spcPts val="800"/>
                        </a:spcAft>
                      </a:pPr>
                      <a:r>
                        <a:rPr lang="lv-LV" sz="2400" kern="0" dirty="0">
                          <a:solidFill>
                            <a:srgbClr val="002060"/>
                          </a:solidFill>
                          <a:effectLst/>
                          <a:latin typeface="Calibri" panose="020F0502020204030204" pitchFamily="34" charset="0"/>
                          <a:ea typeface="MS Mincho" panose="02020609040205080304" pitchFamily="49" charset="-128"/>
                          <a:cs typeface="Arial" panose="020B0604020202020204" pitchFamily="34" charset="0"/>
                        </a:rPr>
                        <a:t>kritēriju</a:t>
                      </a:r>
                      <a:endPar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07000"/>
                        </a:lnSpc>
                        <a:spcAft>
                          <a:spcPts val="800"/>
                        </a:spcAft>
                      </a:pPr>
                      <a:r>
                        <a:rPr lang="lv-LV" sz="2400" kern="0">
                          <a:solidFill>
                            <a:srgbClr val="002060"/>
                          </a:solidFill>
                          <a:effectLst/>
                          <a:latin typeface="Calibri" panose="020F0502020204030204" pitchFamily="34" charset="0"/>
                          <a:ea typeface="MS Mincho" panose="02020609040205080304" pitchFamily="49" charset="-128"/>
                          <a:cs typeface="Arial" panose="020B0604020202020204" pitchFamily="34" charset="0"/>
                        </a:rPr>
                        <a:t>Atbalsta intensitāte</a:t>
                      </a:r>
                      <a:endParaRPr lang="lv-LV" sz="2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919603742"/>
                  </a:ext>
                </a:extLst>
              </a:tr>
              <a:tr h="1143000">
                <a:tc>
                  <a:txBody>
                    <a:bodyPr/>
                    <a:lstStyle/>
                    <a:p>
                      <a:pPr>
                        <a:lnSpc>
                          <a:spcPct val="107000"/>
                        </a:lnSpc>
                        <a:spcAft>
                          <a:spcPts val="800"/>
                        </a:spcAft>
                      </a:pPr>
                      <a:r>
                        <a:rPr lang="lv-LV" sz="2400" kern="0" dirty="0">
                          <a:solidFill>
                            <a:srgbClr val="002060"/>
                          </a:solidFill>
                          <a:effectLst/>
                          <a:latin typeface="Calibri" panose="020F0502020204030204" pitchFamily="34" charset="0"/>
                          <a:ea typeface="MS Mincho" panose="02020609040205080304" pitchFamily="49" charset="-128"/>
                          <a:cs typeface="Arial" panose="020B0604020202020204" pitchFamily="34" charset="0"/>
                        </a:rPr>
                        <a:t>Atbalsts attīstībai lauku teritorijās</a:t>
                      </a:r>
                      <a:endPar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lv-LV" sz="2400" kern="0">
                          <a:solidFill>
                            <a:srgbClr val="002060"/>
                          </a:solidFill>
                          <a:effectLst/>
                          <a:latin typeface="Calibri" panose="020F0502020204030204" pitchFamily="34" charset="0"/>
                          <a:ea typeface="MS Mincho" panose="02020609040205080304" pitchFamily="49" charset="-128"/>
                          <a:cs typeface="Arial" panose="020B0604020202020204" pitchFamily="34" charset="0"/>
                        </a:rPr>
                        <a:t>Projekta rezultāts atrodas lauku teritorijā</a:t>
                      </a:r>
                      <a:endParaRPr lang="lv-LV" sz="2400"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lv-LV" sz="2400" b="1" kern="0" dirty="0">
                          <a:solidFill>
                            <a:srgbClr val="002060"/>
                          </a:solidFill>
                          <a:effectLst/>
                          <a:latin typeface="Calibri" panose="020F0502020204030204" pitchFamily="34" charset="0"/>
                          <a:ea typeface="MS Mincho" panose="02020609040205080304" pitchFamily="49" charset="-128"/>
                          <a:cs typeface="Arial" panose="020B0604020202020204" pitchFamily="34" charset="0"/>
                        </a:rPr>
                        <a:t>+20%</a:t>
                      </a:r>
                      <a:endParaRPr lang="lv-LV" sz="24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0212765"/>
                  </a:ext>
                </a:extLst>
              </a:tr>
            </a:tbl>
          </a:graphicData>
        </a:graphic>
      </p:graphicFrame>
      <p:sp>
        <p:nvSpPr>
          <p:cNvPr id="8" name="Slide Number Placeholder 7"/>
          <p:cNvSpPr>
            <a:spLocks noGrp="1"/>
          </p:cNvSpPr>
          <p:nvPr>
            <p:ph type="sldNum" sz="quarter" idx="12"/>
          </p:nvPr>
        </p:nvSpPr>
        <p:spPr/>
        <p:txBody>
          <a:bodyPr/>
          <a:lstStyle/>
          <a:p>
            <a:fld id="{B6F15528-21DE-4FAA-801E-634DDDAF4B2B}" type="slidenum">
              <a:rPr lang="en-US" smtClean="0"/>
              <a:pPr/>
              <a:t>8</a:t>
            </a:fld>
            <a:endParaRPr lang="en-US"/>
          </a:p>
        </p:txBody>
      </p:sp>
      <p:sp>
        <p:nvSpPr>
          <p:cNvPr id="6" name="TextBox 5">
            <a:extLst>
              <a:ext uri="{FF2B5EF4-FFF2-40B4-BE49-F238E27FC236}">
                <a16:creationId xmlns:a16="http://schemas.microsoft.com/office/drawing/2014/main" id="{E0B0E3FB-2811-2059-EADD-22BFD15BF923}"/>
              </a:ext>
            </a:extLst>
          </p:cNvPr>
          <p:cNvSpPr txBox="1"/>
          <p:nvPr/>
        </p:nvSpPr>
        <p:spPr>
          <a:xfrm>
            <a:off x="886286" y="1306155"/>
            <a:ext cx="7648114" cy="1938992"/>
          </a:xfrm>
          <a:prstGeom prst="rect">
            <a:avLst/>
          </a:prstGeom>
          <a:noFill/>
        </p:spPr>
        <p:txBody>
          <a:bodyPr wrap="square" rtlCol="0">
            <a:spAutoFit/>
          </a:bodyPr>
          <a:lstStyle/>
          <a:p>
            <a:r>
              <a:rPr lang="lv-LV" sz="2400" dirty="0">
                <a:solidFill>
                  <a:srgbClr val="002060"/>
                </a:solidFill>
              </a:rPr>
              <a:t>Maks. attiecināmās izmaksas projektam līdz 100 000,00 EUR </a:t>
            </a:r>
          </a:p>
          <a:p>
            <a:endParaRPr lang="lv-LV" sz="2400" dirty="0">
              <a:solidFill>
                <a:srgbClr val="002060"/>
              </a:solidFill>
            </a:endParaRPr>
          </a:p>
          <a:p>
            <a:r>
              <a:rPr lang="lv-LV" sz="2400" dirty="0">
                <a:solidFill>
                  <a:srgbClr val="002060"/>
                </a:solidFill>
              </a:rPr>
              <a:t>Pamata atbalsta intensitāte </a:t>
            </a:r>
            <a:r>
              <a:rPr lang="lv-LV" sz="2400" b="1" dirty="0">
                <a:solidFill>
                  <a:srgbClr val="002060"/>
                </a:solidFill>
              </a:rPr>
              <a:t>40%, </a:t>
            </a:r>
          </a:p>
          <a:p>
            <a:r>
              <a:rPr lang="lv-LV" sz="2400" dirty="0">
                <a:solidFill>
                  <a:srgbClr val="002060"/>
                </a:solidFill>
              </a:rPr>
              <a:t>maksimālā atbalsta  intensitāte </a:t>
            </a:r>
            <a:r>
              <a:rPr lang="lv-LV" sz="2400" b="1" dirty="0">
                <a:solidFill>
                  <a:srgbClr val="002060"/>
                </a:solidFill>
              </a:rPr>
              <a:t>60%, </a:t>
            </a:r>
          </a:p>
          <a:p>
            <a:r>
              <a:rPr lang="lv-LV" sz="2400" dirty="0">
                <a:solidFill>
                  <a:srgbClr val="002060"/>
                </a:solidFill>
              </a:rPr>
              <a:t>ja tiek izpildīts kritērijs:</a:t>
            </a:r>
          </a:p>
        </p:txBody>
      </p:sp>
    </p:spTree>
    <p:extLst>
      <p:ext uri="{BB962C8B-B14F-4D97-AF65-F5344CB8AC3E}">
        <p14:creationId xmlns:p14="http://schemas.microsoft.com/office/powerpoint/2010/main" val="207007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8113" y="8878"/>
            <a:ext cx="9144000" cy="6858000"/>
          </a:xfrm>
          <a:prstGeom prst="rect">
            <a:avLst/>
          </a:prstGeom>
        </p:spPr>
      </p:pic>
      <p:sp>
        <p:nvSpPr>
          <p:cNvPr id="3" name="Title 2"/>
          <p:cNvSpPr>
            <a:spLocks noGrp="1"/>
          </p:cNvSpPr>
          <p:nvPr>
            <p:ph type="title"/>
          </p:nvPr>
        </p:nvSpPr>
        <p:spPr>
          <a:xfrm>
            <a:off x="485313" y="179233"/>
            <a:ext cx="8229600" cy="956567"/>
          </a:xfrm>
        </p:spPr>
        <p:txBody>
          <a:bodyPr>
            <a:normAutofit/>
          </a:bodyPr>
          <a:lstStyle/>
          <a:p>
            <a:r>
              <a:rPr kumimoji="0" lang="lv-LV" sz="28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1.4. </a:t>
            </a:r>
            <a:r>
              <a:rPr kumimoji="0" lang="lv-LV" sz="28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Times New Roman" panose="02020603050405020304" pitchFamily="18" charset="0"/>
                <a:cs typeface="Times New Roman" panose="02020603050405020304" pitchFamily="18" charset="0"/>
              </a:rPr>
              <a:t>Pašvaldības sadarbība ar vietējiem uzņēmējiem </a:t>
            </a:r>
            <a:endParaRPr lang="lv-LV" sz="2800" b="1" dirty="0">
              <a:solidFill>
                <a:schemeClr val="tx1">
                  <a:lumMod val="65000"/>
                  <a:lumOff val="35000"/>
                </a:schemeClr>
              </a:solidFill>
            </a:endParaRPr>
          </a:p>
        </p:txBody>
      </p:sp>
      <p:sp>
        <p:nvSpPr>
          <p:cNvPr id="4" name="Content Placeholder 3"/>
          <p:cNvSpPr>
            <a:spLocks noGrp="1"/>
          </p:cNvSpPr>
          <p:nvPr>
            <p:ph idx="1"/>
          </p:nvPr>
        </p:nvSpPr>
        <p:spPr>
          <a:xfrm>
            <a:off x="438704" y="1371599"/>
            <a:ext cx="8305800" cy="4038601"/>
          </a:xfrm>
        </p:spPr>
        <p:txBody>
          <a:bodyPr>
            <a:noAutofit/>
          </a:bodyPr>
          <a:lstStyle/>
          <a:p>
            <a:pPr marL="0" indent="0" algn="ctr">
              <a:buNone/>
            </a:pPr>
            <a:r>
              <a:rPr lang="lv-LV" sz="2400" b="1" dirty="0">
                <a:solidFill>
                  <a:srgbClr val="002060"/>
                </a:solidFill>
              </a:rPr>
              <a:t>SVVA stratēģija, 1.4.Rīcības apraksts</a:t>
            </a:r>
          </a:p>
          <a:p>
            <a:pPr marL="0" indent="0">
              <a:buNone/>
            </a:pPr>
            <a:endParaRPr lang="lv-LV" sz="2400" dirty="0">
              <a:solidFill>
                <a:srgbClr val="002060"/>
              </a:solidFill>
            </a:endParaRPr>
          </a:p>
          <a:p>
            <a:pPr marL="0" indent="0">
              <a:buNone/>
            </a:pPr>
            <a:r>
              <a:rPr lang="lv-LV" sz="2200" b="1" dirty="0">
                <a:solidFill>
                  <a:srgbClr val="002060"/>
                </a:solidFill>
              </a:rPr>
              <a:t>Pretendents</a:t>
            </a:r>
            <a:r>
              <a:rPr lang="lv-LV" sz="2200" dirty="0">
                <a:solidFill>
                  <a:srgbClr val="002060"/>
                </a:solidFill>
              </a:rPr>
              <a:t> – </a:t>
            </a:r>
            <a:r>
              <a:rPr lang="lv-LV" sz="2200" b="1" dirty="0">
                <a:solidFill>
                  <a:srgbClr val="002060"/>
                </a:solidFill>
              </a:rPr>
              <a:t>pašvaldība</a:t>
            </a:r>
            <a:r>
              <a:rPr lang="lv-LV" sz="2200" dirty="0">
                <a:solidFill>
                  <a:srgbClr val="002060"/>
                </a:solidFill>
              </a:rPr>
              <a:t> </a:t>
            </a:r>
            <a:r>
              <a:rPr lang="lv-LV" sz="2200" b="1" dirty="0">
                <a:solidFill>
                  <a:srgbClr val="002060"/>
                </a:solidFill>
              </a:rPr>
              <a:t>sadarbībā ar uzņēmumu, kas ir</a:t>
            </a:r>
          </a:p>
          <a:p>
            <a:pPr>
              <a:buClr>
                <a:srgbClr val="33CC33"/>
              </a:buClr>
              <a:buFont typeface="Wingdings" panose="05000000000000000000" pitchFamily="2" charset="2"/>
              <a:buChar char="Ø"/>
            </a:pPr>
            <a:r>
              <a:rPr lang="lv-LV" sz="2200" dirty="0">
                <a:solidFill>
                  <a:srgbClr val="002060"/>
                </a:solidFill>
              </a:rPr>
              <a:t>MNF darbības teritorijā reģistrēta un/vai deklarēta fiziska vai juridiska persona, </a:t>
            </a:r>
          </a:p>
          <a:p>
            <a:pPr>
              <a:buClr>
                <a:srgbClr val="33CC33"/>
              </a:buClr>
              <a:buFont typeface="Wingdings" panose="05000000000000000000" pitchFamily="2" charset="2"/>
              <a:buChar char="Ø"/>
            </a:pPr>
            <a:r>
              <a:rPr lang="lv-LV" sz="2200" dirty="0">
                <a:solidFill>
                  <a:srgbClr val="002060"/>
                </a:solidFill>
              </a:rPr>
              <a:t>kura veic saimniecisko darbību un kuras apgrozījums* ir ne vairāk kā  150 000 EUR noslēgtā gadā pirms projekta iesniegšanas un </a:t>
            </a:r>
          </a:p>
          <a:p>
            <a:pPr>
              <a:buClr>
                <a:srgbClr val="33CC33"/>
              </a:buClr>
              <a:buFont typeface="Wingdings" panose="05000000000000000000" pitchFamily="2" charset="2"/>
              <a:buChar char="Ø"/>
            </a:pPr>
            <a:r>
              <a:rPr lang="lv-LV" sz="2200" dirty="0">
                <a:solidFill>
                  <a:srgbClr val="002060"/>
                </a:solidFill>
              </a:rPr>
              <a:t>projekta rezultātā tiek saglabāta esošā pilna laika darba vieta </a:t>
            </a:r>
            <a:r>
              <a:rPr lang="lv-LV" sz="2200" b="1" dirty="0">
                <a:solidFill>
                  <a:srgbClr val="002060"/>
                </a:solidFill>
              </a:rPr>
              <a:t>vai</a:t>
            </a:r>
            <a:r>
              <a:rPr lang="lv-LV" sz="2200" dirty="0">
                <a:solidFill>
                  <a:srgbClr val="002060"/>
                </a:solidFill>
              </a:rPr>
              <a:t> radīta jauna. </a:t>
            </a:r>
          </a:p>
          <a:p>
            <a:pPr marL="0" indent="0">
              <a:buNone/>
            </a:pPr>
            <a:r>
              <a:rPr lang="lv-LV" sz="2200" dirty="0">
                <a:solidFill>
                  <a:srgbClr val="002060"/>
                </a:solidFill>
              </a:rPr>
              <a:t>Starp kopprojekta dalībniekiem </a:t>
            </a:r>
            <a:r>
              <a:rPr lang="lv-LV" sz="2200" b="1" dirty="0">
                <a:solidFill>
                  <a:srgbClr val="002060"/>
                </a:solidFill>
              </a:rPr>
              <a:t>ir noslēgts koplīgums</a:t>
            </a:r>
            <a:r>
              <a:rPr lang="lv-LV" sz="2200" dirty="0">
                <a:solidFill>
                  <a:srgbClr val="002060"/>
                </a:solidFill>
              </a:rPr>
              <a:t>. </a:t>
            </a:r>
            <a:endParaRPr lang="lv-LV" sz="2200" b="1" dirty="0">
              <a:solidFill>
                <a:srgbClr val="00206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9</a:t>
            </a:fld>
            <a:endParaRPr lang="en-US"/>
          </a:p>
        </p:txBody>
      </p:sp>
      <p:sp>
        <p:nvSpPr>
          <p:cNvPr id="2" name="TextBox 1">
            <a:extLst>
              <a:ext uri="{FF2B5EF4-FFF2-40B4-BE49-F238E27FC236}">
                <a16:creationId xmlns:a16="http://schemas.microsoft.com/office/drawing/2014/main" id="{129E16EC-01C4-D2F9-2C0E-F15CAB615BFA}"/>
              </a:ext>
            </a:extLst>
          </p:cNvPr>
          <p:cNvSpPr txBox="1"/>
          <p:nvPr/>
        </p:nvSpPr>
        <p:spPr>
          <a:xfrm>
            <a:off x="2214755" y="5590010"/>
            <a:ext cx="6643485" cy="769441"/>
          </a:xfrm>
          <a:prstGeom prst="rect">
            <a:avLst/>
          </a:prstGeom>
          <a:noFill/>
        </p:spPr>
        <p:txBody>
          <a:bodyPr wrap="none" rtlCol="0">
            <a:spAutoFit/>
          </a:bodyPr>
          <a:lstStyle/>
          <a:p>
            <a:r>
              <a:rPr lang="lv-LV" sz="2200" b="1" dirty="0">
                <a:solidFill>
                  <a:srgbClr val="008000"/>
                </a:solidFill>
              </a:rPr>
              <a:t>12. </a:t>
            </a:r>
            <a:r>
              <a:rPr lang="lv-LV" sz="2200" b="1" dirty="0">
                <a:solidFill>
                  <a:srgbClr val="002060"/>
                </a:solidFill>
              </a:rPr>
              <a:t>*</a:t>
            </a:r>
            <a:r>
              <a:rPr lang="lv-LV" sz="2200" dirty="0">
                <a:solidFill>
                  <a:srgbClr val="002060"/>
                </a:solidFill>
              </a:rPr>
              <a:t>Nosakot atbalsta pretendenta apgrozījuma apmēru,</a:t>
            </a:r>
          </a:p>
          <a:p>
            <a:r>
              <a:rPr lang="lv-LV" sz="2200" dirty="0">
                <a:solidFill>
                  <a:srgbClr val="002060"/>
                </a:solidFill>
              </a:rPr>
              <a:t>iekļauj visu tā saistīto personu apgrozījumu.</a:t>
            </a:r>
          </a:p>
        </p:txBody>
      </p:sp>
    </p:spTree>
    <p:extLst>
      <p:ext uri="{BB962C8B-B14F-4D97-AF65-F5344CB8AC3E}">
        <p14:creationId xmlns:p14="http://schemas.microsoft.com/office/powerpoint/2010/main" val="3015825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9592" y="0"/>
            <a:ext cx="9144000" cy="6858000"/>
          </a:xfrm>
          <a:prstGeom prst="rect">
            <a:avLst/>
          </a:prstGeom>
        </p:spPr>
      </p:pic>
      <p:sp>
        <p:nvSpPr>
          <p:cNvPr id="3" name="Title 2"/>
          <p:cNvSpPr>
            <a:spLocks noGrp="1"/>
          </p:cNvSpPr>
          <p:nvPr>
            <p:ph type="title"/>
          </p:nvPr>
        </p:nvSpPr>
        <p:spPr>
          <a:xfrm>
            <a:off x="418730" y="533400"/>
            <a:ext cx="8229600" cy="914400"/>
          </a:xfrm>
        </p:spPr>
        <p:txBody>
          <a:bodyPr>
            <a:normAutofit/>
          </a:bodyPr>
          <a:lstStyle/>
          <a:p>
            <a:r>
              <a:rPr lang="lv-LV" sz="2800" b="1" dirty="0">
                <a:solidFill>
                  <a:schemeClr val="tx1">
                    <a:lumMod val="50000"/>
                    <a:lumOff val="50000"/>
                  </a:schemeClr>
                </a:solidFill>
              </a:rPr>
              <a:t>SVVA stratēģija neatbalsta DARBĪBAS </a:t>
            </a:r>
            <a:endParaRPr lang="lv-LV" sz="2800" b="1" dirty="0">
              <a:solidFill>
                <a:srgbClr val="008000"/>
              </a:solidFill>
            </a:endParaRPr>
          </a:p>
        </p:txBody>
      </p:sp>
      <p:sp>
        <p:nvSpPr>
          <p:cNvPr id="4" name="Content Placeholder 3"/>
          <p:cNvSpPr>
            <a:spLocks noGrp="1"/>
          </p:cNvSpPr>
          <p:nvPr>
            <p:ph idx="1"/>
          </p:nvPr>
        </p:nvSpPr>
        <p:spPr>
          <a:xfrm>
            <a:off x="875930" y="2667000"/>
            <a:ext cx="7772400" cy="1427161"/>
          </a:xfrm>
        </p:spPr>
        <p:txBody>
          <a:bodyPr>
            <a:noAutofit/>
          </a:bodyPr>
          <a:lstStyle/>
          <a:p>
            <a:pPr algn="just">
              <a:buClr>
                <a:srgbClr val="33CC33"/>
              </a:buClr>
              <a:buFont typeface="Wingdings" panose="05000000000000000000" pitchFamily="2" charset="2"/>
              <a:buChar char="Ø"/>
            </a:pPr>
            <a:r>
              <a:rPr lang="lv-LV" sz="2200" dirty="0">
                <a:solidFill>
                  <a:srgbClr val="002060"/>
                </a:solidFill>
              </a:rPr>
              <a:t>sporta sacensību laika mērīšanas sistēmu iegādi, </a:t>
            </a:r>
          </a:p>
          <a:p>
            <a:pPr algn="just">
              <a:buClr>
                <a:srgbClr val="33CC33"/>
              </a:buClr>
              <a:buFont typeface="Wingdings" panose="05000000000000000000" pitchFamily="2" charset="2"/>
              <a:buChar char="Ø"/>
            </a:pPr>
            <a:r>
              <a:rPr lang="lv-LV" sz="2200" dirty="0">
                <a:solidFill>
                  <a:srgbClr val="002060"/>
                </a:solidFill>
              </a:rPr>
              <a:t>suņu apmācības uz dzīviem dzīvniekiem,</a:t>
            </a:r>
          </a:p>
          <a:p>
            <a:pPr algn="just">
              <a:buClr>
                <a:srgbClr val="33CC33"/>
              </a:buClr>
              <a:buFont typeface="Wingdings" panose="05000000000000000000" pitchFamily="2" charset="2"/>
              <a:buChar char="Ø"/>
            </a:pPr>
            <a:r>
              <a:rPr lang="lv-LV" sz="2200" dirty="0">
                <a:solidFill>
                  <a:srgbClr val="002060"/>
                </a:solidFill>
              </a:rPr>
              <a:t>šaujamieroču iegādes.</a:t>
            </a:r>
          </a:p>
          <a:p>
            <a:pPr marL="0" indent="0" algn="just">
              <a:buClr>
                <a:srgbClr val="33CC33"/>
              </a:buClr>
              <a:buNone/>
            </a:pPr>
            <a:endParaRPr lang="lv-LV" sz="2200" dirty="0">
              <a:solidFill>
                <a:srgbClr val="00206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1747021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9592" y="0"/>
            <a:ext cx="9144000" cy="6858000"/>
          </a:xfrm>
          <a:prstGeom prst="rect">
            <a:avLst/>
          </a:prstGeom>
        </p:spPr>
      </p:pic>
      <p:sp>
        <p:nvSpPr>
          <p:cNvPr id="3" name="Title 2"/>
          <p:cNvSpPr>
            <a:spLocks noGrp="1"/>
          </p:cNvSpPr>
          <p:nvPr>
            <p:ph type="title"/>
          </p:nvPr>
        </p:nvSpPr>
        <p:spPr>
          <a:xfrm>
            <a:off x="685800" y="1096963"/>
            <a:ext cx="8229600" cy="3886200"/>
          </a:xfrm>
        </p:spPr>
        <p:txBody>
          <a:bodyPr>
            <a:normAutofit fontScale="90000"/>
          </a:bodyPr>
          <a:lstStyle/>
          <a:p>
            <a:r>
              <a:rPr lang="lv-LV" sz="4000" b="1" dirty="0">
                <a:solidFill>
                  <a:srgbClr val="008000"/>
                </a:solidFill>
              </a:rPr>
              <a:t>MKN Nr.580</a:t>
            </a:r>
            <a:br>
              <a:rPr lang="lv-LV" sz="3600" b="1" dirty="0">
                <a:solidFill>
                  <a:srgbClr val="008000"/>
                </a:solidFill>
              </a:rPr>
            </a:br>
            <a:r>
              <a:rPr lang="lv-LV" sz="3600" b="1" dirty="0">
                <a:solidFill>
                  <a:srgbClr val="008000"/>
                </a:solidFill>
              </a:rPr>
              <a:t>Darbību īstenošana saskaņā ar SVVA stratēģiju</a:t>
            </a:r>
            <a:br>
              <a:rPr lang="lv-LV" sz="3600" b="1" dirty="0">
                <a:solidFill>
                  <a:srgbClr val="008000"/>
                </a:solidFill>
              </a:rPr>
            </a:br>
            <a:r>
              <a:rPr lang="lv-LV" sz="3600" b="1" dirty="0">
                <a:solidFill>
                  <a:srgbClr val="008000"/>
                </a:solidFill>
              </a:rPr>
              <a:t>LEADER projekti</a:t>
            </a:r>
            <a:br>
              <a:rPr lang="lv-LV" sz="3600" b="1" dirty="0">
                <a:solidFill>
                  <a:srgbClr val="008000"/>
                </a:solidFill>
              </a:rPr>
            </a:br>
            <a:r>
              <a:rPr lang="lv-LV" sz="3600" b="1" dirty="0">
                <a:solidFill>
                  <a:srgbClr val="C00000"/>
                </a:solidFill>
              </a:rPr>
              <a:t>COLA 19.21</a:t>
            </a:r>
            <a:br>
              <a:rPr lang="lv-LV" sz="3600" b="1" dirty="0">
                <a:solidFill>
                  <a:srgbClr val="008000"/>
                </a:solidFill>
              </a:rPr>
            </a:br>
            <a:br>
              <a:rPr lang="lv-LV" sz="3600" b="1" dirty="0">
                <a:solidFill>
                  <a:srgbClr val="008000"/>
                </a:solidFill>
              </a:rPr>
            </a:br>
            <a:r>
              <a:rPr lang="lv-LV" sz="4000" b="1" dirty="0">
                <a:solidFill>
                  <a:srgbClr val="008000"/>
                </a:solidFill>
              </a:rPr>
              <a:t>MKN Nr. 113</a:t>
            </a:r>
            <a:br>
              <a:rPr lang="lv-LV" sz="3600" b="1" dirty="0">
                <a:solidFill>
                  <a:srgbClr val="008000"/>
                </a:solidFill>
              </a:rPr>
            </a:br>
            <a:r>
              <a:rPr lang="lv-LV" sz="3600" b="1" dirty="0">
                <a:solidFill>
                  <a:srgbClr val="008000"/>
                </a:solidFill>
              </a:rPr>
              <a:t>Valsts un ES atbalsta piešķiršanas kārtība –  </a:t>
            </a:r>
            <a:r>
              <a:rPr lang="lv-LV" sz="3600" b="1" dirty="0" err="1">
                <a:solidFill>
                  <a:srgbClr val="008000"/>
                </a:solidFill>
              </a:rPr>
              <a:t>virsnoteikumi</a:t>
            </a:r>
            <a:endParaRPr lang="lv-LV" sz="3600" b="1" dirty="0">
              <a:solidFill>
                <a:srgbClr val="00800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1532220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57200" y="327025"/>
            <a:ext cx="8229600" cy="1143000"/>
          </a:xfrm>
        </p:spPr>
        <p:txBody>
          <a:bodyPr>
            <a:normAutofit/>
          </a:bodyPr>
          <a:lstStyle/>
          <a:p>
            <a:r>
              <a:rPr lang="lv-LV" sz="2800" b="1" dirty="0">
                <a:solidFill>
                  <a:schemeClr val="tx1">
                    <a:lumMod val="50000"/>
                    <a:lumOff val="50000"/>
                  </a:schemeClr>
                </a:solidFill>
              </a:rPr>
              <a:t>Atbalstāmās darbības. </a:t>
            </a:r>
            <a:r>
              <a:rPr lang="lv-LV" sz="2800" b="1" dirty="0">
                <a:solidFill>
                  <a:srgbClr val="008000"/>
                </a:solidFill>
              </a:rPr>
              <a:t>MKN 580, 10</a:t>
            </a:r>
          </a:p>
        </p:txBody>
      </p:sp>
      <p:sp>
        <p:nvSpPr>
          <p:cNvPr id="4" name="Content Placeholder 3"/>
          <p:cNvSpPr>
            <a:spLocks noGrp="1"/>
          </p:cNvSpPr>
          <p:nvPr>
            <p:ph idx="1"/>
          </p:nvPr>
        </p:nvSpPr>
        <p:spPr>
          <a:xfrm>
            <a:off x="914400" y="2438400"/>
            <a:ext cx="7543800" cy="2312988"/>
          </a:xfrm>
        </p:spPr>
        <p:txBody>
          <a:bodyPr>
            <a:normAutofit/>
          </a:bodyPr>
          <a:lstStyle/>
          <a:p>
            <a:pPr marL="0" indent="0">
              <a:buNone/>
            </a:pPr>
            <a:r>
              <a:rPr lang="lv-LV" sz="2600" dirty="0">
                <a:solidFill>
                  <a:srgbClr val="002060"/>
                </a:solidFill>
              </a:rPr>
              <a:t>Atbalstu sniedz šādām darbībām, kas īstenotas atsevišķi vai kopā:</a:t>
            </a:r>
          </a:p>
          <a:p>
            <a:pPr marL="0" indent="0">
              <a:buNone/>
            </a:pPr>
            <a:r>
              <a:rPr lang="lv-LV" sz="2600" b="1" dirty="0">
                <a:solidFill>
                  <a:srgbClr val="008000"/>
                </a:solidFill>
              </a:rPr>
              <a:t>10.1. </a:t>
            </a:r>
            <a:r>
              <a:rPr lang="lv-LV" sz="2600" dirty="0">
                <a:solidFill>
                  <a:srgbClr val="002060"/>
                </a:solidFill>
              </a:rPr>
              <a:t>produktu un pakalpojumu radīšana, </a:t>
            </a:r>
          </a:p>
          <a:p>
            <a:pPr marL="0" indent="0">
              <a:buNone/>
            </a:pPr>
            <a:r>
              <a:rPr lang="lv-LV" sz="2600" dirty="0">
                <a:solidFill>
                  <a:srgbClr val="002060"/>
                </a:solidFill>
              </a:rPr>
              <a:t>esošo produktu un pakalpojumu attīstīšana. </a:t>
            </a:r>
          </a:p>
          <a:p>
            <a:pPr marL="0" indent="0">
              <a:buNone/>
            </a:pPr>
            <a:endParaRPr lang="lv-LV" sz="2600" dirty="0">
              <a:solidFill>
                <a:srgbClr val="002060"/>
              </a:solidFill>
            </a:endParaRPr>
          </a:p>
          <a:p>
            <a:pPr marL="0" indent="0" algn="ctr">
              <a:buNone/>
            </a:pPr>
            <a:endParaRPr lang="lv-LV" sz="2800" b="1" dirty="0">
              <a:solidFill>
                <a:srgbClr val="002060"/>
              </a:solidFill>
            </a:endParaRPr>
          </a:p>
          <a:p>
            <a:pPr marL="0" lvl="0" indent="0">
              <a:buNone/>
            </a:pPr>
            <a:endParaRPr lang="lv-LV"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68061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9592" y="0"/>
            <a:ext cx="9144000" cy="6858000"/>
          </a:xfrm>
          <a:prstGeom prst="rect">
            <a:avLst/>
          </a:prstGeom>
        </p:spPr>
      </p:pic>
      <p:sp>
        <p:nvSpPr>
          <p:cNvPr id="3" name="Title 2"/>
          <p:cNvSpPr>
            <a:spLocks noGrp="1"/>
          </p:cNvSpPr>
          <p:nvPr>
            <p:ph type="title"/>
          </p:nvPr>
        </p:nvSpPr>
        <p:spPr>
          <a:xfrm>
            <a:off x="418730" y="533400"/>
            <a:ext cx="8229600" cy="914400"/>
          </a:xfrm>
        </p:spPr>
        <p:txBody>
          <a:bodyPr>
            <a:normAutofit/>
          </a:bodyPr>
          <a:lstStyle/>
          <a:p>
            <a:r>
              <a:rPr lang="lv-LV" sz="2800" b="1" dirty="0">
                <a:solidFill>
                  <a:schemeClr val="tx1">
                    <a:lumMod val="50000"/>
                    <a:lumOff val="50000"/>
                  </a:schemeClr>
                </a:solidFill>
              </a:rPr>
              <a:t>SVVA stratēģijas rādītāji. </a:t>
            </a:r>
            <a:r>
              <a:rPr lang="lv-LV" sz="2800" b="1" dirty="0">
                <a:solidFill>
                  <a:srgbClr val="008000"/>
                </a:solidFill>
              </a:rPr>
              <a:t>19</a:t>
            </a:r>
          </a:p>
        </p:txBody>
      </p:sp>
      <p:sp>
        <p:nvSpPr>
          <p:cNvPr id="4" name="Content Placeholder 3"/>
          <p:cNvSpPr>
            <a:spLocks noGrp="1"/>
          </p:cNvSpPr>
          <p:nvPr>
            <p:ph idx="1"/>
          </p:nvPr>
        </p:nvSpPr>
        <p:spPr>
          <a:xfrm>
            <a:off x="856695" y="2095500"/>
            <a:ext cx="7772400" cy="3695700"/>
          </a:xfrm>
        </p:spPr>
        <p:txBody>
          <a:bodyPr>
            <a:noAutofit/>
          </a:bodyPr>
          <a:lstStyle/>
          <a:p>
            <a:pPr marL="0" indent="0" algn="just">
              <a:buClr>
                <a:srgbClr val="33CC33"/>
              </a:buClr>
              <a:buNone/>
            </a:pPr>
            <a:r>
              <a:rPr lang="lv-LV" sz="2200" b="1" dirty="0">
                <a:solidFill>
                  <a:srgbClr val="008000"/>
                </a:solidFill>
              </a:rPr>
              <a:t>19. </a:t>
            </a:r>
            <a:r>
              <a:rPr lang="lv-LV" sz="2200" dirty="0">
                <a:solidFill>
                  <a:srgbClr val="002060"/>
                </a:solidFill>
              </a:rPr>
              <a:t>Pēc projekta īstenošanas atbalsta pretendents sasniedz rādītājus, kas noteikti saskaņā ar </a:t>
            </a:r>
            <a:r>
              <a:rPr lang="lv-LV" sz="2200" b="1" dirty="0">
                <a:solidFill>
                  <a:srgbClr val="002060"/>
                </a:solidFill>
              </a:rPr>
              <a:t>SVVA stratēģiju </a:t>
            </a:r>
            <a:r>
              <a:rPr lang="lv-LV" sz="2200" dirty="0">
                <a:solidFill>
                  <a:srgbClr val="002060"/>
                </a:solidFill>
              </a:rPr>
              <a:t>un atbilst projekta mērķim un projekta iesniegumā paredzētajām darbībām, par kurām vietējā rīcības grupa – </a:t>
            </a:r>
            <a:r>
              <a:rPr lang="lv-LV" sz="2200" b="1" dirty="0">
                <a:solidFill>
                  <a:srgbClr val="002060"/>
                </a:solidFill>
              </a:rPr>
              <a:t>Madonas novada fonds </a:t>
            </a:r>
            <a:r>
              <a:rPr lang="lv-LV" sz="2200" dirty="0">
                <a:solidFill>
                  <a:srgbClr val="002060"/>
                </a:solidFill>
              </a:rPr>
              <a:t>– ir piešķīrusi papildu punktus projekta vērtēšanas kritērijos.*</a:t>
            </a:r>
          </a:p>
          <a:p>
            <a:pPr marL="0" indent="0" algn="just">
              <a:buClr>
                <a:srgbClr val="33CC33"/>
              </a:buClr>
              <a:buNone/>
            </a:pPr>
            <a:endParaRPr lang="lv-LV" sz="2200" dirty="0">
              <a:solidFill>
                <a:srgbClr val="002060"/>
              </a:solidFill>
            </a:endParaRPr>
          </a:p>
          <a:p>
            <a:pPr marL="0" indent="0" algn="just">
              <a:buClr>
                <a:srgbClr val="33CC33"/>
              </a:buClr>
              <a:buNone/>
            </a:pPr>
            <a:r>
              <a:rPr lang="lv-LV" sz="2200" dirty="0">
                <a:solidFill>
                  <a:srgbClr val="002060"/>
                </a:solidFill>
              </a:rPr>
              <a:t>*Informācija sludinājumā, t.sk. vērtēšanas kritērijos un Madonas novada fonda izdotajā lēmumā.</a:t>
            </a:r>
          </a:p>
        </p:txBody>
      </p:sp>
      <p:sp>
        <p:nvSpPr>
          <p:cNvPr id="8" name="Slide Number Placeholder 7"/>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310844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9592" y="0"/>
            <a:ext cx="9144000" cy="6858000"/>
          </a:xfrm>
          <a:prstGeom prst="rect">
            <a:avLst/>
          </a:prstGeom>
        </p:spPr>
      </p:pic>
      <p:sp>
        <p:nvSpPr>
          <p:cNvPr id="3" name="Title 2"/>
          <p:cNvSpPr>
            <a:spLocks noGrp="1"/>
          </p:cNvSpPr>
          <p:nvPr>
            <p:ph type="title"/>
          </p:nvPr>
        </p:nvSpPr>
        <p:spPr>
          <a:xfrm>
            <a:off x="457200" y="214434"/>
            <a:ext cx="8229600" cy="914400"/>
          </a:xfrm>
        </p:spPr>
        <p:txBody>
          <a:bodyPr>
            <a:normAutofit/>
          </a:bodyPr>
          <a:lstStyle/>
          <a:p>
            <a:r>
              <a:rPr lang="lv-LV" sz="2800" b="1" dirty="0">
                <a:solidFill>
                  <a:schemeClr val="tx1">
                    <a:lumMod val="50000"/>
                    <a:lumOff val="50000"/>
                  </a:schemeClr>
                </a:solidFill>
              </a:rPr>
              <a:t>Nav atbalstāmas darbības. </a:t>
            </a:r>
            <a:r>
              <a:rPr lang="lv-LV" sz="2800" b="1" dirty="0">
                <a:solidFill>
                  <a:srgbClr val="008000"/>
                </a:solidFill>
              </a:rPr>
              <a:t>MKN 580, 8</a:t>
            </a:r>
          </a:p>
        </p:txBody>
      </p:sp>
      <p:sp>
        <p:nvSpPr>
          <p:cNvPr id="4" name="Content Placeholder 3"/>
          <p:cNvSpPr>
            <a:spLocks noGrp="1"/>
          </p:cNvSpPr>
          <p:nvPr>
            <p:ph idx="1"/>
          </p:nvPr>
        </p:nvSpPr>
        <p:spPr>
          <a:xfrm>
            <a:off x="883328" y="1447799"/>
            <a:ext cx="7772400" cy="4772025"/>
          </a:xfrm>
        </p:spPr>
        <p:txBody>
          <a:bodyPr>
            <a:noAutofit/>
          </a:bodyPr>
          <a:lstStyle/>
          <a:p>
            <a:pPr marL="0" indent="0" algn="just">
              <a:lnSpc>
                <a:spcPct val="107000"/>
              </a:lnSpc>
              <a:spcAft>
                <a:spcPts val="600"/>
              </a:spcAft>
              <a:buNone/>
            </a:pPr>
            <a:r>
              <a:rPr lang="lv-LV" sz="2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8.1. </a:t>
            </a:r>
            <a:r>
              <a:rPr lang="lv-LV" sz="2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lauksaimniecības produktu primārā ražošana; </a:t>
            </a:r>
          </a:p>
          <a:p>
            <a:pPr marL="0" indent="0" algn="just">
              <a:lnSpc>
                <a:spcPct val="107000"/>
              </a:lnSpc>
              <a:spcAft>
                <a:spcPts val="600"/>
              </a:spcAft>
              <a:buNone/>
            </a:pPr>
            <a:r>
              <a:rPr lang="lv-LV" sz="2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8.2. </a:t>
            </a:r>
            <a:r>
              <a:rPr lang="lv-LV" sz="2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zvejniecība un akvakultūra;</a:t>
            </a:r>
            <a:endParaRPr lang="lv-LV" sz="20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600"/>
              </a:spcAft>
              <a:buNone/>
            </a:pPr>
            <a:r>
              <a:rPr lang="lv-LV" sz="2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8.3. </a:t>
            </a:r>
            <a:r>
              <a:rPr lang="lv-LV" sz="2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zivsaimniecības produktu pārstrāde;</a:t>
            </a:r>
          </a:p>
          <a:p>
            <a:pPr marL="0" indent="0" algn="just">
              <a:lnSpc>
                <a:spcPct val="107000"/>
              </a:lnSpc>
              <a:spcAft>
                <a:spcPts val="600"/>
              </a:spcAft>
              <a:buNone/>
            </a:pPr>
            <a:r>
              <a:rPr lang="lv-LV" sz="2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8.4. </a:t>
            </a:r>
            <a:r>
              <a:rPr lang="lv-LV" sz="2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operācijas ar nekustamo īpašumu;</a:t>
            </a:r>
            <a:endParaRPr lang="lv-LV" sz="20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600"/>
              </a:spcAft>
              <a:buNone/>
            </a:pPr>
            <a:r>
              <a:rPr lang="lv-LV" sz="2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8.5. </a:t>
            </a:r>
            <a:r>
              <a:rPr lang="lv-LV" sz="2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enerģijas ražošana, sadale un tirdzniecība, izņemot </a:t>
            </a:r>
            <a:r>
              <a:rPr lang="lv-LV" sz="2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33.4</a:t>
            </a:r>
            <a:r>
              <a:rPr lang="lv-LV"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2000"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apakšp</a:t>
            </a:r>
            <a:r>
              <a:rPr lang="lv-LV" sz="2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minēto gadījumu;</a:t>
            </a:r>
            <a:endParaRPr lang="lv-LV" sz="20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600"/>
              </a:spcAft>
              <a:buNone/>
            </a:pPr>
            <a:r>
              <a:rPr lang="lv-LV" sz="2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8.6. </a:t>
            </a:r>
            <a:r>
              <a:rPr lang="lv-LV" sz="2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ieroču un munīcijas ražošana un tirdzniecība;</a:t>
            </a:r>
          </a:p>
          <a:p>
            <a:pPr marL="0" indent="0" algn="just">
              <a:lnSpc>
                <a:spcPct val="107000"/>
              </a:lnSpc>
              <a:spcAft>
                <a:spcPts val="600"/>
              </a:spcAft>
              <a:buNone/>
            </a:pPr>
            <a:r>
              <a:rPr lang="lv-LV" sz="2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8.7. </a:t>
            </a:r>
            <a:r>
              <a:rPr lang="lv-LV" sz="2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tabakas izstrādājumu ražošana un tirdzniecība; </a:t>
            </a:r>
          </a:p>
          <a:p>
            <a:pPr marL="0" indent="0" algn="just">
              <a:lnSpc>
                <a:spcPct val="107000"/>
              </a:lnSpc>
              <a:spcAft>
                <a:spcPts val="600"/>
              </a:spcAft>
              <a:buNone/>
            </a:pPr>
            <a:r>
              <a:rPr lang="lv-LV" sz="2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8.8. </a:t>
            </a:r>
            <a:r>
              <a:rPr lang="lv-LV" sz="2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azartspēļu un derību organizēšana;</a:t>
            </a:r>
          </a:p>
          <a:p>
            <a:pPr marL="0" indent="0" algn="just">
              <a:lnSpc>
                <a:spcPct val="107000"/>
              </a:lnSpc>
              <a:spcAft>
                <a:spcPts val="600"/>
              </a:spcAft>
              <a:buNone/>
            </a:pPr>
            <a:r>
              <a:rPr lang="lv-LV" sz="2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8.9. </a:t>
            </a:r>
            <a:r>
              <a:rPr lang="lv-LV" sz="2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finanšu un apdrošināšanas darbības.</a:t>
            </a:r>
            <a:endParaRPr lang="lv-LV" sz="2000" dirty="0">
              <a:solidFill>
                <a:srgbClr val="002060"/>
              </a:solidFill>
            </a:endParaRPr>
          </a:p>
          <a:p>
            <a:pPr marL="0" indent="0" algn="just">
              <a:buClr>
                <a:srgbClr val="33CC33"/>
              </a:buClr>
              <a:buNone/>
            </a:pPr>
            <a:endParaRPr lang="lv-LV" sz="2200" dirty="0">
              <a:solidFill>
                <a:srgbClr val="00206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1555644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9592" y="0"/>
            <a:ext cx="9144000" cy="6858000"/>
          </a:xfrm>
          <a:prstGeom prst="rect">
            <a:avLst/>
          </a:prstGeom>
        </p:spPr>
      </p:pic>
      <p:sp>
        <p:nvSpPr>
          <p:cNvPr id="3" name="Title 2"/>
          <p:cNvSpPr>
            <a:spLocks noGrp="1"/>
          </p:cNvSpPr>
          <p:nvPr>
            <p:ph type="title"/>
          </p:nvPr>
        </p:nvSpPr>
        <p:spPr>
          <a:xfrm>
            <a:off x="418730" y="533400"/>
            <a:ext cx="8229600" cy="914400"/>
          </a:xfrm>
        </p:spPr>
        <p:txBody>
          <a:bodyPr>
            <a:normAutofit/>
          </a:bodyPr>
          <a:lstStyle/>
          <a:p>
            <a:r>
              <a:rPr lang="lv-LV" sz="2800" b="1" dirty="0">
                <a:solidFill>
                  <a:schemeClr val="tx1">
                    <a:lumMod val="50000"/>
                    <a:lumOff val="50000"/>
                  </a:schemeClr>
                </a:solidFill>
              </a:rPr>
              <a:t>Projekta veids – kopprojekts</a:t>
            </a:r>
            <a:endParaRPr lang="lv-LV" sz="2800" b="1" dirty="0">
              <a:solidFill>
                <a:srgbClr val="008000"/>
              </a:solidFill>
            </a:endParaRPr>
          </a:p>
        </p:txBody>
      </p:sp>
      <p:sp>
        <p:nvSpPr>
          <p:cNvPr id="4" name="Content Placeholder 3"/>
          <p:cNvSpPr>
            <a:spLocks noGrp="1"/>
          </p:cNvSpPr>
          <p:nvPr>
            <p:ph idx="1"/>
          </p:nvPr>
        </p:nvSpPr>
        <p:spPr>
          <a:xfrm>
            <a:off x="914400" y="1558924"/>
            <a:ext cx="7068105" cy="3662860"/>
          </a:xfrm>
        </p:spPr>
        <p:txBody>
          <a:bodyPr>
            <a:noAutofit/>
          </a:bodyPr>
          <a:lstStyle/>
          <a:p>
            <a:pPr marL="0" indent="0" algn="just">
              <a:buClr>
                <a:srgbClr val="33CC33"/>
              </a:buClr>
              <a:buNone/>
            </a:pPr>
            <a:r>
              <a:rPr lang="lv-LV" sz="2200" b="1" dirty="0">
                <a:solidFill>
                  <a:schemeClr val="tx1">
                    <a:lumMod val="50000"/>
                    <a:lumOff val="50000"/>
                  </a:schemeClr>
                </a:solidFill>
                <a:hlinkClick r:id="rId3" action="ppaction://hlinksldjump"/>
              </a:rPr>
              <a:t>Saskaņā ar 1.4. rīcību</a:t>
            </a:r>
            <a:endParaRPr lang="lv-LV" sz="2200" b="1" dirty="0">
              <a:solidFill>
                <a:schemeClr val="tx1">
                  <a:lumMod val="50000"/>
                  <a:lumOff val="50000"/>
                </a:schemeClr>
              </a:solidFill>
            </a:endParaRPr>
          </a:p>
          <a:p>
            <a:pPr marL="0" indent="0" algn="just">
              <a:buClr>
                <a:srgbClr val="33CC33"/>
              </a:buClr>
              <a:buNone/>
            </a:pPr>
            <a:r>
              <a:rPr lang="lv-LV" sz="2200" b="1" dirty="0">
                <a:solidFill>
                  <a:srgbClr val="008000"/>
                </a:solidFill>
              </a:rPr>
              <a:t>2.3.3. </a:t>
            </a:r>
            <a:r>
              <a:rPr lang="lv-LV" sz="2200" dirty="0">
                <a:solidFill>
                  <a:srgbClr val="002060"/>
                </a:solidFill>
              </a:rPr>
              <a:t>pašvaldība tās īpašumā vai valdījumā esošas infrastruktūras izveidei, kā arī jaunu pamatlīdzekļu iegādei un uzstādīšanai kopīgi </a:t>
            </a:r>
          </a:p>
          <a:p>
            <a:pPr marL="0" indent="0" algn="just">
              <a:buClr>
                <a:srgbClr val="33CC33"/>
              </a:buClr>
              <a:buNone/>
            </a:pPr>
            <a:r>
              <a:rPr lang="lv-LV" sz="2200" b="1" dirty="0">
                <a:solidFill>
                  <a:srgbClr val="002060"/>
                </a:solidFill>
              </a:rPr>
              <a:t>ar</a:t>
            </a:r>
            <a:r>
              <a:rPr lang="lv-LV" sz="2200" dirty="0">
                <a:solidFill>
                  <a:srgbClr val="002060"/>
                </a:solidFill>
              </a:rPr>
              <a:t> fiziskajām un juridiskajām </a:t>
            </a:r>
            <a:r>
              <a:rPr lang="lv-LV" sz="2200" b="1" dirty="0">
                <a:solidFill>
                  <a:srgbClr val="002060"/>
                </a:solidFill>
              </a:rPr>
              <a:t>personām</a:t>
            </a:r>
            <a:r>
              <a:rPr lang="lv-LV" sz="2200" dirty="0">
                <a:solidFill>
                  <a:srgbClr val="002060"/>
                </a:solidFill>
              </a:rPr>
              <a:t>, </a:t>
            </a:r>
            <a:r>
              <a:rPr lang="lv-LV" sz="2200" b="1" dirty="0">
                <a:solidFill>
                  <a:srgbClr val="002060"/>
                </a:solidFill>
              </a:rPr>
              <a:t>kas veic saimniecisko darbību</a:t>
            </a:r>
            <a:r>
              <a:rPr lang="lv-LV" sz="2200" dirty="0">
                <a:solidFill>
                  <a:srgbClr val="002060"/>
                </a:solidFill>
              </a:rPr>
              <a:t>, ja starp kopprojekta dalībniekiem ir </a:t>
            </a:r>
          </a:p>
          <a:p>
            <a:pPr algn="just">
              <a:buClr>
                <a:srgbClr val="33CC33"/>
              </a:buClr>
              <a:buFont typeface="Wingdings" panose="05000000000000000000" pitchFamily="2" charset="2"/>
              <a:buChar char="Ø"/>
            </a:pPr>
            <a:r>
              <a:rPr lang="lv-LV" sz="2200" dirty="0">
                <a:solidFill>
                  <a:srgbClr val="002060"/>
                </a:solidFill>
              </a:rPr>
              <a:t>noslēgts sadarbības līgums (</a:t>
            </a:r>
            <a:r>
              <a:rPr lang="lv-LV" sz="2200" b="1" dirty="0">
                <a:solidFill>
                  <a:srgbClr val="008000"/>
                </a:solidFill>
              </a:rPr>
              <a:t>48.7.</a:t>
            </a:r>
            <a:r>
              <a:rPr lang="lv-LV" sz="2200" dirty="0">
                <a:solidFill>
                  <a:srgbClr val="002060"/>
                </a:solidFill>
              </a:rPr>
              <a:t>, tālāk skatīties pavaddokumentos) un </a:t>
            </a:r>
          </a:p>
          <a:p>
            <a:pPr algn="just">
              <a:buClr>
                <a:srgbClr val="33CC33"/>
              </a:buClr>
              <a:buFont typeface="Wingdings" panose="05000000000000000000" pitchFamily="2" charset="2"/>
              <a:buChar char="Ø"/>
            </a:pPr>
            <a:r>
              <a:rPr lang="lv-LV" sz="2200" dirty="0">
                <a:solidFill>
                  <a:srgbClr val="002060"/>
                </a:solidFill>
              </a:rPr>
              <a:t>projektu īsteno lauku teritorijā*.</a:t>
            </a:r>
          </a:p>
        </p:txBody>
      </p:sp>
      <p:sp>
        <p:nvSpPr>
          <p:cNvPr id="8" name="Slide Number Placeholder 7"/>
          <p:cNvSpPr>
            <a:spLocks noGrp="1"/>
          </p:cNvSpPr>
          <p:nvPr>
            <p:ph type="sldNum" sz="quarter" idx="12"/>
          </p:nvPr>
        </p:nvSpPr>
        <p:spPr/>
        <p:txBody>
          <a:bodyPr/>
          <a:lstStyle/>
          <a:p>
            <a:fld id="{B6F15528-21DE-4FAA-801E-634DDDAF4B2B}" type="slidenum">
              <a:rPr lang="en-US" smtClean="0"/>
              <a:pPr/>
              <a:t>15</a:t>
            </a:fld>
            <a:endParaRPr lang="en-US" dirty="0"/>
          </a:p>
        </p:txBody>
      </p:sp>
      <p:sp>
        <p:nvSpPr>
          <p:cNvPr id="2" name="TextBox 1">
            <a:extLst>
              <a:ext uri="{FF2B5EF4-FFF2-40B4-BE49-F238E27FC236}">
                <a16:creationId xmlns:a16="http://schemas.microsoft.com/office/drawing/2014/main" id="{E32A5115-969F-41D2-8132-6EA4E3B052B4}"/>
              </a:ext>
            </a:extLst>
          </p:cNvPr>
          <p:cNvSpPr txBox="1"/>
          <p:nvPr/>
        </p:nvSpPr>
        <p:spPr>
          <a:xfrm>
            <a:off x="2578964" y="5586909"/>
            <a:ext cx="6241773" cy="769441"/>
          </a:xfrm>
          <a:prstGeom prst="rect">
            <a:avLst/>
          </a:prstGeom>
          <a:noFill/>
        </p:spPr>
        <p:txBody>
          <a:bodyPr wrap="none" rtlCol="0">
            <a:spAutoFit/>
          </a:bodyPr>
          <a:lstStyle/>
          <a:p>
            <a:r>
              <a:rPr lang="lv-LV" sz="2200" b="1" dirty="0">
                <a:solidFill>
                  <a:srgbClr val="002060"/>
                </a:solidFill>
              </a:rPr>
              <a:t>*</a:t>
            </a:r>
            <a:r>
              <a:rPr lang="lv-LV" sz="2200" b="1" dirty="0">
                <a:solidFill>
                  <a:srgbClr val="008000"/>
                </a:solidFill>
              </a:rPr>
              <a:t>2.12. </a:t>
            </a:r>
            <a:r>
              <a:rPr lang="lv-LV" sz="2200" dirty="0">
                <a:solidFill>
                  <a:srgbClr val="002060"/>
                </a:solidFill>
              </a:rPr>
              <a:t>Lauku teritorija ir visa MNF darbības teritorija, </a:t>
            </a:r>
          </a:p>
          <a:p>
            <a:r>
              <a:rPr lang="lv-LV" sz="2200" dirty="0">
                <a:solidFill>
                  <a:srgbClr val="002060"/>
                </a:solidFill>
              </a:rPr>
              <a:t>izņemot Madonas pilsētu</a:t>
            </a:r>
            <a:r>
              <a:rPr lang="lv-LV" sz="2200" dirty="0"/>
              <a:t>.</a:t>
            </a:r>
          </a:p>
        </p:txBody>
      </p:sp>
    </p:spTree>
    <p:extLst>
      <p:ext uri="{BB962C8B-B14F-4D97-AF65-F5344CB8AC3E}">
        <p14:creationId xmlns:p14="http://schemas.microsoft.com/office/powerpoint/2010/main" val="530330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0DCFE-C08B-CD6C-63F8-6C742851AE0D}"/>
            </a:ext>
          </a:extLst>
        </p:cNvPr>
        <p:cNvGrpSpPr/>
        <p:nvPr/>
      </p:nvGrpSpPr>
      <p:grpSpPr>
        <a:xfrm>
          <a:off x="0" y="0"/>
          <a:ext cx="0" cy="0"/>
          <a:chOff x="0" y="0"/>
          <a:chExt cx="0" cy="0"/>
        </a:xfrm>
      </p:grpSpPr>
      <p:pic>
        <p:nvPicPr>
          <p:cNvPr id="5" name="Picture 4" descr="MNF_deko_1.jpg">
            <a:extLst>
              <a:ext uri="{FF2B5EF4-FFF2-40B4-BE49-F238E27FC236}">
                <a16:creationId xmlns:a16="http://schemas.microsoft.com/office/drawing/2014/main" id="{4A10375A-A1A8-35BB-8905-8057928444FF}"/>
              </a:ext>
            </a:extLst>
          </p:cNvPr>
          <p:cNvPicPr>
            <a:picLocks noChangeAspect="1"/>
          </p:cNvPicPr>
          <p:nvPr/>
        </p:nvPicPr>
        <p:blipFill>
          <a:blip r:embed="rId2"/>
          <a:stretch>
            <a:fillRect/>
          </a:stretch>
        </p:blipFill>
        <p:spPr>
          <a:xfrm>
            <a:off x="29592" y="0"/>
            <a:ext cx="9144000" cy="6858000"/>
          </a:xfrm>
          <a:prstGeom prst="rect">
            <a:avLst/>
          </a:prstGeom>
        </p:spPr>
      </p:pic>
      <p:sp>
        <p:nvSpPr>
          <p:cNvPr id="3" name="Title 2">
            <a:extLst>
              <a:ext uri="{FF2B5EF4-FFF2-40B4-BE49-F238E27FC236}">
                <a16:creationId xmlns:a16="http://schemas.microsoft.com/office/drawing/2014/main" id="{4D6C9B7E-24F0-9EBE-048F-F96ABEBB92D8}"/>
              </a:ext>
            </a:extLst>
          </p:cNvPr>
          <p:cNvSpPr>
            <a:spLocks noGrp="1"/>
          </p:cNvSpPr>
          <p:nvPr>
            <p:ph type="title"/>
          </p:nvPr>
        </p:nvSpPr>
        <p:spPr>
          <a:xfrm>
            <a:off x="418730" y="533400"/>
            <a:ext cx="8229600" cy="914400"/>
          </a:xfrm>
        </p:spPr>
        <p:txBody>
          <a:bodyPr>
            <a:normAutofit/>
          </a:bodyPr>
          <a:lstStyle/>
          <a:p>
            <a:r>
              <a:rPr lang="lv-LV" sz="2800" b="1" dirty="0">
                <a:solidFill>
                  <a:schemeClr val="tx1">
                    <a:lumMod val="50000"/>
                    <a:lumOff val="50000"/>
                  </a:schemeClr>
                </a:solidFill>
              </a:rPr>
              <a:t>Sadarbības partneris – uzņēmējs</a:t>
            </a:r>
            <a:endParaRPr lang="lv-LV" sz="2800" b="1" dirty="0">
              <a:solidFill>
                <a:srgbClr val="008000"/>
              </a:solidFill>
            </a:endParaRPr>
          </a:p>
        </p:txBody>
      </p:sp>
      <p:sp>
        <p:nvSpPr>
          <p:cNvPr id="4" name="Content Placeholder 3">
            <a:extLst>
              <a:ext uri="{FF2B5EF4-FFF2-40B4-BE49-F238E27FC236}">
                <a16:creationId xmlns:a16="http://schemas.microsoft.com/office/drawing/2014/main" id="{54F63ACB-8CBD-D1B4-4D7B-1B69D86C8B23}"/>
              </a:ext>
            </a:extLst>
          </p:cNvPr>
          <p:cNvSpPr>
            <a:spLocks noGrp="1"/>
          </p:cNvSpPr>
          <p:nvPr>
            <p:ph idx="1"/>
          </p:nvPr>
        </p:nvSpPr>
        <p:spPr>
          <a:xfrm>
            <a:off x="999477" y="1723933"/>
            <a:ext cx="7068105" cy="3238500"/>
          </a:xfrm>
        </p:spPr>
        <p:txBody>
          <a:bodyPr>
            <a:noAutofit/>
          </a:bodyPr>
          <a:lstStyle/>
          <a:p>
            <a:pPr marL="0" indent="0" algn="just">
              <a:buClr>
                <a:srgbClr val="33CC33"/>
              </a:buClr>
              <a:buNone/>
            </a:pPr>
            <a:r>
              <a:rPr lang="lv-LV" sz="2200" b="1" dirty="0">
                <a:solidFill>
                  <a:srgbClr val="008000"/>
                </a:solidFill>
              </a:rPr>
              <a:t>16.1. </a:t>
            </a:r>
            <a:r>
              <a:rPr lang="lv-LV" sz="2200" b="1" dirty="0">
                <a:solidFill>
                  <a:srgbClr val="002060"/>
                </a:solidFill>
              </a:rPr>
              <a:t>neatbilst grūtībās nonākuša saimnieciskās darbības veicēja pazīmēm </a:t>
            </a:r>
          </a:p>
          <a:p>
            <a:pPr marL="0" indent="0" algn="just">
              <a:buClr>
                <a:srgbClr val="33CC33"/>
              </a:buClr>
              <a:buNone/>
            </a:pPr>
            <a:r>
              <a:rPr lang="lv-LV" sz="2200" dirty="0">
                <a:solidFill>
                  <a:srgbClr val="002060"/>
                </a:solidFill>
              </a:rPr>
              <a:t>(GNU kalkulators 3.kārtas sludinājumā. </a:t>
            </a:r>
            <a:r>
              <a:rPr lang="lv-LV" sz="2200" dirty="0">
                <a:solidFill>
                  <a:srgbClr val="002060"/>
                </a:solidFill>
                <a:hlinkClick r:id="rId3"/>
              </a:rPr>
              <a:t>www.mnf.lv</a:t>
            </a:r>
            <a:r>
              <a:rPr lang="lv-LV" sz="2200" dirty="0">
                <a:solidFill>
                  <a:srgbClr val="002060"/>
                </a:solidFill>
              </a:rPr>
              <a:t>)</a:t>
            </a:r>
          </a:p>
          <a:p>
            <a:pPr marL="0" indent="0" algn="just">
              <a:buClr>
                <a:srgbClr val="33CC33"/>
              </a:buClr>
              <a:buNone/>
            </a:pPr>
            <a:endParaRPr lang="lv-LV" sz="2200" dirty="0">
              <a:solidFill>
                <a:srgbClr val="002060"/>
              </a:solidFill>
            </a:endParaRPr>
          </a:p>
          <a:p>
            <a:pPr marL="0" indent="0" algn="just">
              <a:buClr>
                <a:srgbClr val="33CC33"/>
              </a:buClr>
              <a:buNone/>
            </a:pPr>
            <a:r>
              <a:rPr lang="lv-LV" sz="2200" b="1" dirty="0">
                <a:solidFill>
                  <a:srgbClr val="002060"/>
                </a:solidFill>
              </a:rPr>
              <a:t>Ja</a:t>
            </a:r>
            <a:r>
              <a:rPr lang="lv-LV" sz="2200" dirty="0">
                <a:solidFill>
                  <a:srgbClr val="002060"/>
                </a:solidFill>
              </a:rPr>
              <a:t> kopprojekta dalībnieks atbilst kādai no GNU pazīmēm, tas iesniedz LAD zvērināta revidenta apstiprinātu </a:t>
            </a:r>
            <a:r>
              <a:rPr lang="lv-LV" sz="2200" b="1" dirty="0">
                <a:solidFill>
                  <a:srgbClr val="002060"/>
                </a:solidFill>
              </a:rPr>
              <a:t>operatīvo</a:t>
            </a:r>
            <a:r>
              <a:rPr lang="lv-LV" sz="2200" dirty="0">
                <a:solidFill>
                  <a:srgbClr val="002060"/>
                </a:solidFill>
              </a:rPr>
              <a:t> (</a:t>
            </a:r>
            <a:r>
              <a:rPr lang="lv-LV" sz="2200" dirty="0" err="1">
                <a:solidFill>
                  <a:srgbClr val="002060"/>
                </a:solidFill>
              </a:rPr>
              <a:t>starpperiodu</a:t>
            </a:r>
            <a:r>
              <a:rPr lang="lv-LV" sz="2200" dirty="0">
                <a:solidFill>
                  <a:srgbClr val="002060"/>
                </a:solidFill>
              </a:rPr>
              <a:t>) </a:t>
            </a:r>
            <a:r>
              <a:rPr lang="lv-LV" sz="2200" b="1" dirty="0">
                <a:solidFill>
                  <a:srgbClr val="002060"/>
                </a:solidFill>
              </a:rPr>
              <a:t>pārskatu</a:t>
            </a:r>
            <a:r>
              <a:rPr lang="lv-LV" sz="2200" dirty="0">
                <a:solidFill>
                  <a:srgbClr val="002060"/>
                </a:solidFill>
              </a:rPr>
              <a:t>, kas apliecina, ka grūtībās nonākuša saimnieciskās darbības veicēja pazīmes ir novērstas. </a:t>
            </a:r>
          </a:p>
        </p:txBody>
      </p:sp>
      <p:sp>
        <p:nvSpPr>
          <p:cNvPr id="8" name="Slide Number Placeholder 7">
            <a:extLst>
              <a:ext uri="{FF2B5EF4-FFF2-40B4-BE49-F238E27FC236}">
                <a16:creationId xmlns:a16="http://schemas.microsoft.com/office/drawing/2014/main" id="{3EB11900-632A-3F20-0025-80A02C0BE41E}"/>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94794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B656F-67C9-6E6B-E122-95C351502EFE}"/>
            </a:ext>
          </a:extLst>
        </p:cNvPr>
        <p:cNvGrpSpPr/>
        <p:nvPr/>
      </p:nvGrpSpPr>
      <p:grpSpPr>
        <a:xfrm>
          <a:off x="0" y="0"/>
          <a:ext cx="0" cy="0"/>
          <a:chOff x="0" y="0"/>
          <a:chExt cx="0" cy="0"/>
        </a:xfrm>
      </p:grpSpPr>
      <p:pic>
        <p:nvPicPr>
          <p:cNvPr id="5" name="Picture 4" descr="MNF_deko_1.jpg">
            <a:extLst>
              <a:ext uri="{FF2B5EF4-FFF2-40B4-BE49-F238E27FC236}">
                <a16:creationId xmlns:a16="http://schemas.microsoft.com/office/drawing/2014/main" id="{03E00E49-88B8-43EC-AE8A-B715D5C57DFB}"/>
              </a:ext>
            </a:extLst>
          </p:cNvPr>
          <p:cNvPicPr>
            <a:picLocks noChangeAspect="1"/>
          </p:cNvPicPr>
          <p:nvPr/>
        </p:nvPicPr>
        <p:blipFill>
          <a:blip r:embed="rId2"/>
          <a:stretch>
            <a:fillRect/>
          </a:stretch>
        </p:blipFill>
        <p:spPr>
          <a:xfrm>
            <a:off x="29592" y="0"/>
            <a:ext cx="9144000" cy="6858000"/>
          </a:xfrm>
          <a:prstGeom prst="rect">
            <a:avLst/>
          </a:prstGeom>
        </p:spPr>
      </p:pic>
      <p:sp>
        <p:nvSpPr>
          <p:cNvPr id="3" name="Title 2">
            <a:extLst>
              <a:ext uri="{FF2B5EF4-FFF2-40B4-BE49-F238E27FC236}">
                <a16:creationId xmlns:a16="http://schemas.microsoft.com/office/drawing/2014/main" id="{74DD8846-45F6-E6F9-25BA-9B90C8D3F7D5}"/>
              </a:ext>
            </a:extLst>
          </p:cNvPr>
          <p:cNvSpPr>
            <a:spLocks noGrp="1"/>
          </p:cNvSpPr>
          <p:nvPr>
            <p:ph type="title"/>
          </p:nvPr>
        </p:nvSpPr>
        <p:spPr>
          <a:xfrm>
            <a:off x="418730" y="533400"/>
            <a:ext cx="8229600" cy="914400"/>
          </a:xfrm>
        </p:spPr>
        <p:txBody>
          <a:bodyPr>
            <a:normAutofit/>
          </a:bodyPr>
          <a:lstStyle/>
          <a:p>
            <a:r>
              <a:rPr lang="lv-LV" sz="2800" b="1" dirty="0">
                <a:solidFill>
                  <a:schemeClr val="tx1">
                    <a:lumMod val="50000"/>
                    <a:lumOff val="50000"/>
                  </a:schemeClr>
                </a:solidFill>
              </a:rPr>
              <a:t>Sadarbības partneris – uzņēmējs</a:t>
            </a:r>
            <a:endParaRPr lang="lv-LV" sz="2800" b="1" dirty="0">
              <a:solidFill>
                <a:srgbClr val="008000"/>
              </a:solidFill>
            </a:endParaRPr>
          </a:p>
        </p:txBody>
      </p:sp>
      <p:sp>
        <p:nvSpPr>
          <p:cNvPr id="4" name="Content Placeholder 3">
            <a:extLst>
              <a:ext uri="{FF2B5EF4-FFF2-40B4-BE49-F238E27FC236}">
                <a16:creationId xmlns:a16="http://schemas.microsoft.com/office/drawing/2014/main" id="{37AD32B2-7AAD-402D-0FFF-86FCCB0D5FC1}"/>
              </a:ext>
            </a:extLst>
          </p:cNvPr>
          <p:cNvSpPr>
            <a:spLocks noGrp="1"/>
          </p:cNvSpPr>
          <p:nvPr>
            <p:ph idx="1"/>
          </p:nvPr>
        </p:nvSpPr>
        <p:spPr>
          <a:xfrm>
            <a:off x="999477" y="1723933"/>
            <a:ext cx="7068105" cy="3238500"/>
          </a:xfrm>
        </p:spPr>
        <p:txBody>
          <a:bodyPr>
            <a:noAutofit/>
          </a:bodyPr>
          <a:lstStyle/>
          <a:p>
            <a:pPr marL="0" indent="0" algn="just">
              <a:buClr>
                <a:srgbClr val="33CC33"/>
              </a:buClr>
              <a:buNone/>
            </a:pPr>
            <a:r>
              <a:rPr lang="lv-LV" sz="2200" b="1" dirty="0">
                <a:solidFill>
                  <a:srgbClr val="008000"/>
                </a:solidFill>
              </a:rPr>
              <a:t>16.2. </a:t>
            </a:r>
            <a:r>
              <a:rPr lang="lv-LV" sz="2200" dirty="0">
                <a:solidFill>
                  <a:srgbClr val="002060"/>
                </a:solidFill>
              </a:rPr>
              <a:t>ar projektam pievienoto finanšu plānu </a:t>
            </a:r>
            <a:r>
              <a:rPr lang="lv-LV" sz="2200" dirty="0">
                <a:solidFill>
                  <a:srgbClr val="008000"/>
                </a:solidFill>
              </a:rPr>
              <a:t>(projekta pieteikuma sadaļa) </a:t>
            </a:r>
            <a:r>
              <a:rPr lang="lv-LV" sz="2200" dirty="0">
                <a:solidFill>
                  <a:srgbClr val="002060"/>
                </a:solidFill>
              </a:rPr>
              <a:t>apliecina saimnieciskās darbības ekonomisko dzīvotspēju un spēju īstenot projektu un sasniegt projekta mērķi. </a:t>
            </a:r>
          </a:p>
          <a:p>
            <a:pPr marL="0" indent="0" algn="just">
              <a:buClr>
                <a:srgbClr val="33CC33"/>
              </a:buClr>
              <a:buNone/>
            </a:pPr>
            <a:endParaRPr lang="lv-LV" sz="2200" dirty="0">
              <a:solidFill>
                <a:srgbClr val="002060"/>
              </a:solidFill>
            </a:endParaRPr>
          </a:p>
          <a:p>
            <a:pPr marL="0" indent="0" algn="just">
              <a:buClr>
                <a:srgbClr val="33CC33"/>
              </a:buClr>
              <a:buNone/>
            </a:pPr>
            <a:r>
              <a:rPr lang="lv-LV" sz="2200" dirty="0">
                <a:solidFill>
                  <a:srgbClr val="002060"/>
                </a:solidFill>
              </a:rPr>
              <a:t>Atbilstoši finanšu plānam starp ieņēmumiem un izdevumiem ir pozitīvs atlikums pēdējā noslēgtajā </a:t>
            </a:r>
            <a:r>
              <a:rPr lang="lv-LV" sz="2200" b="1" dirty="0">
                <a:solidFill>
                  <a:srgbClr val="002060"/>
                </a:solidFill>
              </a:rPr>
              <a:t>gadā</a:t>
            </a:r>
            <a:r>
              <a:rPr lang="lv-LV" sz="2200" dirty="0">
                <a:solidFill>
                  <a:srgbClr val="002060"/>
                </a:solidFill>
              </a:rPr>
              <a:t> pirms projekta iesniegšanas un </a:t>
            </a:r>
            <a:r>
              <a:rPr lang="lv-LV" sz="2200" b="1" dirty="0">
                <a:solidFill>
                  <a:srgbClr val="002060"/>
                </a:solidFill>
              </a:rPr>
              <a:t>gadā</a:t>
            </a:r>
            <a:r>
              <a:rPr lang="lv-LV" sz="2200" dirty="0">
                <a:solidFill>
                  <a:srgbClr val="002060"/>
                </a:solidFill>
              </a:rPr>
              <a:t>, kad plānots sasniegt saimnieciskās darbības rādītāju.</a:t>
            </a:r>
          </a:p>
          <a:p>
            <a:pPr marL="0" indent="0" algn="just">
              <a:buClr>
                <a:srgbClr val="33CC33"/>
              </a:buClr>
              <a:buNone/>
            </a:pPr>
            <a:endParaRPr lang="lv-LV" sz="2200" dirty="0">
              <a:solidFill>
                <a:srgbClr val="002060"/>
              </a:solidFill>
            </a:endParaRPr>
          </a:p>
        </p:txBody>
      </p:sp>
      <p:sp>
        <p:nvSpPr>
          <p:cNvPr id="8" name="Slide Number Placeholder 7">
            <a:extLst>
              <a:ext uri="{FF2B5EF4-FFF2-40B4-BE49-F238E27FC236}">
                <a16:creationId xmlns:a16="http://schemas.microsoft.com/office/drawing/2014/main" id="{A1FE8B5C-ADD0-614B-422A-F4395299F2E5}"/>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1855822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E7A48-3F27-6BBB-907C-FFDCCF36A449}"/>
            </a:ext>
          </a:extLst>
        </p:cNvPr>
        <p:cNvGrpSpPr/>
        <p:nvPr/>
      </p:nvGrpSpPr>
      <p:grpSpPr>
        <a:xfrm>
          <a:off x="0" y="0"/>
          <a:ext cx="0" cy="0"/>
          <a:chOff x="0" y="0"/>
          <a:chExt cx="0" cy="0"/>
        </a:xfrm>
      </p:grpSpPr>
      <p:pic>
        <p:nvPicPr>
          <p:cNvPr id="5" name="Picture 4" descr="MNF_deko_1.jpg">
            <a:extLst>
              <a:ext uri="{FF2B5EF4-FFF2-40B4-BE49-F238E27FC236}">
                <a16:creationId xmlns:a16="http://schemas.microsoft.com/office/drawing/2014/main" id="{4790118C-3D6A-76C1-709F-7D3B050237CC}"/>
              </a:ext>
            </a:extLst>
          </p:cNvPr>
          <p:cNvPicPr>
            <a:picLocks noChangeAspect="1"/>
          </p:cNvPicPr>
          <p:nvPr/>
        </p:nvPicPr>
        <p:blipFill>
          <a:blip r:embed="rId2"/>
          <a:stretch>
            <a:fillRect/>
          </a:stretch>
        </p:blipFill>
        <p:spPr>
          <a:xfrm>
            <a:off x="29592" y="0"/>
            <a:ext cx="9144000" cy="6858000"/>
          </a:xfrm>
          <a:prstGeom prst="rect">
            <a:avLst/>
          </a:prstGeom>
        </p:spPr>
      </p:pic>
      <p:sp>
        <p:nvSpPr>
          <p:cNvPr id="3" name="Title 2">
            <a:extLst>
              <a:ext uri="{FF2B5EF4-FFF2-40B4-BE49-F238E27FC236}">
                <a16:creationId xmlns:a16="http://schemas.microsoft.com/office/drawing/2014/main" id="{975449AC-D41A-1F1B-BF4D-868627FB1299}"/>
              </a:ext>
            </a:extLst>
          </p:cNvPr>
          <p:cNvSpPr>
            <a:spLocks noGrp="1"/>
          </p:cNvSpPr>
          <p:nvPr>
            <p:ph type="title"/>
          </p:nvPr>
        </p:nvSpPr>
        <p:spPr>
          <a:xfrm>
            <a:off x="418730" y="533400"/>
            <a:ext cx="8229600" cy="914400"/>
          </a:xfrm>
        </p:spPr>
        <p:txBody>
          <a:bodyPr>
            <a:normAutofit/>
          </a:bodyPr>
          <a:lstStyle/>
          <a:p>
            <a:r>
              <a:rPr lang="lv-LV" sz="2800" b="1" dirty="0">
                <a:solidFill>
                  <a:schemeClr val="tx1">
                    <a:lumMod val="50000"/>
                    <a:lumOff val="50000"/>
                  </a:schemeClr>
                </a:solidFill>
              </a:rPr>
              <a:t>Sadarbības partneris – uzņēmējs</a:t>
            </a:r>
            <a:endParaRPr lang="lv-LV" sz="2800" b="1" dirty="0">
              <a:solidFill>
                <a:srgbClr val="008000"/>
              </a:solidFill>
            </a:endParaRPr>
          </a:p>
        </p:txBody>
      </p:sp>
      <p:sp>
        <p:nvSpPr>
          <p:cNvPr id="4" name="Content Placeholder 3">
            <a:extLst>
              <a:ext uri="{FF2B5EF4-FFF2-40B4-BE49-F238E27FC236}">
                <a16:creationId xmlns:a16="http://schemas.microsoft.com/office/drawing/2014/main" id="{27C60BE1-BE71-AC96-7918-6BBAE0FFF732}"/>
              </a:ext>
            </a:extLst>
          </p:cNvPr>
          <p:cNvSpPr>
            <a:spLocks noGrp="1"/>
          </p:cNvSpPr>
          <p:nvPr>
            <p:ph idx="1"/>
          </p:nvPr>
        </p:nvSpPr>
        <p:spPr>
          <a:xfrm>
            <a:off x="685801" y="1723932"/>
            <a:ext cx="7381782" cy="4632417"/>
          </a:xfrm>
        </p:spPr>
        <p:txBody>
          <a:bodyPr>
            <a:noAutofit/>
          </a:bodyPr>
          <a:lstStyle/>
          <a:p>
            <a:pPr marL="0" indent="0" algn="just">
              <a:buClr>
                <a:srgbClr val="33CC33"/>
              </a:buClr>
              <a:buNone/>
            </a:pPr>
            <a:r>
              <a:rPr lang="lv-LV" sz="2200" b="1" dirty="0">
                <a:solidFill>
                  <a:srgbClr val="008000"/>
                </a:solidFill>
              </a:rPr>
              <a:t>16.2. </a:t>
            </a:r>
            <a:r>
              <a:rPr lang="lv-LV" sz="2200" dirty="0">
                <a:solidFill>
                  <a:srgbClr val="002060"/>
                </a:solidFill>
              </a:rPr>
              <a:t>Ja projekta kopējā attiecināmo izmaksu summa </a:t>
            </a:r>
            <a:r>
              <a:rPr lang="lv-LV" sz="2200" b="1" dirty="0">
                <a:solidFill>
                  <a:srgbClr val="002060"/>
                </a:solidFill>
              </a:rPr>
              <a:t>pārsniedz 50 000 EUR</a:t>
            </a:r>
            <a:r>
              <a:rPr lang="lv-LV" sz="2200" dirty="0">
                <a:solidFill>
                  <a:srgbClr val="002060"/>
                </a:solidFill>
              </a:rPr>
              <a:t>, atbalsta pretendents nodrošina atbilstību </a:t>
            </a:r>
            <a:r>
              <a:rPr lang="lv-LV" sz="2200" b="1" dirty="0">
                <a:solidFill>
                  <a:srgbClr val="002060"/>
                </a:solidFill>
              </a:rPr>
              <a:t>vismaz diviem </a:t>
            </a:r>
            <a:r>
              <a:rPr lang="lv-LV" sz="2200" dirty="0">
                <a:solidFill>
                  <a:srgbClr val="002060"/>
                </a:solidFill>
              </a:rPr>
              <a:t>no šādiem ekonomiskās dzīvotspējas rādītājiem pēdējā noslēgtajā gadā pirms projekta iesnieguma iesniegšanas:</a:t>
            </a:r>
          </a:p>
          <a:p>
            <a:pPr marL="0" indent="0" algn="just">
              <a:buClr>
                <a:srgbClr val="33CC33"/>
              </a:buClr>
              <a:buNone/>
            </a:pPr>
            <a:endParaRPr lang="lv-LV" sz="2200" dirty="0">
              <a:solidFill>
                <a:srgbClr val="002060"/>
              </a:solidFill>
            </a:endParaRPr>
          </a:p>
          <a:p>
            <a:pPr marL="400050" lvl="1" indent="0" algn="just">
              <a:buClr>
                <a:srgbClr val="33CC33"/>
              </a:buClr>
              <a:buNone/>
            </a:pPr>
            <a:r>
              <a:rPr lang="lv-LV" sz="2200" b="1" dirty="0">
                <a:solidFill>
                  <a:srgbClr val="008000"/>
                </a:solidFill>
              </a:rPr>
              <a:t>16.2.1. </a:t>
            </a:r>
            <a:r>
              <a:rPr lang="lv-LV" sz="2200" dirty="0">
                <a:solidFill>
                  <a:srgbClr val="002060"/>
                </a:solidFill>
              </a:rPr>
              <a:t>pašu kapitāla attiecība pret aktīvu kopsummu ir vismaz 0,20;</a:t>
            </a:r>
          </a:p>
          <a:p>
            <a:pPr marL="400050" lvl="1" indent="0" algn="just">
              <a:buClr>
                <a:srgbClr val="33CC33"/>
              </a:buClr>
              <a:buNone/>
            </a:pPr>
            <a:r>
              <a:rPr lang="lv-LV" sz="2200" b="1" dirty="0">
                <a:solidFill>
                  <a:srgbClr val="008000"/>
                </a:solidFill>
              </a:rPr>
              <a:t>16.2.2. </a:t>
            </a:r>
            <a:r>
              <a:rPr lang="lv-LV" sz="2200" dirty="0">
                <a:solidFill>
                  <a:srgbClr val="002060"/>
                </a:solidFill>
              </a:rPr>
              <a:t>apgrozāmo līdzekļu attiecība pret īstermiņa kreditoriem ir vismaz 1,00, nerēķinot nākamo periodu ieņēmumu daļā ietverto īstermiņa valsts un Eiropas Savienības finansiālo atbalstu;</a:t>
            </a:r>
          </a:p>
          <a:p>
            <a:pPr marL="400050" lvl="1" indent="0" algn="just">
              <a:buClr>
                <a:srgbClr val="33CC33"/>
              </a:buClr>
              <a:buNone/>
            </a:pPr>
            <a:r>
              <a:rPr lang="lv-LV" sz="2200" b="1" dirty="0">
                <a:solidFill>
                  <a:srgbClr val="008000"/>
                </a:solidFill>
              </a:rPr>
              <a:t>16.2.3. </a:t>
            </a:r>
            <a:r>
              <a:rPr lang="lv-LV" sz="2200" dirty="0">
                <a:solidFill>
                  <a:srgbClr val="002060"/>
                </a:solidFill>
              </a:rPr>
              <a:t>tīrās peļņas un nolietojuma (reizināta ar 50 %) summa ir vismaz nulle.</a:t>
            </a:r>
          </a:p>
          <a:p>
            <a:pPr marL="0" indent="0" algn="just">
              <a:buClr>
                <a:srgbClr val="33CC33"/>
              </a:buClr>
              <a:buNone/>
            </a:pPr>
            <a:endParaRPr lang="lv-LV" sz="2200" dirty="0">
              <a:solidFill>
                <a:srgbClr val="002060"/>
              </a:solidFill>
            </a:endParaRPr>
          </a:p>
        </p:txBody>
      </p:sp>
      <p:sp>
        <p:nvSpPr>
          <p:cNvPr id="8" name="Slide Number Placeholder 7">
            <a:extLst>
              <a:ext uri="{FF2B5EF4-FFF2-40B4-BE49-F238E27FC236}">
                <a16:creationId xmlns:a16="http://schemas.microsoft.com/office/drawing/2014/main" id="{C6E0A294-E5FF-A371-31B4-DC1513665812}"/>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2420810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F6157-0613-5773-4AA3-FC426F951757}"/>
            </a:ext>
          </a:extLst>
        </p:cNvPr>
        <p:cNvGrpSpPr/>
        <p:nvPr/>
      </p:nvGrpSpPr>
      <p:grpSpPr>
        <a:xfrm>
          <a:off x="0" y="0"/>
          <a:ext cx="0" cy="0"/>
          <a:chOff x="0" y="0"/>
          <a:chExt cx="0" cy="0"/>
        </a:xfrm>
      </p:grpSpPr>
      <p:pic>
        <p:nvPicPr>
          <p:cNvPr id="5" name="Picture 4" descr="MNF_deko_1.jpg">
            <a:extLst>
              <a:ext uri="{FF2B5EF4-FFF2-40B4-BE49-F238E27FC236}">
                <a16:creationId xmlns:a16="http://schemas.microsoft.com/office/drawing/2014/main" id="{9CE97F5A-68FB-5B14-50EA-12DDD854A920}"/>
              </a:ext>
            </a:extLst>
          </p:cNvPr>
          <p:cNvPicPr>
            <a:picLocks noChangeAspect="1"/>
          </p:cNvPicPr>
          <p:nvPr/>
        </p:nvPicPr>
        <p:blipFill>
          <a:blip r:embed="rId2"/>
          <a:stretch>
            <a:fillRect/>
          </a:stretch>
        </p:blipFill>
        <p:spPr>
          <a:xfrm>
            <a:off x="29592" y="0"/>
            <a:ext cx="9144000" cy="6858000"/>
          </a:xfrm>
          <a:prstGeom prst="rect">
            <a:avLst/>
          </a:prstGeom>
        </p:spPr>
      </p:pic>
      <p:sp>
        <p:nvSpPr>
          <p:cNvPr id="3" name="Title 2">
            <a:extLst>
              <a:ext uri="{FF2B5EF4-FFF2-40B4-BE49-F238E27FC236}">
                <a16:creationId xmlns:a16="http://schemas.microsoft.com/office/drawing/2014/main" id="{02E23681-5DD3-40CA-207D-5BA840C26A9C}"/>
              </a:ext>
            </a:extLst>
          </p:cNvPr>
          <p:cNvSpPr>
            <a:spLocks noGrp="1"/>
          </p:cNvSpPr>
          <p:nvPr>
            <p:ph type="title"/>
          </p:nvPr>
        </p:nvSpPr>
        <p:spPr>
          <a:xfrm>
            <a:off x="449802" y="304800"/>
            <a:ext cx="8229600" cy="914400"/>
          </a:xfrm>
        </p:spPr>
        <p:txBody>
          <a:bodyPr>
            <a:normAutofit/>
          </a:bodyPr>
          <a:lstStyle/>
          <a:p>
            <a:r>
              <a:rPr lang="lv-LV" sz="3200" b="1" dirty="0">
                <a:solidFill>
                  <a:schemeClr val="tx1">
                    <a:lumMod val="50000"/>
                    <a:lumOff val="50000"/>
                  </a:schemeClr>
                </a:solidFill>
              </a:rPr>
              <a:t>Sasniedzamie rādītāji uzņēmējam</a:t>
            </a:r>
            <a:endParaRPr lang="lv-LV" sz="3200" b="1" dirty="0">
              <a:solidFill>
                <a:srgbClr val="008000"/>
              </a:solidFill>
            </a:endParaRPr>
          </a:p>
        </p:txBody>
      </p:sp>
      <p:sp>
        <p:nvSpPr>
          <p:cNvPr id="4" name="Content Placeholder 3">
            <a:extLst>
              <a:ext uri="{FF2B5EF4-FFF2-40B4-BE49-F238E27FC236}">
                <a16:creationId xmlns:a16="http://schemas.microsoft.com/office/drawing/2014/main" id="{1C3F185F-61E5-2FE8-365A-00C1236E9D43}"/>
              </a:ext>
            </a:extLst>
          </p:cNvPr>
          <p:cNvSpPr>
            <a:spLocks noGrp="1"/>
          </p:cNvSpPr>
          <p:nvPr>
            <p:ph idx="1"/>
          </p:nvPr>
        </p:nvSpPr>
        <p:spPr>
          <a:xfrm>
            <a:off x="753492" y="1523999"/>
            <a:ext cx="7696200" cy="4903113"/>
          </a:xfrm>
        </p:spPr>
        <p:txBody>
          <a:bodyPr>
            <a:noAutofit/>
          </a:bodyPr>
          <a:lstStyle/>
          <a:p>
            <a:pPr marL="0" indent="0" algn="just">
              <a:buClr>
                <a:srgbClr val="33CC33"/>
              </a:buClr>
              <a:buNone/>
            </a:pPr>
            <a:r>
              <a:rPr lang="lv-LV" sz="2400" b="1" dirty="0">
                <a:solidFill>
                  <a:srgbClr val="008000"/>
                </a:solidFill>
              </a:rPr>
              <a:t>18. </a:t>
            </a:r>
            <a:r>
              <a:rPr lang="lv-LV" sz="2400" dirty="0">
                <a:solidFill>
                  <a:srgbClr val="002060"/>
                </a:solidFill>
              </a:rPr>
              <a:t>Saimnieciskās darbības rādītājus kopprojekta dalībnieks sasniedz atsevišķi.</a:t>
            </a:r>
          </a:p>
          <a:p>
            <a:pPr marL="0" indent="0" algn="just">
              <a:buClr>
                <a:srgbClr val="33CC33"/>
              </a:buClr>
              <a:buNone/>
            </a:pPr>
            <a:r>
              <a:rPr lang="lv-LV" sz="2400" b="1" dirty="0">
                <a:solidFill>
                  <a:srgbClr val="008000"/>
                </a:solidFill>
              </a:rPr>
              <a:t>16.3.</a:t>
            </a:r>
            <a:r>
              <a:rPr lang="lv-LV" sz="2400" dirty="0">
                <a:solidFill>
                  <a:srgbClr val="008000"/>
                </a:solidFill>
              </a:rPr>
              <a:t> </a:t>
            </a:r>
            <a:r>
              <a:rPr lang="lv-LV" sz="2400" dirty="0">
                <a:solidFill>
                  <a:srgbClr val="002060"/>
                </a:solidFill>
              </a:rPr>
              <a:t>Pēc projekta īstenošanas uzņēmējs</a:t>
            </a:r>
            <a:r>
              <a:rPr lang="lv-LV" sz="2400" b="1" dirty="0">
                <a:solidFill>
                  <a:srgbClr val="002060"/>
                </a:solidFill>
              </a:rPr>
              <a:t>* </a:t>
            </a:r>
            <a:r>
              <a:rPr kumimoji="0" lang="lv-LV" sz="2400" b="0" i="0" u="none" strike="noStrike" kern="1200" cap="none" spc="0" normalizeH="0" baseline="0" noProof="0" dirty="0">
                <a:ln>
                  <a:noFill/>
                </a:ln>
                <a:solidFill>
                  <a:srgbClr val="002060"/>
                </a:solidFill>
                <a:effectLst/>
                <a:uLnTx/>
                <a:uFillTx/>
                <a:latin typeface="Calibri"/>
                <a:ea typeface="+mn-ea"/>
                <a:cs typeface="+mn-cs"/>
              </a:rPr>
              <a:t>(</a:t>
            </a:r>
            <a:r>
              <a:rPr kumimoji="0" lang="lv-LV" sz="2400" b="1" i="0" u="none" strike="noStrike" kern="1200" cap="none" spc="0" normalizeH="0" baseline="0" noProof="0" dirty="0">
                <a:ln>
                  <a:noFill/>
                </a:ln>
                <a:solidFill>
                  <a:srgbClr val="008000"/>
                </a:solidFill>
                <a:effectLst/>
                <a:uLnTx/>
                <a:uFillTx/>
                <a:latin typeface="Calibri"/>
                <a:ea typeface="+mn-ea"/>
                <a:cs typeface="+mn-cs"/>
              </a:rPr>
              <a:t>11.1.1</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r>
              <a:rPr lang="lv-LV" sz="2400" b="1" dirty="0">
                <a:solidFill>
                  <a:srgbClr val="002060"/>
                </a:solidFill>
              </a:rPr>
              <a:t>sasniedz:</a:t>
            </a:r>
          </a:p>
          <a:p>
            <a:pPr algn="just">
              <a:buClr>
                <a:srgbClr val="33CC33"/>
              </a:buClr>
              <a:buFont typeface="Wingdings" panose="05000000000000000000" pitchFamily="2" charset="2"/>
              <a:buChar char="Ø"/>
            </a:pPr>
            <a:r>
              <a:rPr lang="lv-LV" sz="2400" dirty="0">
                <a:solidFill>
                  <a:srgbClr val="002060"/>
                </a:solidFill>
              </a:rPr>
              <a:t>projektā plānoto apgrozījumu </a:t>
            </a:r>
            <a:r>
              <a:rPr lang="lv-LV" sz="2400" b="1" dirty="0">
                <a:solidFill>
                  <a:srgbClr val="002060"/>
                </a:solidFill>
              </a:rPr>
              <a:t>un </a:t>
            </a:r>
          </a:p>
          <a:p>
            <a:pPr algn="just">
              <a:buClr>
                <a:srgbClr val="33CC33"/>
              </a:buClr>
              <a:buFont typeface="Wingdings" panose="05000000000000000000" pitchFamily="2" charset="2"/>
              <a:buChar char="Ø"/>
            </a:pPr>
            <a:r>
              <a:rPr lang="lv-LV" sz="2400" dirty="0">
                <a:solidFill>
                  <a:srgbClr val="002060"/>
                </a:solidFill>
              </a:rPr>
              <a:t>vismaz vienu no šādiem saimnieciskās darbības rādītājiem </a:t>
            </a:r>
            <a:r>
              <a:rPr lang="lv-LV" sz="2400" b="1" dirty="0">
                <a:solidFill>
                  <a:srgbClr val="002060"/>
                </a:solidFill>
              </a:rPr>
              <a:t>nozarē, kurā īsteno projektu</a:t>
            </a:r>
            <a:r>
              <a:rPr lang="lv-LV" sz="2400" dirty="0">
                <a:solidFill>
                  <a:srgbClr val="002060"/>
                </a:solidFill>
              </a:rPr>
              <a:t>:</a:t>
            </a:r>
          </a:p>
          <a:p>
            <a:pPr marL="400050" lvl="1" indent="0" algn="just">
              <a:buClr>
                <a:srgbClr val="33CC33"/>
              </a:buClr>
              <a:buNone/>
            </a:pPr>
            <a:r>
              <a:rPr lang="lv-LV" sz="2200" b="1" dirty="0">
                <a:solidFill>
                  <a:srgbClr val="008000"/>
                </a:solidFill>
              </a:rPr>
              <a:t>16.3.1. </a:t>
            </a:r>
            <a:r>
              <a:rPr lang="lv-LV" sz="2200" dirty="0">
                <a:solidFill>
                  <a:srgbClr val="002060"/>
                </a:solidFill>
              </a:rPr>
              <a:t>rada vismaz vienu jaunu darbavietu </a:t>
            </a:r>
            <a:r>
              <a:rPr lang="lv-LV" sz="2200" b="1" dirty="0">
                <a:solidFill>
                  <a:srgbClr val="002060"/>
                </a:solidFill>
              </a:rPr>
              <a:t>un</a:t>
            </a:r>
            <a:r>
              <a:rPr lang="lv-LV" sz="2200" dirty="0">
                <a:solidFill>
                  <a:srgbClr val="002060"/>
                </a:solidFill>
              </a:rPr>
              <a:t> saglabā esošās darbavietas;</a:t>
            </a:r>
          </a:p>
          <a:p>
            <a:pPr marL="400050" lvl="1" indent="0" algn="just">
              <a:buClr>
                <a:srgbClr val="33CC33"/>
              </a:buClr>
              <a:buNone/>
            </a:pPr>
            <a:r>
              <a:rPr lang="lv-LV" sz="2200" b="1" dirty="0">
                <a:solidFill>
                  <a:srgbClr val="008000"/>
                </a:solidFill>
              </a:rPr>
              <a:t>16.3.2. </a:t>
            </a:r>
            <a:r>
              <a:rPr lang="lv-LV" sz="2200" dirty="0">
                <a:solidFill>
                  <a:srgbClr val="002060"/>
                </a:solidFill>
              </a:rPr>
              <a:t>saglabā esošās darbavietas, no kurām vismaz viena ir pilna laika darbavieta; </a:t>
            </a:r>
          </a:p>
          <a:p>
            <a:pPr marL="400050" lvl="1" indent="0" algn="just">
              <a:buClr>
                <a:srgbClr val="33CC33"/>
              </a:buClr>
              <a:buNone/>
            </a:pPr>
            <a:r>
              <a:rPr lang="lv-LV" sz="2200" b="1" dirty="0">
                <a:solidFill>
                  <a:srgbClr val="008000"/>
                </a:solidFill>
              </a:rPr>
              <a:t>16.3.3. </a:t>
            </a:r>
            <a:r>
              <a:rPr lang="lv-LV" sz="2200" dirty="0">
                <a:solidFill>
                  <a:srgbClr val="002060"/>
                </a:solidFill>
              </a:rPr>
              <a:t>palielina neto apgrozījumu vismaz par 20% no projekta attiecināmo izmaksu summas.</a:t>
            </a:r>
            <a:r>
              <a:rPr kumimoji="0" lang="lv-LV" sz="1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lv-LV" sz="1800"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lv-LV" sz="1800"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black"/>
              </a:solidFill>
              <a:effectLst/>
              <a:uLnTx/>
              <a:uFillTx/>
              <a:latin typeface="Calibri"/>
              <a:ea typeface="+mn-ea"/>
              <a:cs typeface="+mn-cs"/>
            </a:endParaRPr>
          </a:p>
          <a:p>
            <a:pPr marL="400050" lvl="1" indent="0" algn="just">
              <a:buClr>
                <a:srgbClr val="33CC33"/>
              </a:buClr>
              <a:buNone/>
            </a:pPr>
            <a:endParaRPr lang="lv-LV" sz="2200" dirty="0">
              <a:solidFill>
                <a:srgbClr val="002060"/>
              </a:solidFill>
            </a:endParaRPr>
          </a:p>
          <a:p>
            <a:pPr marL="0" indent="0" algn="just">
              <a:buClr>
                <a:srgbClr val="33CC33"/>
              </a:buClr>
              <a:buNone/>
            </a:pPr>
            <a:endParaRPr lang="lv-LV" sz="2200" dirty="0">
              <a:solidFill>
                <a:srgbClr val="002060"/>
              </a:solidFill>
            </a:endParaRPr>
          </a:p>
        </p:txBody>
      </p:sp>
      <p:sp>
        <p:nvSpPr>
          <p:cNvPr id="8" name="Slide Number Placeholder 7">
            <a:extLst>
              <a:ext uri="{FF2B5EF4-FFF2-40B4-BE49-F238E27FC236}">
                <a16:creationId xmlns:a16="http://schemas.microsoft.com/office/drawing/2014/main" id="{1155763C-B121-6266-0965-44F207C07BF5}"/>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2450536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C538F-681F-995B-AF09-8099C01EFF26}"/>
            </a:ext>
          </a:extLst>
        </p:cNvPr>
        <p:cNvGrpSpPr/>
        <p:nvPr/>
      </p:nvGrpSpPr>
      <p:grpSpPr>
        <a:xfrm>
          <a:off x="0" y="0"/>
          <a:ext cx="0" cy="0"/>
          <a:chOff x="0" y="0"/>
          <a:chExt cx="0" cy="0"/>
        </a:xfrm>
      </p:grpSpPr>
      <p:pic>
        <p:nvPicPr>
          <p:cNvPr id="5" name="Picture 4" descr="MNF_deko_1.jpg">
            <a:extLst>
              <a:ext uri="{FF2B5EF4-FFF2-40B4-BE49-F238E27FC236}">
                <a16:creationId xmlns:a16="http://schemas.microsoft.com/office/drawing/2014/main" id="{8676AC14-74BE-4BD3-ABA8-4A22ED280155}"/>
              </a:ext>
            </a:extLst>
          </p:cNvPr>
          <p:cNvPicPr>
            <a:picLocks noChangeAspect="1"/>
          </p:cNvPicPr>
          <p:nvPr/>
        </p:nvPicPr>
        <p:blipFill>
          <a:blip r:embed="rId2"/>
          <a:stretch>
            <a:fillRect/>
          </a:stretch>
        </p:blipFill>
        <p:spPr>
          <a:xfrm>
            <a:off x="29592" y="0"/>
            <a:ext cx="9144000" cy="6858000"/>
          </a:xfrm>
          <a:prstGeom prst="rect">
            <a:avLst/>
          </a:prstGeom>
        </p:spPr>
      </p:pic>
      <p:sp>
        <p:nvSpPr>
          <p:cNvPr id="3" name="Title 2">
            <a:extLst>
              <a:ext uri="{FF2B5EF4-FFF2-40B4-BE49-F238E27FC236}">
                <a16:creationId xmlns:a16="http://schemas.microsoft.com/office/drawing/2014/main" id="{D43DCE86-76DE-05D4-A0AE-189302570A14}"/>
              </a:ext>
            </a:extLst>
          </p:cNvPr>
          <p:cNvSpPr>
            <a:spLocks noGrp="1"/>
          </p:cNvSpPr>
          <p:nvPr>
            <p:ph type="title"/>
          </p:nvPr>
        </p:nvSpPr>
        <p:spPr>
          <a:xfrm>
            <a:off x="449802" y="304800"/>
            <a:ext cx="8229600" cy="914400"/>
          </a:xfrm>
        </p:spPr>
        <p:txBody>
          <a:bodyPr>
            <a:normAutofit/>
          </a:bodyPr>
          <a:lstStyle/>
          <a:p>
            <a:r>
              <a:rPr lang="lv-LV" sz="3200" b="1" dirty="0">
                <a:solidFill>
                  <a:schemeClr val="tx1">
                    <a:lumMod val="50000"/>
                    <a:lumOff val="50000"/>
                  </a:schemeClr>
                </a:solidFill>
              </a:rPr>
              <a:t>*Uzņēmējs </a:t>
            </a:r>
            <a:endParaRPr lang="lv-LV" sz="3200" b="1" dirty="0">
              <a:solidFill>
                <a:srgbClr val="008000"/>
              </a:solidFill>
            </a:endParaRPr>
          </a:p>
        </p:txBody>
      </p:sp>
      <p:sp>
        <p:nvSpPr>
          <p:cNvPr id="4" name="Content Placeholder 3">
            <a:extLst>
              <a:ext uri="{FF2B5EF4-FFF2-40B4-BE49-F238E27FC236}">
                <a16:creationId xmlns:a16="http://schemas.microsoft.com/office/drawing/2014/main" id="{6C7227DC-3169-043A-9037-7C04CCBAB8C7}"/>
              </a:ext>
            </a:extLst>
          </p:cNvPr>
          <p:cNvSpPr>
            <a:spLocks noGrp="1"/>
          </p:cNvSpPr>
          <p:nvPr>
            <p:ph idx="1"/>
          </p:nvPr>
        </p:nvSpPr>
        <p:spPr>
          <a:xfrm>
            <a:off x="753492" y="1523999"/>
            <a:ext cx="7696200" cy="4903113"/>
          </a:xfrm>
        </p:spPr>
        <p:txBody>
          <a:bodyPr>
            <a:no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11.1.1.</a:t>
            </a:r>
            <a:r>
              <a:rPr kumimoji="0" lang="lv-LV" sz="2200" b="0" i="0" u="none" strike="noStrike" kern="1200" cap="none" spc="0" normalizeH="0" baseline="0" noProof="0" dirty="0">
                <a:ln>
                  <a:noFill/>
                </a:ln>
                <a:solidFill>
                  <a:srgbClr val="002060"/>
                </a:solidFill>
                <a:effectLst/>
                <a:uLnTx/>
                <a:uFillTx/>
                <a:latin typeface="Calibri"/>
                <a:ea typeface="+mn-ea"/>
                <a:cs typeface="+mn-cs"/>
              </a:rPr>
              <a:t>  ir juridiska persona (izņemot biedrību un nodibinājumu) vai fiziskā persona, kura veic saimniecisko darbību un kuras apgrozījums nepārsniedz 150 000 EUR pēdējā noslēgtajā gadā pirms projekta iesniegšanas.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22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200" b="1" i="0" u="none" strike="noStrike" kern="1200" cap="none" spc="0" normalizeH="0" baseline="0" noProof="0" dirty="0">
                <a:ln>
                  <a:noFill/>
                </a:ln>
                <a:solidFill>
                  <a:srgbClr val="008000"/>
                </a:solidFill>
                <a:effectLst/>
                <a:uLnTx/>
                <a:uFillTx/>
                <a:latin typeface="Calibri"/>
                <a:ea typeface="+mn-ea"/>
                <a:cs typeface="+mn-cs"/>
              </a:rPr>
              <a:t>12. </a:t>
            </a:r>
            <a:r>
              <a:rPr kumimoji="0" lang="lv-LV" sz="2200" b="0" i="0" u="none" strike="noStrike" kern="1200" cap="none" spc="0" normalizeH="0" baseline="0" noProof="0" dirty="0">
                <a:ln>
                  <a:noFill/>
                </a:ln>
                <a:solidFill>
                  <a:srgbClr val="002060"/>
                </a:solidFill>
                <a:effectLst/>
                <a:uLnTx/>
                <a:uFillTx/>
                <a:latin typeface="Calibri"/>
                <a:ea typeface="+mn-ea"/>
                <a:cs typeface="+mn-cs"/>
              </a:rPr>
              <a:t>Nosakot atbalsta pretendenta apgrozījuma apmēru, iekļauj visu tā saistīto personu apgrozījumu.</a:t>
            </a:r>
          </a:p>
          <a:p>
            <a:pPr marL="0" marR="0" lvl="0" indent="0" algn="l" defTabSz="914400" rtl="0" eaLnBrk="1" fontAlgn="auto" latinLnBrk="0" hangingPunct="1">
              <a:lnSpc>
                <a:spcPct val="100000"/>
              </a:lnSpc>
              <a:spcBef>
                <a:spcPts val="0"/>
              </a:spcBef>
              <a:spcAft>
                <a:spcPts val="0"/>
              </a:spcAft>
              <a:buClrTx/>
              <a:buSzTx/>
              <a:buFontTx/>
              <a:buNone/>
              <a:tabLst/>
              <a:defRPr/>
            </a:pPr>
            <a:endParaRPr lang="lv-LV" sz="1800"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lv-LV" sz="1800"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800" b="0" i="0" u="none" strike="noStrike" kern="1200" cap="none" spc="0" normalizeH="0" baseline="0" noProof="0" dirty="0">
              <a:ln>
                <a:noFill/>
              </a:ln>
              <a:solidFill>
                <a:prstClr val="black"/>
              </a:solidFill>
              <a:effectLst/>
              <a:uLnTx/>
              <a:uFillTx/>
              <a:latin typeface="Calibri"/>
              <a:ea typeface="+mn-ea"/>
              <a:cs typeface="+mn-cs"/>
            </a:endParaRPr>
          </a:p>
          <a:p>
            <a:pPr marL="400050" lvl="1" indent="0" algn="just">
              <a:buClr>
                <a:srgbClr val="33CC33"/>
              </a:buClr>
              <a:buNone/>
            </a:pPr>
            <a:endParaRPr lang="lv-LV" sz="2200" dirty="0">
              <a:solidFill>
                <a:srgbClr val="002060"/>
              </a:solidFill>
            </a:endParaRPr>
          </a:p>
          <a:p>
            <a:pPr marL="0" indent="0" algn="just">
              <a:buClr>
                <a:srgbClr val="33CC33"/>
              </a:buClr>
              <a:buNone/>
            </a:pPr>
            <a:endParaRPr lang="lv-LV" sz="2200" dirty="0">
              <a:solidFill>
                <a:srgbClr val="002060"/>
              </a:solidFill>
            </a:endParaRPr>
          </a:p>
        </p:txBody>
      </p:sp>
      <p:sp>
        <p:nvSpPr>
          <p:cNvPr id="8" name="Slide Number Placeholder 7">
            <a:extLst>
              <a:ext uri="{FF2B5EF4-FFF2-40B4-BE49-F238E27FC236}">
                <a16:creationId xmlns:a16="http://schemas.microsoft.com/office/drawing/2014/main" id="{289CA7A8-11C6-613A-3083-127BEC331948}"/>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1833909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9592" y="0"/>
            <a:ext cx="9144000" cy="6858000"/>
          </a:xfrm>
          <a:prstGeom prst="rect">
            <a:avLst/>
          </a:prstGeom>
        </p:spPr>
      </p:pic>
      <p:sp>
        <p:nvSpPr>
          <p:cNvPr id="3" name="Title 2"/>
          <p:cNvSpPr>
            <a:spLocks noGrp="1"/>
          </p:cNvSpPr>
          <p:nvPr>
            <p:ph type="title"/>
          </p:nvPr>
        </p:nvSpPr>
        <p:spPr>
          <a:xfrm>
            <a:off x="449802" y="304800"/>
            <a:ext cx="8229600" cy="914400"/>
          </a:xfrm>
        </p:spPr>
        <p:txBody>
          <a:bodyPr>
            <a:normAutofit/>
          </a:bodyPr>
          <a:lstStyle/>
          <a:p>
            <a:r>
              <a:rPr lang="lv-LV" sz="3200" b="1" dirty="0">
                <a:solidFill>
                  <a:schemeClr val="tx1">
                    <a:lumMod val="50000"/>
                    <a:lumOff val="50000"/>
                  </a:schemeClr>
                </a:solidFill>
              </a:rPr>
              <a:t>Sasniedzamie rādītāji. </a:t>
            </a:r>
            <a:r>
              <a:rPr lang="lv-LV" sz="3200" b="1" u="sng" dirty="0">
                <a:solidFill>
                  <a:schemeClr val="tx1">
                    <a:lumMod val="50000"/>
                    <a:lumOff val="50000"/>
                  </a:schemeClr>
                </a:solidFill>
              </a:rPr>
              <a:t>Sasniegšanas periods</a:t>
            </a:r>
            <a:endParaRPr lang="lv-LV" sz="3200" b="1" u="sng" dirty="0">
              <a:solidFill>
                <a:srgbClr val="008000"/>
              </a:solidFill>
            </a:endParaRPr>
          </a:p>
        </p:txBody>
      </p:sp>
      <p:sp>
        <p:nvSpPr>
          <p:cNvPr id="4" name="Content Placeholder 3"/>
          <p:cNvSpPr>
            <a:spLocks noGrp="1"/>
          </p:cNvSpPr>
          <p:nvPr>
            <p:ph idx="1"/>
          </p:nvPr>
        </p:nvSpPr>
        <p:spPr>
          <a:xfrm>
            <a:off x="1066800" y="1865908"/>
            <a:ext cx="7344792" cy="3843734"/>
          </a:xfrm>
        </p:spPr>
        <p:txBody>
          <a:bodyPr>
            <a:noAutofit/>
          </a:bodyPr>
          <a:lstStyle/>
          <a:p>
            <a:pPr marL="0" indent="0" algn="just">
              <a:buClr>
                <a:srgbClr val="33CC33"/>
              </a:buClr>
              <a:buNone/>
            </a:pPr>
            <a:r>
              <a:rPr lang="lv-LV" sz="2200" b="1" dirty="0">
                <a:solidFill>
                  <a:srgbClr val="008000"/>
                </a:solidFill>
              </a:rPr>
              <a:t>20. </a:t>
            </a:r>
            <a:r>
              <a:rPr lang="lv-LV" sz="2200" dirty="0">
                <a:solidFill>
                  <a:srgbClr val="002060"/>
                </a:solidFill>
              </a:rPr>
              <a:t>Šo noteikumu </a:t>
            </a:r>
            <a:r>
              <a:rPr lang="lv-LV" sz="2200" b="1" dirty="0">
                <a:solidFill>
                  <a:srgbClr val="008000"/>
                </a:solidFill>
              </a:rPr>
              <a:t>16.3. </a:t>
            </a:r>
            <a:r>
              <a:rPr lang="lv-LV" sz="2200" dirty="0">
                <a:solidFill>
                  <a:srgbClr val="002060"/>
                </a:solidFill>
              </a:rPr>
              <a:t>un </a:t>
            </a:r>
            <a:r>
              <a:rPr lang="lv-LV" sz="2200" b="1" dirty="0">
                <a:solidFill>
                  <a:srgbClr val="008000"/>
                </a:solidFill>
              </a:rPr>
              <a:t>16.4. </a:t>
            </a:r>
            <a:r>
              <a:rPr lang="lv-LV" sz="2200" dirty="0">
                <a:solidFill>
                  <a:srgbClr val="002060"/>
                </a:solidFill>
              </a:rPr>
              <a:t>apakšpunktā minētos rādītājus atbalsta pretendents sasniedz </a:t>
            </a:r>
          </a:p>
          <a:p>
            <a:pPr algn="just">
              <a:buClr>
                <a:srgbClr val="33CC33"/>
              </a:buClr>
              <a:buFont typeface="Wingdings" panose="05000000000000000000" pitchFamily="2" charset="2"/>
              <a:buChar char="ü"/>
            </a:pPr>
            <a:r>
              <a:rPr lang="lv-LV" sz="2200" dirty="0">
                <a:solidFill>
                  <a:srgbClr val="002060"/>
                </a:solidFill>
              </a:rPr>
              <a:t>ne vēlāk kā </a:t>
            </a:r>
            <a:r>
              <a:rPr lang="lv-LV" sz="2200" b="1" dirty="0">
                <a:solidFill>
                  <a:srgbClr val="002060"/>
                </a:solidFill>
              </a:rPr>
              <a:t>otrajā</a:t>
            </a:r>
            <a:r>
              <a:rPr lang="lv-LV" sz="2200" dirty="0">
                <a:solidFill>
                  <a:srgbClr val="002060"/>
                </a:solidFill>
              </a:rPr>
              <a:t> </a:t>
            </a:r>
            <a:r>
              <a:rPr lang="lv-LV" sz="2200" b="1" dirty="0">
                <a:solidFill>
                  <a:srgbClr val="002060"/>
                </a:solidFill>
              </a:rPr>
              <a:t>noslēgtajā gadā </a:t>
            </a:r>
            <a:r>
              <a:rPr lang="lv-LV" sz="2200" dirty="0">
                <a:solidFill>
                  <a:srgbClr val="002060"/>
                </a:solidFill>
              </a:rPr>
              <a:t>pēc projekta īstenošanas, ja projekta uzraudzības periods ir </a:t>
            </a:r>
            <a:r>
              <a:rPr lang="lv-LV" sz="2200" b="1" dirty="0">
                <a:solidFill>
                  <a:srgbClr val="002060"/>
                </a:solidFill>
              </a:rPr>
              <a:t>3 gadi</a:t>
            </a:r>
            <a:r>
              <a:rPr lang="lv-LV" sz="2200" dirty="0">
                <a:solidFill>
                  <a:srgbClr val="002060"/>
                </a:solidFill>
              </a:rPr>
              <a:t>, </a:t>
            </a:r>
          </a:p>
          <a:p>
            <a:pPr algn="just">
              <a:buClr>
                <a:srgbClr val="33CC33"/>
              </a:buClr>
              <a:buFont typeface="Wingdings" panose="05000000000000000000" pitchFamily="2" charset="2"/>
              <a:buChar char="ü"/>
            </a:pPr>
            <a:r>
              <a:rPr lang="lv-LV" sz="2200" b="1" dirty="0">
                <a:solidFill>
                  <a:srgbClr val="002060"/>
                </a:solidFill>
              </a:rPr>
              <a:t>vai</a:t>
            </a:r>
            <a:r>
              <a:rPr lang="lv-LV" sz="2200" dirty="0">
                <a:solidFill>
                  <a:srgbClr val="002060"/>
                </a:solidFill>
              </a:rPr>
              <a:t> ne vēlāk kā </a:t>
            </a:r>
            <a:r>
              <a:rPr lang="lv-LV" sz="2200" b="1" dirty="0">
                <a:solidFill>
                  <a:srgbClr val="002060"/>
                </a:solidFill>
              </a:rPr>
              <a:t>trešajā noslēgtajā gadā </a:t>
            </a:r>
            <a:r>
              <a:rPr lang="lv-LV" sz="2200" dirty="0">
                <a:solidFill>
                  <a:srgbClr val="002060"/>
                </a:solidFill>
              </a:rPr>
              <a:t>pēc projekta īstenošanas, ja projekta uzraudzības periods ir </a:t>
            </a:r>
            <a:r>
              <a:rPr lang="lv-LV" sz="2200" b="1" dirty="0">
                <a:solidFill>
                  <a:srgbClr val="002060"/>
                </a:solidFill>
              </a:rPr>
              <a:t>5 gadi</a:t>
            </a:r>
            <a:r>
              <a:rPr lang="lv-LV" sz="2200" dirty="0">
                <a:solidFill>
                  <a:srgbClr val="002060"/>
                </a:solidFill>
              </a:rPr>
              <a:t>, un tos nepazemina visā turpmākajā saistību periodā.</a:t>
            </a:r>
          </a:p>
          <a:p>
            <a:pPr marL="0" indent="0" algn="just">
              <a:buClr>
                <a:srgbClr val="33CC33"/>
              </a:buClr>
              <a:buNone/>
            </a:pPr>
            <a:endParaRPr lang="lv-LV" sz="2200" dirty="0">
              <a:solidFill>
                <a:srgbClr val="00206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3391040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2194" y="0"/>
            <a:ext cx="9144000" cy="6858000"/>
          </a:xfrm>
          <a:prstGeom prst="rect">
            <a:avLst/>
          </a:prstGeom>
        </p:spPr>
      </p:pic>
      <p:sp>
        <p:nvSpPr>
          <p:cNvPr id="3" name="Title 2"/>
          <p:cNvSpPr>
            <a:spLocks noGrp="1"/>
          </p:cNvSpPr>
          <p:nvPr>
            <p:ph type="title"/>
          </p:nvPr>
        </p:nvSpPr>
        <p:spPr>
          <a:xfrm>
            <a:off x="457200" y="457200"/>
            <a:ext cx="8229600" cy="1143000"/>
          </a:xfrm>
        </p:spPr>
        <p:txBody>
          <a:bodyPr>
            <a:normAutofit/>
          </a:bodyPr>
          <a:lstStyle/>
          <a:p>
            <a:r>
              <a:rPr lang="lv-LV" sz="3600" b="1" u="sng" dirty="0">
                <a:solidFill>
                  <a:schemeClr val="tx1">
                    <a:lumMod val="50000"/>
                    <a:lumOff val="50000"/>
                  </a:schemeClr>
                </a:solidFill>
              </a:rPr>
              <a:t>Projekta uzraudzības periods</a:t>
            </a:r>
          </a:p>
        </p:txBody>
      </p:sp>
      <p:sp>
        <p:nvSpPr>
          <p:cNvPr id="4" name="Content Placeholder 3"/>
          <p:cNvSpPr>
            <a:spLocks noGrp="1"/>
          </p:cNvSpPr>
          <p:nvPr>
            <p:ph idx="1"/>
          </p:nvPr>
        </p:nvSpPr>
        <p:spPr>
          <a:xfrm>
            <a:off x="1082706" y="1828800"/>
            <a:ext cx="6934200" cy="3733800"/>
          </a:xfrm>
        </p:spPr>
        <p:txBody>
          <a:bodyPr>
            <a:normAutofit lnSpcReduction="10000"/>
          </a:bodyPr>
          <a:lstStyle/>
          <a:p>
            <a:pPr marL="0" indent="0">
              <a:buNone/>
            </a:pPr>
            <a:r>
              <a:rPr lang="lv-LV" sz="2400" b="1" dirty="0">
                <a:solidFill>
                  <a:srgbClr val="008000"/>
                </a:solidFill>
              </a:rPr>
              <a:t>65. </a:t>
            </a:r>
            <a:r>
              <a:rPr lang="lv-LV" sz="2400" b="1" dirty="0">
                <a:solidFill>
                  <a:srgbClr val="002060"/>
                </a:solidFill>
              </a:rPr>
              <a:t>Projektu uzraudzības periods ir 5 gadi</a:t>
            </a:r>
            <a:r>
              <a:rPr lang="lv-LV" sz="2400" dirty="0">
                <a:solidFill>
                  <a:srgbClr val="002060"/>
                </a:solidFill>
              </a:rPr>
              <a:t>. </a:t>
            </a:r>
          </a:p>
          <a:p>
            <a:pPr marL="0" indent="0">
              <a:buNone/>
            </a:pPr>
            <a:endParaRPr lang="lv-LV" sz="2400" dirty="0">
              <a:solidFill>
                <a:srgbClr val="002060"/>
              </a:solidFill>
            </a:endParaRPr>
          </a:p>
          <a:p>
            <a:pPr lvl="0">
              <a:buClr>
                <a:srgbClr val="33CC33"/>
              </a:buClr>
              <a:buFont typeface="Wingdings" panose="05000000000000000000" pitchFamily="2" charset="2"/>
              <a:buChar char="Ø"/>
            </a:pPr>
            <a:r>
              <a:rPr lang="lv-LV" sz="2400" dirty="0">
                <a:solidFill>
                  <a:srgbClr val="002060"/>
                </a:solidFill>
              </a:rPr>
              <a:t>Ja projekta kopējā attiecināmo izmaksu summa nepārsniedz 50 000 EUR, pēc atbalsta saņēmēja izvēles var noteikt </a:t>
            </a:r>
            <a:r>
              <a:rPr lang="lv-LV" sz="2400" b="1" dirty="0">
                <a:solidFill>
                  <a:srgbClr val="002060"/>
                </a:solidFill>
              </a:rPr>
              <a:t>3 gadus </a:t>
            </a:r>
            <a:r>
              <a:rPr lang="lv-LV" sz="2400" dirty="0">
                <a:solidFill>
                  <a:srgbClr val="002060"/>
                </a:solidFill>
              </a:rPr>
              <a:t>ilgu projekta uzraudzības periodu. </a:t>
            </a:r>
          </a:p>
          <a:p>
            <a:pPr lvl="0">
              <a:buClr>
                <a:srgbClr val="33CC33"/>
              </a:buClr>
              <a:buFont typeface="Wingdings" panose="05000000000000000000" pitchFamily="2" charset="2"/>
              <a:buChar char="Ø"/>
            </a:pPr>
            <a:endParaRPr lang="lv-LV" sz="2400" dirty="0">
              <a:solidFill>
                <a:srgbClr val="002060"/>
              </a:solidFill>
            </a:endParaRPr>
          </a:p>
          <a:p>
            <a:pPr lvl="0">
              <a:buClr>
                <a:srgbClr val="33CC33"/>
              </a:buClr>
              <a:buFont typeface="Wingdings" panose="05000000000000000000" pitchFamily="2" charset="2"/>
              <a:buChar char="Ø"/>
            </a:pPr>
            <a:r>
              <a:rPr lang="lv-LV" sz="2400" dirty="0">
                <a:solidFill>
                  <a:srgbClr val="002060"/>
                </a:solidFill>
              </a:rPr>
              <a:t>Projektiem, kas saistīti ar darbinieku produktivitātes kāpināšanu, uzraudzības periods ir </a:t>
            </a:r>
            <a:r>
              <a:rPr lang="lv-LV" sz="2400" b="1" dirty="0">
                <a:solidFill>
                  <a:srgbClr val="002060"/>
                </a:solidFill>
              </a:rPr>
              <a:t>18 mēneši </a:t>
            </a:r>
            <a:r>
              <a:rPr lang="lv-LV" sz="2400" dirty="0">
                <a:solidFill>
                  <a:srgbClr val="002060"/>
                </a:solidFill>
              </a:rPr>
              <a:t>pēc pēdējā maksājuma pieprasījuma iesniegšanas LAD.</a:t>
            </a:r>
          </a:p>
          <a:p>
            <a:pPr marL="0" lvl="0" indent="0">
              <a:buNone/>
            </a:pPr>
            <a:endParaRPr lang="lv-LV"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119919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9592" y="0"/>
            <a:ext cx="9144000" cy="6858000"/>
          </a:xfrm>
          <a:prstGeom prst="rect">
            <a:avLst/>
          </a:prstGeom>
        </p:spPr>
      </p:pic>
      <p:sp>
        <p:nvSpPr>
          <p:cNvPr id="3" name="Title 2"/>
          <p:cNvSpPr>
            <a:spLocks noGrp="1"/>
          </p:cNvSpPr>
          <p:nvPr>
            <p:ph type="title"/>
          </p:nvPr>
        </p:nvSpPr>
        <p:spPr>
          <a:xfrm>
            <a:off x="449802" y="304800"/>
            <a:ext cx="8229600" cy="914400"/>
          </a:xfrm>
        </p:spPr>
        <p:txBody>
          <a:bodyPr>
            <a:normAutofit/>
          </a:bodyPr>
          <a:lstStyle/>
          <a:p>
            <a:r>
              <a:rPr lang="lv-LV" sz="3200" b="1" dirty="0">
                <a:solidFill>
                  <a:schemeClr val="tx1">
                    <a:lumMod val="50000"/>
                    <a:lumOff val="50000"/>
                  </a:schemeClr>
                </a:solidFill>
              </a:rPr>
              <a:t>Sasniedzamie rādītāji</a:t>
            </a:r>
            <a:endParaRPr lang="lv-LV" sz="3200" b="1" dirty="0">
              <a:solidFill>
                <a:srgbClr val="008000"/>
              </a:solidFill>
            </a:endParaRPr>
          </a:p>
        </p:txBody>
      </p:sp>
      <p:sp>
        <p:nvSpPr>
          <p:cNvPr id="4" name="Content Placeholder 3"/>
          <p:cNvSpPr>
            <a:spLocks noGrp="1"/>
          </p:cNvSpPr>
          <p:nvPr>
            <p:ph idx="1"/>
          </p:nvPr>
        </p:nvSpPr>
        <p:spPr>
          <a:xfrm>
            <a:off x="1295400" y="1981200"/>
            <a:ext cx="7010400" cy="3115467"/>
          </a:xfrm>
        </p:spPr>
        <p:txBody>
          <a:bodyPr>
            <a:noAutofit/>
          </a:bodyPr>
          <a:lstStyle/>
          <a:p>
            <a:pPr marL="0" indent="0" algn="just">
              <a:spcAft>
                <a:spcPts val="600"/>
              </a:spcAft>
              <a:buClr>
                <a:srgbClr val="33CC33"/>
              </a:buClr>
              <a:buNone/>
            </a:pPr>
            <a:r>
              <a:rPr lang="lv-LV" sz="2200" b="1" dirty="0">
                <a:solidFill>
                  <a:srgbClr val="008000"/>
                </a:solidFill>
              </a:rPr>
              <a:t>21. </a:t>
            </a:r>
            <a:r>
              <a:rPr lang="lv-LV" sz="2200" dirty="0">
                <a:solidFill>
                  <a:srgbClr val="FF0000"/>
                </a:solidFill>
              </a:rPr>
              <a:t>Īstenojot ieguldījumus energoefektīvās ēkās, atbalsta pretendents nodrošina, ka pēc būvdarbu pabeigšanas ēkas energoefektivitāte vismaz </a:t>
            </a:r>
            <a:r>
              <a:rPr lang="lv-LV" sz="2200" b="1" dirty="0">
                <a:solidFill>
                  <a:srgbClr val="FF0000"/>
                </a:solidFill>
              </a:rPr>
              <a:t>par 20% pārsniedz </a:t>
            </a:r>
            <a:r>
              <a:rPr lang="lv-LV" sz="2200" dirty="0">
                <a:solidFill>
                  <a:srgbClr val="FF0000"/>
                </a:solidFill>
              </a:rPr>
              <a:t>būvniecību un energoefektivitāti regulējošos normatīvajos aktos noteikto ēkas minimālo siltuma zudumu koeficientu HTR (W/K).</a:t>
            </a:r>
          </a:p>
          <a:p>
            <a:pPr marL="0" indent="0" algn="just">
              <a:buClr>
                <a:srgbClr val="33CC33"/>
              </a:buClr>
              <a:buNone/>
            </a:pPr>
            <a:endParaRPr lang="lv-LV" sz="2200" dirty="0">
              <a:solidFill>
                <a:srgbClr val="002060"/>
              </a:solidFill>
            </a:endParaRPr>
          </a:p>
          <a:p>
            <a:pPr marL="0" indent="0" algn="just">
              <a:buClr>
                <a:srgbClr val="33CC33"/>
              </a:buClr>
              <a:buNone/>
            </a:pPr>
            <a:endParaRPr lang="lv-LV" sz="2200" dirty="0">
              <a:solidFill>
                <a:srgbClr val="00206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917055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9592" y="0"/>
            <a:ext cx="9144000" cy="6858000"/>
          </a:xfrm>
          <a:prstGeom prst="rect">
            <a:avLst/>
          </a:prstGeom>
        </p:spPr>
      </p:pic>
      <p:sp>
        <p:nvSpPr>
          <p:cNvPr id="3" name="Title 2"/>
          <p:cNvSpPr>
            <a:spLocks noGrp="1"/>
          </p:cNvSpPr>
          <p:nvPr>
            <p:ph type="title"/>
          </p:nvPr>
        </p:nvSpPr>
        <p:spPr>
          <a:xfrm>
            <a:off x="449802" y="304800"/>
            <a:ext cx="8229600" cy="914400"/>
          </a:xfrm>
        </p:spPr>
        <p:txBody>
          <a:bodyPr>
            <a:normAutofit/>
          </a:bodyPr>
          <a:lstStyle/>
          <a:p>
            <a:r>
              <a:rPr lang="lv-LV" sz="3200" b="1" dirty="0">
                <a:solidFill>
                  <a:schemeClr val="tx1">
                    <a:lumMod val="50000"/>
                    <a:lumOff val="50000"/>
                  </a:schemeClr>
                </a:solidFill>
              </a:rPr>
              <a:t>Sasniedzamie rādītāji </a:t>
            </a:r>
            <a:endParaRPr lang="lv-LV" sz="3200" b="1" dirty="0">
              <a:solidFill>
                <a:srgbClr val="008000"/>
              </a:solidFill>
            </a:endParaRPr>
          </a:p>
        </p:txBody>
      </p:sp>
      <p:sp>
        <p:nvSpPr>
          <p:cNvPr id="4" name="Content Placeholder 3"/>
          <p:cNvSpPr>
            <a:spLocks noGrp="1"/>
          </p:cNvSpPr>
          <p:nvPr>
            <p:ph idx="1"/>
          </p:nvPr>
        </p:nvSpPr>
        <p:spPr>
          <a:xfrm>
            <a:off x="762000" y="1216240"/>
            <a:ext cx="7917402" cy="5336959"/>
          </a:xfrm>
        </p:spPr>
        <p:txBody>
          <a:bodyPr>
            <a:noAutofit/>
          </a:bodyPr>
          <a:lstStyle/>
          <a:p>
            <a:pPr marL="0" indent="0" algn="just">
              <a:buClr>
                <a:srgbClr val="33CC33"/>
              </a:buClr>
              <a:buNone/>
            </a:pPr>
            <a:r>
              <a:rPr lang="lv-LV" sz="2200" b="1" dirty="0">
                <a:solidFill>
                  <a:srgbClr val="008000"/>
                </a:solidFill>
              </a:rPr>
              <a:t>22. </a:t>
            </a:r>
            <a:r>
              <a:rPr lang="lv-LV" sz="2200" dirty="0">
                <a:solidFill>
                  <a:srgbClr val="002060"/>
                </a:solidFill>
              </a:rPr>
              <a:t>Ja pretendents pēc projekta īstenošanas šo noteikumu </a:t>
            </a:r>
            <a:r>
              <a:rPr lang="lv-LV" sz="2200" b="1" dirty="0">
                <a:solidFill>
                  <a:srgbClr val="008000"/>
                </a:solidFill>
              </a:rPr>
              <a:t>16. </a:t>
            </a:r>
            <a:r>
              <a:rPr lang="lv-LV" sz="2200" dirty="0">
                <a:solidFill>
                  <a:srgbClr val="002060"/>
                </a:solidFill>
              </a:rPr>
              <a:t>punktā minētos </a:t>
            </a:r>
            <a:r>
              <a:rPr lang="lv-LV" sz="2200" b="1" dirty="0">
                <a:solidFill>
                  <a:srgbClr val="002060"/>
                </a:solidFill>
              </a:rPr>
              <a:t>saimnieciskās darbības rādītājus nesasniedz </a:t>
            </a:r>
          </a:p>
          <a:p>
            <a:pPr lvl="1" algn="just">
              <a:buClr>
                <a:srgbClr val="33CC33"/>
              </a:buClr>
              <a:buFont typeface="Wingdings" panose="05000000000000000000" pitchFamily="2" charset="2"/>
              <a:buChar char="Ø"/>
            </a:pPr>
            <a:r>
              <a:rPr lang="lv-LV" sz="2200" dirty="0">
                <a:solidFill>
                  <a:srgbClr val="002060"/>
                </a:solidFill>
              </a:rPr>
              <a:t>nepārvaramas varas dēļ, </a:t>
            </a:r>
          </a:p>
          <a:p>
            <a:pPr lvl="1" algn="just">
              <a:buClr>
                <a:srgbClr val="33CC33"/>
              </a:buClr>
              <a:buFont typeface="Wingdings" panose="05000000000000000000" pitchFamily="2" charset="2"/>
              <a:buChar char="Ø"/>
            </a:pPr>
            <a:r>
              <a:rPr lang="lv-LV" sz="2200" dirty="0">
                <a:solidFill>
                  <a:srgbClr val="002060"/>
                </a:solidFill>
              </a:rPr>
              <a:t>no tā neatkarīgu vispārēju tirgus pārmaiņu </a:t>
            </a:r>
            <a:r>
              <a:rPr lang="lv-LV" sz="2200" b="1" dirty="0">
                <a:solidFill>
                  <a:srgbClr val="002060"/>
                </a:solidFill>
              </a:rPr>
              <a:t>vai</a:t>
            </a:r>
            <a:r>
              <a:rPr lang="lv-LV" sz="2200" dirty="0">
                <a:solidFill>
                  <a:srgbClr val="002060"/>
                </a:solidFill>
              </a:rPr>
              <a:t> </a:t>
            </a:r>
          </a:p>
          <a:p>
            <a:pPr lvl="1" algn="just">
              <a:buClr>
                <a:srgbClr val="33CC33"/>
              </a:buClr>
              <a:buFont typeface="Wingdings" panose="05000000000000000000" pitchFamily="2" charset="2"/>
              <a:buChar char="Ø"/>
            </a:pPr>
            <a:r>
              <a:rPr lang="lv-LV" sz="2200" dirty="0">
                <a:solidFill>
                  <a:srgbClr val="002060"/>
                </a:solidFill>
              </a:rPr>
              <a:t>tādu vispārēju cenu izmaiņu dēļ kā, piem., valsts ekonomiskā krīze, </a:t>
            </a:r>
          </a:p>
          <a:p>
            <a:pPr marL="0" indent="0" algn="just">
              <a:buClr>
                <a:srgbClr val="33CC33"/>
              </a:buClr>
              <a:buNone/>
            </a:pPr>
            <a:r>
              <a:rPr lang="lv-LV" sz="2200" dirty="0">
                <a:solidFill>
                  <a:srgbClr val="002060"/>
                </a:solidFill>
              </a:rPr>
              <a:t>tad pretendents, iesniedzot pamatojumu, ir tiesīgs lūgt LAD:</a:t>
            </a:r>
          </a:p>
          <a:p>
            <a:pPr marL="400050" lvl="1" indent="0" algn="just">
              <a:buClr>
                <a:srgbClr val="33CC33"/>
              </a:buClr>
              <a:buNone/>
            </a:pPr>
            <a:r>
              <a:rPr lang="lv-LV" sz="2200" b="1" dirty="0">
                <a:solidFill>
                  <a:srgbClr val="008000"/>
                </a:solidFill>
              </a:rPr>
              <a:t>22.1. </a:t>
            </a:r>
            <a:r>
              <a:rPr lang="lv-LV" sz="2200" dirty="0">
                <a:solidFill>
                  <a:srgbClr val="002060"/>
                </a:solidFill>
              </a:rPr>
              <a:t>pārskatīt plānoto rādītāju palielinājumu;</a:t>
            </a:r>
          </a:p>
          <a:p>
            <a:pPr marL="400050" lvl="1" indent="0" algn="just">
              <a:buClr>
                <a:srgbClr val="33CC33"/>
              </a:buClr>
              <a:buNone/>
            </a:pPr>
            <a:r>
              <a:rPr lang="lv-LV" sz="2200" b="1" dirty="0">
                <a:solidFill>
                  <a:srgbClr val="008000"/>
                </a:solidFill>
              </a:rPr>
              <a:t>22.2. </a:t>
            </a:r>
            <a:r>
              <a:rPr lang="lv-LV" sz="2200" dirty="0">
                <a:solidFill>
                  <a:srgbClr val="002060"/>
                </a:solidFill>
              </a:rPr>
              <a:t>pagarināt projekta uzraudzības periodu plānoto rādītāju sasniegšanai.</a:t>
            </a:r>
          </a:p>
          <a:p>
            <a:pPr marL="0" indent="0" algn="just">
              <a:buClr>
                <a:srgbClr val="33CC33"/>
              </a:buClr>
              <a:buNone/>
            </a:pPr>
            <a:endParaRPr lang="lv-LV" sz="2200" dirty="0">
              <a:solidFill>
                <a:srgbClr val="002060"/>
              </a:solidFill>
            </a:endParaRPr>
          </a:p>
          <a:p>
            <a:pPr marL="0" indent="0" algn="just">
              <a:buClr>
                <a:srgbClr val="33CC33"/>
              </a:buClr>
              <a:buNone/>
            </a:pPr>
            <a:r>
              <a:rPr lang="lv-LV" sz="2200" dirty="0">
                <a:solidFill>
                  <a:srgbClr val="002060"/>
                </a:solidFill>
              </a:rPr>
              <a:t>Ja rādītāji saskan ar MNF vērtēšanas kritērijiem un piešķirtiem punktiem, tiek pārskatīts punktu skaits un rindojums projektu sarakstā.</a:t>
            </a:r>
          </a:p>
        </p:txBody>
      </p:sp>
      <p:sp>
        <p:nvSpPr>
          <p:cNvPr id="8" name="Slide Number Placeholder 7"/>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1930927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35746" y="287870"/>
            <a:ext cx="8229600" cy="914400"/>
          </a:xfrm>
        </p:spPr>
        <p:txBody>
          <a:bodyPr>
            <a:normAutofit/>
          </a:bodyPr>
          <a:lstStyle/>
          <a:p>
            <a:r>
              <a:rPr lang="lv-LV" sz="2800" b="1" dirty="0">
                <a:solidFill>
                  <a:schemeClr val="tx1">
                    <a:lumMod val="50000"/>
                    <a:lumOff val="50000"/>
                  </a:schemeClr>
                </a:solidFill>
              </a:rPr>
              <a:t>Attiecināmās izmaksas. </a:t>
            </a:r>
            <a:r>
              <a:rPr lang="lv-LV" sz="2800" b="1" dirty="0">
                <a:solidFill>
                  <a:srgbClr val="008000"/>
                </a:solidFill>
              </a:rPr>
              <a:t>MKN 580, 33.1., 33.2</a:t>
            </a:r>
          </a:p>
        </p:txBody>
      </p:sp>
      <p:sp>
        <p:nvSpPr>
          <p:cNvPr id="4" name="Content Placeholder 3"/>
          <p:cNvSpPr>
            <a:spLocks noGrp="1"/>
          </p:cNvSpPr>
          <p:nvPr>
            <p:ph idx="1"/>
          </p:nvPr>
        </p:nvSpPr>
        <p:spPr>
          <a:xfrm>
            <a:off x="685800" y="1506416"/>
            <a:ext cx="7696200" cy="4284784"/>
          </a:xfrm>
        </p:spPr>
        <p:txBody>
          <a:bodyPr>
            <a:noAutofit/>
          </a:bodyPr>
          <a:lstStyle/>
          <a:p>
            <a:pPr marL="0" indent="0" algn="just">
              <a:buClr>
                <a:srgbClr val="33CC33"/>
              </a:buClr>
              <a:buNone/>
            </a:pPr>
            <a:r>
              <a:rPr lang="lv-LV" sz="2200" b="1" dirty="0">
                <a:solidFill>
                  <a:srgbClr val="008000"/>
                </a:solidFill>
              </a:rPr>
              <a:t>33.1. </a:t>
            </a:r>
            <a:r>
              <a:rPr lang="lv-LV" sz="2200" dirty="0">
                <a:solidFill>
                  <a:srgbClr val="002060"/>
                </a:solidFill>
              </a:rPr>
              <a:t>Jaunu pamatlīdzekļu un programmnodrošinājuma iegādes un uzstādīšanas izmaksas.</a:t>
            </a:r>
          </a:p>
          <a:p>
            <a:pPr marL="0" indent="0" algn="just">
              <a:buClr>
                <a:srgbClr val="33CC33"/>
              </a:buClr>
              <a:buNone/>
            </a:pPr>
            <a:r>
              <a:rPr lang="lv-LV" sz="2200" b="1" dirty="0">
                <a:solidFill>
                  <a:srgbClr val="008000"/>
                </a:solidFill>
              </a:rPr>
              <a:t>33.2. </a:t>
            </a:r>
            <a:r>
              <a:rPr lang="lv-LV" sz="2200" dirty="0">
                <a:solidFill>
                  <a:srgbClr val="002060"/>
                </a:solidFill>
              </a:rPr>
              <a:t>Jaunas</a:t>
            </a:r>
            <a:r>
              <a:rPr lang="lv-LV" sz="2200" b="1" dirty="0">
                <a:solidFill>
                  <a:srgbClr val="002060"/>
                </a:solidFill>
              </a:rPr>
              <a:t> būvniecības</a:t>
            </a:r>
            <a:r>
              <a:rPr lang="lv-LV" sz="2200" dirty="0">
                <a:solidFill>
                  <a:srgbClr val="002060"/>
                </a:solidFill>
              </a:rPr>
              <a:t>, </a:t>
            </a:r>
          </a:p>
          <a:p>
            <a:pPr algn="just">
              <a:buClr>
                <a:srgbClr val="33CC33"/>
              </a:buClr>
              <a:buFont typeface="Wingdings" panose="05000000000000000000" pitchFamily="2" charset="2"/>
              <a:buChar char="ü"/>
            </a:pPr>
            <a:r>
              <a:rPr lang="lv-LV" sz="2200" dirty="0">
                <a:solidFill>
                  <a:srgbClr val="002060"/>
                </a:solidFill>
              </a:rPr>
              <a:t>būves pārbūves, </a:t>
            </a:r>
          </a:p>
          <a:p>
            <a:pPr algn="just">
              <a:buClr>
                <a:srgbClr val="33CC33"/>
              </a:buClr>
              <a:buFont typeface="Wingdings" panose="05000000000000000000" pitchFamily="2" charset="2"/>
              <a:buChar char="ü"/>
            </a:pPr>
            <a:r>
              <a:rPr lang="lv-LV" sz="2200" dirty="0">
                <a:solidFill>
                  <a:srgbClr val="002060"/>
                </a:solidFill>
              </a:rPr>
              <a:t>būves ierīkošanas, </a:t>
            </a:r>
          </a:p>
          <a:p>
            <a:pPr algn="just">
              <a:buClr>
                <a:srgbClr val="33CC33"/>
              </a:buClr>
              <a:buFont typeface="Wingdings" panose="05000000000000000000" pitchFamily="2" charset="2"/>
              <a:buChar char="ü"/>
            </a:pPr>
            <a:r>
              <a:rPr lang="lv-LV" sz="2200" dirty="0">
                <a:solidFill>
                  <a:srgbClr val="002060"/>
                </a:solidFill>
              </a:rPr>
              <a:t>būves novietošanas izmaksas,</a:t>
            </a:r>
          </a:p>
          <a:p>
            <a:pPr algn="just">
              <a:buClr>
                <a:srgbClr val="33CC33"/>
              </a:buClr>
              <a:buFont typeface="Wingdings" panose="05000000000000000000" pitchFamily="2" charset="2"/>
              <a:buChar char="ü"/>
            </a:pPr>
            <a:r>
              <a:rPr lang="lv-LV" sz="2200" dirty="0">
                <a:solidFill>
                  <a:srgbClr val="002060"/>
                </a:solidFill>
              </a:rPr>
              <a:t>būves atjaunošanas izmaksas, ja nepieciešams tehniski vai funkcionāli uzlabot valsts aizsargājamo kultūras pieminekļu sarakstā iekļautu būvi, kas ir tūrisma pakalpojuma sniegšanas vieta, </a:t>
            </a:r>
            <a:r>
              <a:rPr lang="lv-LV" sz="2200" b="1" dirty="0">
                <a:solidFill>
                  <a:srgbClr val="002060"/>
                </a:solidFill>
              </a:rPr>
              <a:t>vai</a:t>
            </a:r>
            <a:r>
              <a:rPr lang="lv-LV" sz="2200" dirty="0">
                <a:solidFill>
                  <a:srgbClr val="002060"/>
                </a:solidFill>
              </a:rPr>
              <a:t> ražošanas būvi, </a:t>
            </a:r>
          </a:p>
          <a:p>
            <a:pPr algn="just">
              <a:buClr>
                <a:srgbClr val="33CC33"/>
              </a:buClr>
              <a:buFont typeface="Wingdings" panose="05000000000000000000" pitchFamily="2" charset="2"/>
              <a:buChar char="ü"/>
            </a:pPr>
            <a:r>
              <a:rPr lang="lv-LV" sz="2200" dirty="0">
                <a:solidFill>
                  <a:srgbClr val="002060"/>
                </a:solidFill>
              </a:rPr>
              <a:t>būves restaurācijas izmaksas. </a:t>
            </a:r>
          </a:p>
          <a:p>
            <a:pPr marL="0" indent="0" algn="just">
              <a:buClr>
                <a:srgbClr val="33CC33"/>
              </a:buClr>
              <a:buNone/>
            </a:pPr>
            <a:endParaRPr lang="lv-LV" sz="2200" dirty="0">
              <a:solidFill>
                <a:srgbClr val="002060"/>
              </a:solidFill>
            </a:endParaRPr>
          </a:p>
          <a:p>
            <a:pPr marL="0" indent="0" algn="just">
              <a:buClr>
                <a:srgbClr val="33CC33"/>
              </a:buClr>
              <a:buNone/>
            </a:pPr>
            <a:r>
              <a:rPr lang="lv-LV" sz="2200" dirty="0">
                <a:solidFill>
                  <a:srgbClr val="002060"/>
                </a:solidFill>
              </a:rPr>
              <a:t>Izmaksas ir attiecināmas, pamatojoties uz līgumiem ar trešajām personām, kas ir atbildīgas par darbu izpildi.</a:t>
            </a:r>
          </a:p>
        </p:txBody>
      </p:sp>
      <p:sp>
        <p:nvSpPr>
          <p:cNvPr id="8" name="Slide Number Placeholder 7"/>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1347867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35746" y="287870"/>
            <a:ext cx="8229600" cy="914400"/>
          </a:xfrm>
        </p:spPr>
        <p:txBody>
          <a:bodyPr>
            <a:normAutofit/>
          </a:bodyPr>
          <a:lstStyle/>
          <a:p>
            <a:r>
              <a:rPr lang="lv-LV" sz="2800" b="1" dirty="0">
                <a:solidFill>
                  <a:schemeClr val="tx1">
                    <a:lumMod val="50000"/>
                    <a:lumOff val="50000"/>
                  </a:schemeClr>
                </a:solidFill>
              </a:rPr>
              <a:t>Attiecināmās izmaksas. </a:t>
            </a:r>
            <a:r>
              <a:rPr lang="lv-LV" sz="2800" b="1" dirty="0">
                <a:solidFill>
                  <a:srgbClr val="008000"/>
                </a:solidFill>
              </a:rPr>
              <a:t>MKN 580, 33.4</a:t>
            </a:r>
          </a:p>
        </p:txBody>
      </p:sp>
      <p:sp>
        <p:nvSpPr>
          <p:cNvPr id="4" name="Content Placeholder 3"/>
          <p:cNvSpPr>
            <a:spLocks noGrp="1"/>
          </p:cNvSpPr>
          <p:nvPr>
            <p:ph idx="1"/>
          </p:nvPr>
        </p:nvSpPr>
        <p:spPr>
          <a:xfrm>
            <a:off x="723900" y="1273146"/>
            <a:ext cx="7696200" cy="4849934"/>
          </a:xfrm>
        </p:spPr>
        <p:txBody>
          <a:bodyPr>
            <a:noAutofit/>
          </a:bodyPr>
          <a:lstStyle/>
          <a:p>
            <a:pPr marL="0" indent="0" algn="just">
              <a:buClr>
                <a:srgbClr val="33CC33"/>
              </a:buClr>
              <a:buNone/>
            </a:pPr>
            <a:r>
              <a:rPr lang="lv-LV" sz="2200" dirty="0">
                <a:solidFill>
                  <a:srgbClr val="002060"/>
                </a:solidFill>
              </a:rPr>
              <a:t>Tehnikas, iekārtu un aprīkojuma izmaksas, kas paredzēts atjaunojamās vai </a:t>
            </a:r>
            <a:r>
              <a:rPr lang="lv-LV" sz="2200" dirty="0" err="1">
                <a:solidFill>
                  <a:srgbClr val="002060"/>
                </a:solidFill>
              </a:rPr>
              <a:t>atjaunīgās</a:t>
            </a:r>
            <a:r>
              <a:rPr lang="lv-LV" sz="2200" dirty="0">
                <a:solidFill>
                  <a:srgbClr val="002060"/>
                </a:solidFill>
              </a:rPr>
              <a:t> elektroenerģijas ražošanai atbalsta pretendenta pašpatēriņam (</a:t>
            </a:r>
            <a:r>
              <a:rPr lang="lv-LV" sz="2200" b="1" dirty="0">
                <a:solidFill>
                  <a:srgbClr val="002060"/>
                </a:solidFill>
              </a:rPr>
              <a:t>elektroenerģijas ražošana izmantošanai esošās un jaunās ražošanas būvēs, dzesēšanai, elektroapgādei</a:t>
            </a:r>
            <a:r>
              <a:rPr lang="lv-LV" sz="2200" dirty="0">
                <a:solidFill>
                  <a:srgbClr val="002060"/>
                </a:solidFill>
              </a:rPr>
              <a:t>), </a:t>
            </a:r>
          </a:p>
          <a:p>
            <a:pPr algn="just">
              <a:buClr>
                <a:srgbClr val="33CC33"/>
              </a:buClr>
              <a:buFont typeface="Wingdings" panose="05000000000000000000" pitchFamily="2" charset="2"/>
              <a:buChar char="ü"/>
            </a:pPr>
            <a:r>
              <a:rPr lang="lv-LV" sz="2200" dirty="0">
                <a:solidFill>
                  <a:srgbClr val="002060"/>
                </a:solidFill>
              </a:rPr>
              <a:t>ja elektroenerģijas ražošanas jauda nepārsniedz pretendenta elektroenerģijas pašpatēriņu iepriekšējā kalendāra gadā vai ja atbalsta saņēmējs var pamatot plānoto elektroenerģijas patēriņa palielinājumu. </a:t>
            </a:r>
          </a:p>
          <a:p>
            <a:pPr algn="just">
              <a:buClr>
                <a:srgbClr val="33CC33"/>
              </a:buClr>
              <a:buFont typeface="Wingdings" panose="05000000000000000000" pitchFamily="2" charset="2"/>
              <a:buChar char="ü"/>
            </a:pPr>
            <a:r>
              <a:rPr lang="lv-LV" sz="2200" dirty="0">
                <a:solidFill>
                  <a:srgbClr val="002060"/>
                </a:solidFill>
              </a:rPr>
              <a:t>Izmaksas ir attiecināmas, </a:t>
            </a:r>
            <a:r>
              <a:rPr lang="lv-LV" sz="2200" b="1" dirty="0">
                <a:solidFill>
                  <a:srgbClr val="002060"/>
                </a:solidFill>
              </a:rPr>
              <a:t>ja</a:t>
            </a:r>
            <a:r>
              <a:rPr lang="lv-LV" sz="2200" dirty="0">
                <a:solidFill>
                  <a:srgbClr val="002060"/>
                </a:solidFill>
              </a:rPr>
              <a:t> tās ir daļa no šo noteikumu </a:t>
            </a:r>
            <a:r>
              <a:rPr lang="lv-LV" sz="2200" b="1" dirty="0">
                <a:solidFill>
                  <a:srgbClr val="008000"/>
                </a:solidFill>
              </a:rPr>
              <a:t>33.1. </a:t>
            </a:r>
            <a:r>
              <a:rPr lang="lv-LV" sz="2200" dirty="0">
                <a:solidFill>
                  <a:srgbClr val="002060"/>
                </a:solidFill>
              </a:rPr>
              <a:t>vai</a:t>
            </a:r>
            <a:r>
              <a:rPr lang="lv-LV" sz="2200" dirty="0">
                <a:solidFill>
                  <a:srgbClr val="33CC33"/>
                </a:solidFill>
              </a:rPr>
              <a:t> </a:t>
            </a:r>
            <a:r>
              <a:rPr lang="lv-LV" sz="2200" b="1" dirty="0">
                <a:solidFill>
                  <a:srgbClr val="008000"/>
                </a:solidFill>
              </a:rPr>
              <a:t>33.2. </a:t>
            </a:r>
            <a:r>
              <a:rPr lang="lv-LV" sz="2200" dirty="0">
                <a:solidFill>
                  <a:srgbClr val="008000"/>
                </a:solidFill>
              </a:rPr>
              <a:t>apakšpunktā </a:t>
            </a:r>
            <a:r>
              <a:rPr lang="lv-LV" sz="2200" dirty="0">
                <a:solidFill>
                  <a:srgbClr val="002060"/>
                </a:solidFill>
              </a:rPr>
              <a:t>minētajām attiecināmajām izmaksām </a:t>
            </a:r>
          </a:p>
          <a:p>
            <a:pPr algn="just">
              <a:buClr>
                <a:srgbClr val="33CC33"/>
              </a:buClr>
              <a:buFont typeface="Wingdings" panose="05000000000000000000" pitchFamily="2" charset="2"/>
              <a:buChar char="ü"/>
            </a:pPr>
            <a:r>
              <a:rPr lang="lv-LV" sz="2200" b="1" dirty="0">
                <a:solidFill>
                  <a:srgbClr val="002060"/>
                </a:solidFill>
              </a:rPr>
              <a:t>un</a:t>
            </a:r>
            <a:r>
              <a:rPr lang="lv-LV" sz="2200" dirty="0">
                <a:solidFill>
                  <a:srgbClr val="002060"/>
                </a:solidFill>
              </a:rPr>
              <a:t> šo ieguldījumu galvenais mērķis nav vērsts uz enerģijas ražošanu un tirdzniecību.</a:t>
            </a:r>
          </a:p>
          <a:p>
            <a:pPr algn="just">
              <a:buClr>
                <a:srgbClr val="33CC33"/>
              </a:buClr>
              <a:buFont typeface="Wingdings" panose="05000000000000000000" pitchFamily="2" charset="2"/>
              <a:buChar char="ü"/>
            </a:pPr>
            <a:endParaRPr lang="lv-LV" sz="2200" dirty="0">
              <a:solidFill>
                <a:srgbClr val="00206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26</a:t>
            </a:fld>
            <a:endParaRPr lang="en-US" dirty="0"/>
          </a:p>
        </p:txBody>
      </p:sp>
      <p:sp>
        <p:nvSpPr>
          <p:cNvPr id="2" name="Taisnstūris 1">
            <a:extLst>
              <a:ext uri="{FF2B5EF4-FFF2-40B4-BE49-F238E27FC236}">
                <a16:creationId xmlns:a16="http://schemas.microsoft.com/office/drawing/2014/main" id="{4EA5747D-4943-5696-DABA-49610781B007}"/>
              </a:ext>
            </a:extLst>
          </p:cNvPr>
          <p:cNvSpPr/>
          <p:nvPr/>
        </p:nvSpPr>
        <p:spPr>
          <a:xfrm>
            <a:off x="581858" y="6124305"/>
            <a:ext cx="8104942" cy="46408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2000" dirty="0">
                <a:solidFill>
                  <a:srgbClr val="FF0000"/>
                </a:solidFill>
              </a:rPr>
              <a:t>Ja attīsta pakalpojumus vai ražošanu, izvērtē ar rīcību vērtēšanas kritērijiem.</a:t>
            </a:r>
          </a:p>
        </p:txBody>
      </p:sp>
    </p:spTree>
    <p:extLst>
      <p:ext uri="{BB962C8B-B14F-4D97-AF65-F5344CB8AC3E}">
        <p14:creationId xmlns:p14="http://schemas.microsoft.com/office/powerpoint/2010/main" val="4065482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35746" y="136525"/>
            <a:ext cx="8229600" cy="914400"/>
          </a:xfrm>
        </p:spPr>
        <p:txBody>
          <a:bodyPr>
            <a:normAutofit/>
          </a:bodyPr>
          <a:lstStyle/>
          <a:p>
            <a:r>
              <a:rPr lang="lv-LV" sz="2800" b="1" dirty="0">
                <a:solidFill>
                  <a:schemeClr val="tx1">
                    <a:lumMod val="50000"/>
                    <a:lumOff val="50000"/>
                  </a:schemeClr>
                </a:solidFill>
              </a:rPr>
              <a:t>Attiecināmās izmaksas. </a:t>
            </a:r>
            <a:r>
              <a:rPr lang="lv-LV" sz="2800" b="1" dirty="0">
                <a:solidFill>
                  <a:srgbClr val="008000"/>
                </a:solidFill>
              </a:rPr>
              <a:t>MKN 580, 33.9</a:t>
            </a:r>
          </a:p>
        </p:txBody>
      </p:sp>
      <p:sp>
        <p:nvSpPr>
          <p:cNvPr id="4" name="Content Placeholder 3"/>
          <p:cNvSpPr>
            <a:spLocks noGrp="1"/>
          </p:cNvSpPr>
          <p:nvPr>
            <p:ph idx="1"/>
          </p:nvPr>
        </p:nvSpPr>
        <p:spPr>
          <a:xfrm>
            <a:off x="533400" y="990599"/>
            <a:ext cx="7848600" cy="5730875"/>
          </a:xfrm>
        </p:spPr>
        <p:txBody>
          <a:bodyPr>
            <a:noAutofit/>
          </a:bodyPr>
          <a:lstStyle/>
          <a:p>
            <a:pPr algn="just">
              <a:buClr>
                <a:srgbClr val="33CC33"/>
              </a:buClr>
              <a:buFont typeface="Wingdings" panose="05000000000000000000" pitchFamily="2" charset="2"/>
              <a:buChar char="Ø"/>
            </a:pPr>
            <a:r>
              <a:rPr lang="lv-LV" sz="2200" dirty="0">
                <a:solidFill>
                  <a:srgbClr val="002060"/>
                </a:solidFill>
              </a:rPr>
              <a:t>Projekta iesnieguma </a:t>
            </a:r>
            <a:r>
              <a:rPr lang="lv-LV" sz="2200" b="1" dirty="0">
                <a:solidFill>
                  <a:srgbClr val="002060"/>
                </a:solidFill>
              </a:rPr>
              <a:t>sagatavošanas izmaksas </a:t>
            </a:r>
            <a:r>
              <a:rPr lang="lv-LV" sz="2200" dirty="0">
                <a:solidFill>
                  <a:srgbClr val="002060"/>
                </a:solidFill>
              </a:rPr>
              <a:t>un </a:t>
            </a:r>
            <a:r>
              <a:rPr lang="lv-LV" sz="2200" b="1" dirty="0">
                <a:solidFill>
                  <a:srgbClr val="002060"/>
                </a:solidFill>
              </a:rPr>
              <a:t>vispārējās izmaksas </a:t>
            </a:r>
            <a:r>
              <a:rPr lang="lv-LV" sz="2200" dirty="0">
                <a:solidFill>
                  <a:srgbClr val="002060"/>
                </a:solidFill>
              </a:rPr>
              <a:t>(t.sk. arhitektu, inženieru un konsultantu honorāri, ekspertīzes, būvuzraudzības un autoruzraudzības pakalpojumu, juridisko pakalpojumu, tehniski ekonomiskā pamatojuma, patentu un licenču saņemšanas un energoefektivitātes audita sagatavošanas izmaksas, kā arī maksa par </a:t>
            </a:r>
            <a:r>
              <a:rPr lang="lv-LV" sz="2200" b="1" dirty="0">
                <a:solidFill>
                  <a:srgbClr val="002060"/>
                </a:solidFill>
              </a:rPr>
              <a:t>nomas līguma reģistrāciju zemesgrāmatā</a:t>
            </a:r>
            <a:r>
              <a:rPr lang="lv-LV" sz="2200" dirty="0">
                <a:solidFill>
                  <a:srgbClr val="002060"/>
                </a:solidFill>
              </a:rPr>
              <a:t>), kas ir tieši saistītas ar projekta sagatavošanu vai īstenošanu. </a:t>
            </a:r>
          </a:p>
          <a:p>
            <a:pPr algn="just">
              <a:buClr>
                <a:srgbClr val="33CC33"/>
              </a:buClr>
              <a:buFont typeface="Wingdings" panose="05000000000000000000" pitchFamily="2" charset="2"/>
              <a:buChar char="Ø"/>
            </a:pPr>
            <a:endParaRPr lang="lv-LV" sz="2200" dirty="0">
              <a:solidFill>
                <a:srgbClr val="002060"/>
              </a:solidFill>
            </a:endParaRPr>
          </a:p>
          <a:p>
            <a:pPr algn="just">
              <a:buClr>
                <a:srgbClr val="33CC33"/>
              </a:buClr>
              <a:buFont typeface="Wingdings" panose="05000000000000000000" pitchFamily="2" charset="2"/>
              <a:buChar char="Ø"/>
            </a:pPr>
            <a:r>
              <a:rPr lang="lv-LV" sz="2200" b="1" dirty="0">
                <a:solidFill>
                  <a:srgbClr val="002060"/>
                </a:solidFill>
              </a:rPr>
              <a:t>Piemēro ZM apstiprināto vienotās likmes aprēķina metodiku.</a:t>
            </a:r>
          </a:p>
          <a:p>
            <a:pPr algn="just">
              <a:buClr>
                <a:srgbClr val="33CC33"/>
              </a:buClr>
              <a:buFont typeface="Wingdings" panose="05000000000000000000" pitchFamily="2" charset="2"/>
              <a:buChar char="Ø"/>
            </a:pPr>
            <a:endParaRPr lang="lv-LV" sz="2200" dirty="0">
              <a:solidFill>
                <a:srgbClr val="002060"/>
              </a:solidFill>
            </a:endParaRPr>
          </a:p>
          <a:p>
            <a:pPr algn="just">
              <a:buClr>
                <a:srgbClr val="33CC33"/>
              </a:buClr>
              <a:buFont typeface="Wingdings" panose="05000000000000000000" pitchFamily="2" charset="2"/>
              <a:buChar char="v"/>
            </a:pPr>
            <a:r>
              <a:rPr lang="lv-LV" sz="2200" dirty="0">
                <a:solidFill>
                  <a:srgbClr val="002060"/>
                </a:solidFill>
              </a:rPr>
              <a:t>Var iekļaut maksājumu pieprasījumā, kad projekta darbība ir pabeigta – rezultātu var pierādīt dabā un ar dokumentiem!</a:t>
            </a:r>
          </a:p>
          <a:p>
            <a:pPr algn="just">
              <a:buClr>
                <a:srgbClr val="33CC33"/>
              </a:buClr>
              <a:buFont typeface="Wingdings" panose="05000000000000000000" pitchFamily="2" charset="2"/>
              <a:buChar char="v"/>
            </a:pPr>
            <a:r>
              <a:rPr lang="lv-LV" sz="2200" dirty="0">
                <a:solidFill>
                  <a:srgbClr val="002060"/>
                </a:solidFill>
                <a:latin typeface="Calibri"/>
              </a:rPr>
              <a:t>I</a:t>
            </a:r>
            <a:r>
              <a:rPr kumimoji="0" lang="lv-LV" sz="2200" b="0" i="0" u="none" strike="noStrike" kern="1200" cap="none" spc="0" normalizeH="0" baseline="0" noProof="0" dirty="0" err="1">
                <a:ln>
                  <a:noFill/>
                </a:ln>
                <a:solidFill>
                  <a:srgbClr val="002060"/>
                </a:solidFill>
                <a:effectLst/>
                <a:uLnTx/>
                <a:uFillTx/>
                <a:latin typeface="Calibri"/>
                <a:ea typeface="+mn-ea"/>
                <a:cs typeface="+mn-cs"/>
              </a:rPr>
              <a:t>zmaksas</a:t>
            </a:r>
            <a:r>
              <a:rPr kumimoji="0" lang="lv-LV" sz="2200" b="0" i="0" u="none" strike="noStrike" kern="1200" cap="none" spc="0" normalizeH="0" baseline="0" noProof="0" dirty="0">
                <a:ln>
                  <a:noFill/>
                </a:ln>
                <a:solidFill>
                  <a:srgbClr val="002060"/>
                </a:solidFill>
                <a:effectLst/>
                <a:uLnTx/>
                <a:uFillTx/>
                <a:latin typeface="Calibri"/>
                <a:ea typeface="+mn-ea"/>
                <a:cs typeface="+mn-cs"/>
              </a:rPr>
              <a:t> var būt radušās pirms projekta iesnieguma iesniegšanas </a:t>
            </a:r>
            <a:r>
              <a:rPr kumimoji="0" lang="lv-LV" sz="2200" i="0" u="none" strike="noStrike" kern="1200" cap="none" spc="0" normalizeH="0" baseline="0" noProof="0" dirty="0">
                <a:ln>
                  <a:noFill/>
                </a:ln>
                <a:solidFill>
                  <a:srgbClr val="002060"/>
                </a:solidFill>
                <a:effectLst/>
                <a:uLnTx/>
                <a:uFillTx/>
                <a:latin typeface="Calibri"/>
                <a:ea typeface="+mn-ea"/>
                <a:cs typeface="+mn-cs"/>
              </a:rPr>
              <a:t>(KLP SP apstiprināts </a:t>
            </a:r>
            <a:r>
              <a:rPr lang="lv-LV" sz="2200" dirty="0">
                <a:solidFill>
                  <a:srgbClr val="002060"/>
                </a:solidFill>
                <a:latin typeface="Calibri"/>
              </a:rPr>
              <a:t>11</a:t>
            </a:r>
            <a:r>
              <a:rPr kumimoji="0" lang="lv-LV" sz="2200" i="0" u="none" strike="noStrike" kern="1200" cap="none" spc="0" normalizeH="0" baseline="0" noProof="0" dirty="0">
                <a:ln>
                  <a:noFill/>
                </a:ln>
                <a:solidFill>
                  <a:srgbClr val="002060"/>
                </a:solidFill>
                <a:effectLst/>
                <a:uLnTx/>
                <a:uFillTx/>
                <a:latin typeface="Calibri"/>
                <a:ea typeface="+mn-ea"/>
                <a:cs typeface="+mn-cs"/>
              </a:rPr>
              <a:t>.11.2022.).</a:t>
            </a:r>
            <a:endParaRPr lang="lv-LV" sz="2200" dirty="0">
              <a:solidFill>
                <a:srgbClr val="00206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2765856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27608" y="97213"/>
            <a:ext cx="8229600" cy="914400"/>
          </a:xfrm>
        </p:spPr>
        <p:txBody>
          <a:bodyPr>
            <a:normAutofit fontScale="90000"/>
          </a:bodyPr>
          <a:lstStyle/>
          <a:p>
            <a:r>
              <a:rPr lang="lv-LV" sz="2800" b="1" dirty="0">
                <a:solidFill>
                  <a:schemeClr val="tx1">
                    <a:lumMod val="50000"/>
                    <a:lumOff val="50000"/>
                  </a:schemeClr>
                </a:solidFill>
              </a:rPr>
              <a:t>ZM apstiprināto vienotās likmes aprēķina metodika </a:t>
            </a:r>
            <a:r>
              <a:rPr lang="lv-LV" sz="2800" b="1" dirty="0">
                <a:solidFill>
                  <a:srgbClr val="008000"/>
                </a:solidFill>
              </a:rPr>
              <a:t>LA19.1</a:t>
            </a:r>
            <a:r>
              <a:rPr lang="lv-LV" sz="2800" b="1" dirty="0">
                <a:solidFill>
                  <a:schemeClr val="tx1">
                    <a:lumMod val="50000"/>
                    <a:lumOff val="50000"/>
                  </a:schemeClr>
                </a:solidFill>
              </a:rPr>
              <a:t> </a:t>
            </a:r>
            <a:endParaRPr lang="lv-LV" sz="2800" b="1" dirty="0">
              <a:solidFill>
                <a:srgbClr val="33CC33"/>
              </a:solidFill>
            </a:endParaRPr>
          </a:p>
        </p:txBody>
      </p:sp>
      <p:graphicFrame>
        <p:nvGraphicFramePr>
          <p:cNvPr id="6" name="Satura vietturis 5">
            <a:extLst>
              <a:ext uri="{FF2B5EF4-FFF2-40B4-BE49-F238E27FC236}">
                <a16:creationId xmlns:a16="http://schemas.microsoft.com/office/drawing/2014/main" id="{BC064FDB-35BD-154C-53FF-D6E0020BF80E}"/>
              </a:ext>
            </a:extLst>
          </p:cNvPr>
          <p:cNvGraphicFramePr>
            <a:graphicFrameLocks noGrp="1"/>
          </p:cNvGraphicFramePr>
          <p:nvPr>
            <p:ph idx="1"/>
            <p:extLst>
              <p:ext uri="{D42A27DB-BD31-4B8C-83A1-F6EECF244321}">
                <p14:modId xmlns:p14="http://schemas.microsoft.com/office/powerpoint/2010/main" val="3821766135"/>
              </p:ext>
            </p:extLst>
          </p:nvPr>
        </p:nvGraphicFramePr>
        <p:xfrm>
          <a:off x="609601" y="1011613"/>
          <a:ext cx="8001001" cy="2599265"/>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665050172"/>
                    </a:ext>
                  </a:extLst>
                </a:gridCol>
                <a:gridCol w="990600">
                  <a:extLst>
                    <a:ext uri="{9D8B030D-6E8A-4147-A177-3AD203B41FA5}">
                      <a16:colId xmlns:a16="http://schemas.microsoft.com/office/drawing/2014/main" val="3268226462"/>
                    </a:ext>
                  </a:extLst>
                </a:gridCol>
                <a:gridCol w="1371600">
                  <a:extLst>
                    <a:ext uri="{9D8B030D-6E8A-4147-A177-3AD203B41FA5}">
                      <a16:colId xmlns:a16="http://schemas.microsoft.com/office/drawing/2014/main" val="3659675905"/>
                    </a:ext>
                  </a:extLst>
                </a:gridCol>
                <a:gridCol w="968523">
                  <a:extLst>
                    <a:ext uri="{9D8B030D-6E8A-4147-A177-3AD203B41FA5}">
                      <a16:colId xmlns:a16="http://schemas.microsoft.com/office/drawing/2014/main" val="3072242972"/>
                    </a:ext>
                  </a:extLst>
                </a:gridCol>
                <a:gridCol w="1393677">
                  <a:extLst>
                    <a:ext uri="{9D8B030D-6E8A-4147-A177-3AD203B41FA5}">
                      <a16:colId xmlns:a16="http://schemas.microsoft.com/office/drawing/2014/main" val="2909477788"/>
                    </a:ext>
                  </a:extLst>
                </a:gridCol>
                <a:gridCol w="1447801">
                  <a:extLst>
                    <a:ext uri="{9D8B030D-6E8A-4147-A177-3AD203B41FA5}">
                      <a16:colId xmlns:a16="http://schemas.microsoft.com/office/drawing/2014/main" val="3980040555"/>
                    </a:ext>
                  </a:extLst>
                </a:gridCol>
              </a:tblGrid>
              <a:tr h="609600">
                <a:tc rowSpan="2">
                  <a:txBody>
                    <a:bodyPr/>
                    <a:lstStyle/>
                    <a:p>
                      <a:r>
                        <a:rPr lang="sv-SE" dirty="0"/>
                        <a:t>Projekta attiecināmo izmaksu apjoms, EUR</a:t>
                      </a:r>
                      <a:endParaRPr lang="lv-LV" dirty="0"/>
                    </a:p>
                  </a:txBody>
                  <a:tcPr anchor="b"/>
                </a:tc>
                <a:tc gridSpan="2">
                  <a:txBody>
                    <a:bodyPr/>
                    <a:lstStyle/>
                    <a:p>
                      <a:r>
                        <a:rPr lang="lv-LV" dirty="0"/>
                        <a:t>Sagatavošanas  izmaksas</a:t>
                      </a:r>
                    </a:p>
                  </a:txBody>
                  <a:tcPr anchor="ctr"/>
                </a:tc>
                <a:tc hMerge="1">
                  <a:txBody>
                    <a:bodyPr/>
                    <a:lstStyle/>
                    <a:p>
                      <a:endParaRPr lang="lv-LV"/>
                    </a:p>
                  </a:txBody>
                  <a:tcPr/>
                </a:tc>
                <a:tc gridSpan="2">
                  <a:txBody>
                    <a:bodyPr/>
                    <a:lstStyle/>
                    <a:p>
                      <a:r>
                        <a:rPr lang="lv-LV" dirty="0"/>
                        <a:t>Vispārējas izmaksas</a:t>
                      </a:r>
                    </a:p>
                  </a:txBody>
                  <a:tcPr anchor="ctr"/>
                </a:tc>
                <a:tc hMerge="1">
                  <a:txBody>
                    <a:bodyPr/>
                    <a:lstStyle/>
                    <a:p>
                      <a:endParaRPr lang="lv-LV" dirty="0"/>
                    </a:p>
                  </a:txBody>
                  <a:tcPr/>
                </a:tc>
                <a:tc rowSpan="2">
                  <a:txBody>
                    <a:bodyPr/>
                    <a:lstStyle/>
                    <a:p>
                      <a:r>
                        <a:rPr lang="lv-LV" dirty="0" err="1"/>
                        <a:t>Sagatavoš</a:t>
                      </a:r>
                      <a:r>
                        <a:rPr lang="lv-LV" dirty="0"/>
                        <a:t>.</a:t>
                      </a:r>
                    </a:p>
                    <a:p>
                      <a:r>
                        <a:rPr lang="lv-LV" dirty="0"/>
                        <a:t>un vispārējas</a:t>
                      </a:r>
                    </a:p>
                    <a:p>
                      <a:r>
                        <a:rPr lang="lv-LV" dirty="0"/>
                        <a:t>maksimālās</a:t>
                      </a:r>
                    </a:p>
                    <a:p>
                      <a:r>
                        <a:rPr lang="lv-LV" dirty="0"/>
                        <a:t>vienotās likmes</a:t>
                      </a:r>
                    </a:p>
                    <a:p>
                      <a:r>
                        <a:rPr lang="lv-LV" dirty="0"/>
                        <a:t>summa, EUR</a:t>
                      </a:r>
                    </a:p>
                  </a:txBody>
                  <a:tcPr anchor="b"/>
                </a:tc>
                <a:extLst>
                  <a:ext uri="{0D108BD9-81ED-4DB2-BD59-A6C34878D82A}">
                    <a16:rowId xmlns:a16="http://schemas.microsoft.com/office/drawing/2014/main" val="4183851322"/>
                  </a:ext>
                </a:extLst>
              </a:tr>
              <a:tr h="1501985">
                <a:tc vMerge="1">
                  <a:txBody>
                    <a:bodyPr/>
                    <a:lstStyle/>
                    <a:p>
                      <a:endParaRPr lang="lv-LV" dirty="0"/>
                    </a:p>
                  </a:txBody>
                  <a:tcPr/>
                </a:tc>
                <a:tc>
                  <a:txBody>
                    <a:bodyPr/>
                    <a:lstStyle/>
                    <a:p>
                      <a:r>
                        <a:rPr lang="lv-LV" dirty="0">
                          <a:solidFill>
                            <a:srgbClr val="002060"/>
                          </a:solidFill>
                        </a:rPr>
                        <a:t>Vienotā</a:t>
                      </a:r>
                    </a:p>
                    <a:p>
                      <a:r>
                        <a:rPr lang="lv-LV" dirty="0">
                          <a:solidFill>
                            <a:srgbClr val="002060"/>
                          </a:solidFill>
                        </a:rPr>
                        <a:t>likme </a:t>
                      </a:r>
                      <a:r>
                        <a:rPr lang="lv-LV" b="1" dirty="0">
                          <a:solidFill>
                            <a:srgbClr val="002060"/>
                          </a:solidFill>
                        </a:rPr>
                        <a:t>%</a:t>
                      </a:r>
                    </a:p>
                  </a:txBody>
                  <a:tcPr anchor="b"/>
                </a:tc>
                <a:tc>
                  <a:txBody>
                    <a:bodyPr/>
                    <a:lstStyle/>
                    <a:p>
                      <a:r>
                        <a:rPr lang="lv-LV" dirty="0">
                          <a:solidFill>
                            <a:srgbClr val="002060"/>
                          </a:solidFill>
                        </a:rPr>
                        <a:t>Maksimālās</a:t>
                      </a:r>
                    </a:p>
                    <a:p>
                      <a:r>
                        <a:rPr lang="lv-LV" dirty="0">
                          <a:solidFill>
                            <a:srgbClr val="002060"/>
                          </a:solidFill>
                        </a:rPr>
                        <a:t>vienotās</a:t>
                      </a:r>
                    </a:p>
                    <a:p>
                      <a:r>
                        <a:rPr lang="lv-LV" dirty="0">
                          <a:solidFill>
                            <a:srgbClr val="002060"/>
                          </a:solidFill>
                        </a:rPr>
                        <a:t>likmes</a:t>
                      </a:r>
                    </a:p>
                    <a:p>
                      <a:r>
                        <a:rPr lang="lv-LV" dirty="0">
                          <a:solidFill>
                            <a:srgbClr val="002060"/>
                          </a:solidFill>
                        </a:rPr>
                        <a:t>summa,</a:t>
                      </a:r>
                    </a:p>
                    <a:p>
                      <a:r>
                        <a:rPr lang="lv-LV" b="1" dirty="0">
                          <a:solidFill>
                            <a:srgbClr val="002060"/>
                          </a:solidFill>
                        </a:rPr>
                        <a:t>EUR</a:t>
                      </a:r>
                    </a:p>
                  </a:txBody>
                  <a:tcPr anchor="b"/>
                </a:tc>
                <a:tc>
                  <a:txBody>
                    <a:bodyPr/>
                    <a:lstStyle/>
                    <a:p>
                      <a:r>
                        <a:rPr lang="lv-LV" dirty="0">
                          <a:solidFill>
                            <a:srgbClr val="002060"/>
                          </a:solidFill>
                        </a:rPr>
                        <a:t>Vienotā</a:t>
                      </a:r>
                    </a:p>
                    <a:p>
                      <a:r>
                        <a:rPr lang="lv-LV" dirty="0">
                          <a:solidFill>
                            <a:srgbClr val="002060"/>
                          </a:solidFill>
                        </a:rPr>
                        <a:t>likme </a:t>
                      </a:r>
                      <a:r>
                        <a:rPr lang="lv-LV" b="1" dirty="0">
                          <a:solidFill>
                            <a:srgbClr val="002060"/>
                          </a:solidFill>
                        </a:rPr>
                        <a:t>%</a:t>
                      </a:r>
                    </a:p>
                  </a:txBody>
                  <a:tcPr anchor="b"/>
                </a:tc>
                <a:tc>
                  <a:txBody>
                    <a:bodyPr/>
                    <a:lstStyle/>
                    <a:p>
                      <a:r>
                        <a:rPr lang="lv-LV" dirty="0">
                          <a:solidFill>
                            <a:srgbClr val="002060"/>
                          </a:solidFill>
                        </a:rPr>
                        <a:t>Maksimālās</a:t>
                      </a:r>
                    </a:p>
                    <a:p>
                      <a:r>
                        <a:rPr lang="lv-LV" dirty="0">
                          <a:solidFill>
                            <a:srgbClr val="002060"/>
                          </a:solidFill>
                        </a:rPr>
                        <a:t>vienotās</a:t>
                      </a:r>
                    </a:p>
                    <a:p>
                      <a:r>
                        <a:rPr lang="lv-LV" dirty="0">
                          <a:solidFill>
                            <a:srgbClr val="002060"/>
                          </a:solidFill>
                        </a:rPr>
                        <a:t>likmes</a:t>
                      </a:r>
                    </a:p>
                    <a:p>
                      <a:r>
                        <a:rPr lang="lv-LV" dirty="0">
                          <a:solidFill>
                            <a:srgbClr val="002060"/>
                          </a:solidFill>
                        </a:rPr>
                        <a:t>summa,</a:t>
                      </a:r>
                    </a:p>
                    <a:p>
                      <a:r>
                        <a:rPr lang="lv-LV" b="1" dirty="0">
                          <a:solidFill>
                            <a:srgbClr val="002060"/>
                          </a:solidFill>
                        </a:rPr>
                        <a:t>EUR</a:t>
                      </a:r>
                    </a:p>
                  </a:txBody>
                  <a:tcPr anchor="b"/>
                </a:tc>
                <a:tc vMerge="1">
                  <a:txBody>
                    <a:bodyPr/>
                    <a:lstStyle/>
                    <a:p>
                      <a:endParaRPr lang="lv-LV" dirty="0"/>
                    </a:p>
                  </a:txBody>
                  <a:tcPr/>
                </a:tc>
                <a:extLst>
                  <a:ext uri="{0D108BD9-81ED-4DB2-BD59-A6C34878D82A}">
                    <a16:rowId xmlns:a16="http://schemas.microsoft.com/office/drawing/2014/main" val="3488785661"/>
                  </a:ext>
                </a:extLst>
              </a:tr>
              <a:tr h="442129">
                <a:tc>
                  <a:txBody>
                    <a:bodyPr/>
                    <a:lstStyle/>
                    <a:p>
                      <a:r>
                        <a:rPr lang="lv-LV" sz="2400" dirty="0">
                          <a:solidFill>
                            <a:srgbClr val="002060"/>
                          </a:solidFill>
                        </a:rPr>
                        <a:t>Līdz 200 000</a:t>
                      </a:r>
                    </a:p>
                  </a:txBody>
                  <a:tcPr/>
                </a:tc>
                <a:tc>
                  <a:txBody>
                    <a:bodyPr/>
                    <a:lstStyle/>
                    <a:p>
                      <a:r>
                        <a:rPr lang="lv-LV" sz="2400" dirty="0">
                          <a:solidFill>
                            <a:srgbClr val="002060"/>
                          </a:solidFill>
                        </a:rPr>
                        <a:t>1.8</a:t>
                      </a:r>
                    </a:p>
                  </a:txBody>
                  <a:tcPr/>
                </a:tc>
                <a:tc>
                  <a:txBody>
                    <a:bodyPr/>
                    <a:lstStyle/>
                    <a:p>
                      <a:r>
                        <a:rPr lang="lv-LV" sz="2400" dirty="0">
                          <a:solidFill>
                            <a:srgbClr val="002060"/>
                          </a:solidFill>
                        </a:rPr>
                        <a:t>2900</a:t>
                      </a:r>
                    </a:p>
                  </a:txBody>
                  <a:tcPr/>
                </a:tc>
                <a:tc>
                  <a:txBody>
                    <a:bodyPr/>
                    <a:lstStyle/>
                    <a:p>
                      <a:r>
                        <a:rPr lang="lv-LV" sz="2400" dirty="0">
                          <a:solidFill>
                            <a:srgbClr val="002060"/>
                          </a:solidFill>
                        </a:rPr>
                        <a:t>3</a:t>
                      </a:r>
                    </a:p>
                  </a:txBody>
                  <a:tcPr/>
                </a:tc>
                <a:tc>
                  <a:txBody>
                    <a:bodyPr/>
                    <a:lstStyle/>
                    <a:p>
                      <a:r>
                        <a:rPr lang="lv-LV" sz="2400" dirty="0">
                          <a:solidFill>
                            <a:srgbClr val="002060"/>
                          </a:solidFill>
                        </a:rPr>
                        <a:t>6750</a:t>
                      </a:r>
                    </a:p>
                  </a:txBody>
                  <a:tcPr/>
                </a:tc>
                <a:tc>
                  <a:txBody>
                    <a:bodyPr/>
                    <a:lstStyle/>
                    <a:p>
                      <a:r>
                        <a:rPr lang="lv-LV" sz="2400" dirty="0">
                          <a:solidFill>
                            <a:srgbClr val="002060"/>
                          </a:solidFill>
                        </a:rPr>
                        <a:t>9500</a:t>
                      </a:r>
                    </a:p>
                  </a:txBody>
                  <a:tcPr/>
                </a:tc>
                <a:extLst>
                  <a:ext uri="{0D108BD9-81ED-4DB2-BD59-A6C34878D82A}">
                    <a16:rowId xmlns:a16="http://schemas.microsoft.com/office/drawing/2014/main" val="4179930676"/>
                  </a:ext>
                </a:extLst>
              </a:tr>
            </a:tbl>
          </a:graphicData>
        </a:graphic>
      </p:graphicFrame>
      <p:sp>
        <p:nvSpPr>
          <p:cNvPr id="8" name="Slide Number Placeholder 7"/>
          <p:cNvSpPr>
            <a:spLocks noGrp="1"/>
          </p:cNvSpPr>
          <p:nvPr>
            <p:ph type="sldNum" sz="quarter" idx="12"/>
          </p:nvPr>
        </p:nvSpPr>
        <p:spPr/>
        <p:txBody>
          <a:bodyPr/>
          <a:lstStyle/>
          <a:p>
            <a:fld id="{B6F15528-21DE-4FAA-801E-634DDDAF4B2B}" type="slidenum">
              <a:rPr lang="en-US" smtClean="0"/>
              <a:pPr/>
              <a:t>28</a:t>
            </a:fld>
            <a:endParaRPr lang="en-US" dirty="0"/>
          </a:p>
        </p:txBody>
      </p:sp>
      <p:sp>
        <p:nvSpPr>
          <p:cNvPr id="7" name="TextBox 6">
            <a:extLst>
              <a:ext uri="{FF2B5EF4-FFF2-40B4-BE49-F238E27FC236}">
                <a16:creationId xmlns:a16="http://schemas.microsoft.com/office/drawing/2014/main" id="{38D85D67-EF1A-0824-F698-63FD2A92D1DA}"/>
              </a:ext>
            </a:extLst>
          </p:cNvPr>
          <p:cNvSpPr txBox="1"/>
          <p:nvPr/>
        </p:nvSpPr>
        <p:spPr>
          <a:xfrm>
            <a:off x="457201" y="4021357"/>
            <a:ext cx="8177076" cy="2554545"/>
          </a:xfrm>
          <a:prstGeom prst="rect">
            <a:avLst/>
          </a:prstGeom>
          <a:noFill/>
        </p:spPr>
        <p:txBody>
          <a:bodyPr wrap="square" rtlCol="0">
            <a:spAutoFit/>
          </a:bodyPr>
          <a:lstStyle/>
          <a:p>
            <a:pPr algn="just"/>
            <a:r>
              <a:rPr lang="lv-LV" sz="2000" dirty="0">
                <a:solidFill>
                  <a:srgbClr val="002060"/>
                </a:solidFill>
              </a:rPr>
              <a:t>Konstants lielums – izrēķina un ieraksta (piem., izmaksu summa*3/100=</a:t>
            </a:r>
            <a:r>
              <a:rPr lang="lv-LV" sz="2000" b="1" dirty="0">
                <a:solidFill>
                  <a:srgbClr val="002060"/>
                </a:solidFill>
              </a:rPr>
              <a:t>Y</a:t>
            </a:r>
            <a:r>
              <a:rPr lang="lv-LV" sz="2000" dirty="0">
                <a:solidFill>
                  <a:srgbClr val="002060"/>
                </a:solidFill>
              </a:rPr>
              <a:t>)</a:t>
            </a:r>
          </a:p>
          <a:p>
            <a:pPr algn="just"/>
            <a:r>
              <a:rPr lang="lv-LV" sz="2000" dirty="0">
                <a:solidFill>
                  <a:srgbClr val="002060"/>
                </a:solidFill>
              </a:rPr>
              <a:t>Nedrīkst pārsniegt projekta attiecināmās izmaksas (būvniecība + Y=200 000)</a:t>
            </a:r>
          </a:p>
          <a:p>
            <a:endParaRPr lang="lv-LV" sz="2000" dirty="0">
              <a:solidFill>
                <a:srgbClr val="002060"/>
              </a:solidFill>
            </a:endParaRPr>
          </a:p>
          <a:p>
            <a:pPr marL="342900" indent="-342900" algn="just">
              <a:buClr>
                <a:srgbClr val="33CC33"/>
              </a:buClr>
              <a:buFont typeface="Wingdings" panose="05000000000000000000" pitchFamily="2" charset="2"/>
              <a:buChar char="ü"/>
            </a:pPr>
            <a:r>
              <a:rPr lang="lv-LV" sz="2000" b="1" dirty="0">
                <a:solidFill>
                  <a:srgbClr val="002060"/>
                </a:solidFill>
              </a:rPr>
              <a:t>Sagatavošanas</a:t>
            </a:r>
            <a:r>
              <a:rPr lang="lv-LV" sz="2000" dirty="0">
                <a:solidFill>
                  <a:srgbClr val="002060"/>
                </a:solidFill>
              </a:rPr>
              <a:t> attiecināmām izmaksām veido 1,8%, </a:t>
            </a:r>
            <a:r>
              <a:rPr lang="lv-LV" sz="2000" b="1" dirty="0">
                <a:solidFill>
                  <a:srgbClr val="002060"/>
                </a:solidFill>
              </a:rPr>
              <a:t>bet</a:t>
            </a:r>
            <a:r>
              <a:rPr lang="lv-LV" sz="2000" dirty="0">
                <a:solidFill>
                  <a:srgbClr val="002060"/>
                </a:solidFill>
              </a:rPr>
              <a:t> nepārsniedzot maksimālo vienotās likmes summu 2900 EUR. </a:t>
            </a:r>
          </a:p>
          <a:p>
            <a:pPr marL="342900" indent="-342900" algn="just">
              <a:buClr>
                <a:srgbClr val="33CC33"/>
              </a:buClr>
              <a:buFont typeface="Wingdings" panose="05000000000000000000" pitchFamily="2" charset="2"/>
              <a:buChar char="ü"/>
            </a:pPr>
            <a:r>
              <a:rPr lang="lv-LV" sz="2000" b="1" dirty="0">
                <a:solidFill>
                  <a:srgbClr val="002060"/>
                </a:solidFill>
              </a:rPr>
              <a:t>Vispārējām izmaksām </a:t>
            </a:r>
            <a:r>
              <a:rPr lang="lv-LV" sz="2000" dirty="0">
                <a:solidFill>
                  <a:srgbClr val="002060"/>
                </a:solidFill>
              </a:rPr>
              <a:t>vienotā likme ir 3%, </a:t>
            </a:r>
            <a:r>
              <a:rPr lang="lv-LV" sz="2000" b="1" dirty="0">
                <a:solidFill>
                  <a:srgbClr val="002060"/>
                </a:solidFill>
              </a:rPr>
              <a:t>bet</a:t>
            </a:r>
            <a:r>
              <a:rPr lang="lv-LV" sz="2000" dirty="0">
                <a:solidFill>
                  <a:srgbClr val="002060"/>
                </a:solidFill>
              </a:rPr>
              <a:t> nepārsniedzot maksimālo</a:t>
            </a:r>
          </a:p>
          <a:p>
            <a:pPr algn="just"/>
            <a:r>
              <a:rPr lang="lv-LV" sz="2000" dirty="0">
                <a:solidFill>
                  <a:srgbClr val="002060"/>
                </a:solidFill>
              </a:rPr>
              <a:t>likmes summu 6750 EUR. Vispārējās izmaksas </a:t>
            </a:r>
            <a:r>
              <a:rPr lang="lv-LV" sz="2000" b="1" dirty="0">
                <a:solidFill>
                  <a:srgbClr val="002060"/>
                </a:solidFill>
              </a:rPr>
              <a:t>ir attiecināmās</a:t>
            </a:r>
            <a:r>
              <a:rPr lang="lv-LV" sz="2000" dirty="0">
                <a:solidFill>
                  <a:srgbClr val="002060"/>
                </a:solidFill>
              </a:rPr>
              <a:t>,</a:t>
            </a:r>
            <a:r>
              <a:rPr lang="lv-LV" sz="2000" b="1" dirty="0">
                <a:solidFill>
                  <a:srgbClr val="002060"/>
                </a:solidFill>
              </a:rPr>
              <a:t> ja </a:t>
            </a:r>
            <a:r>
              <a:rPr lang="lv-LV" sz="2000" dirty="0">
                <a:solidFill>
                  <a:srgbClr val="002060"/>
                </a:solidFill>
              </a:rPr>
              <a:t>projekta ietvaros ir būvniecība un tās īstenošanai </a:t>
            </a:r>
            <a:r>
              <a:rPr lang="lv-LV" sz="2000" b="1" dirty="0">
                <a:solidFill>
                  <a:srgbClr val="002060"/>
                </a:solidFill>
              </a:rPr>
              <a:t>nepieciešams būvprojekts.</a:t>
            </a:r>
          </a:p>
        </p:txBody>
      </p:sp>
    </p:spTree>
    <p:extLst>
      <p:ext uri="{BB962C8B-B14F-4D97-AF65-F5344CB8AC3E}">
        <p14:creationId xmlns:p14="http://schemas.microsoft.com/office/powerpoint/2010/main" val="37497111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57200" y="609600"/>
            <a:ext cx="8229600" cy="1143000"/>
          </a:xfrm>
        </p:spPr>
        <p:txBody>
          <a:bodyPr>
            <a:normAutofit/>
          </a:bodyPr>
          <a:lstStyle/>
          <a:p>
            <a:r>
              <a:rPr lang="lv-LV" sz="3600" b="1" dirty="0">
                <a:solidFill>
                  <a:schemeClr val="tx1">
                    <a:lumMod val="65000"/>
                    <a:lumOff val="35000"/>
                  </a:schemeClr>
                </a:solidFill>
              </a:rPr>
              <a:t>Kā attiecinās PVN?</a:t>
            </a:r>
          </a:p>
        </p:txBody>
      </p:sp>
      <p:sp>
        <p:nvSpPr>
          <p:cNvPr id="4" name="Content Placeholder 3"/>
          <p:cNvSpPr>
            <a:spLocks noGrp="1"/>
          </p:cNvSpPr>
          <p:nvPr>
            <p:ph idx="1"/>
          </p:nvPr>
        </p:nvSpPr>
        <p:spPr>
          <a:xfrm>
            <a:off x="1104900" y="2209800"/>
            <a:ext cx="6934200" cy="2667000"/>
          </a:xfrm>
        </p:spPr>
        <p:txBody>
          <a:bodyPr>
            <a:normAutofit/>
          </a:bodyPr>
          <a:lstStyle/>
          <a:p>
            <a:pPr marL="0" indent="0" algn="just">
              <a:buNone/>
            </a:pPr>
            <a:r>
              <a:rPr lang="lv-LV" sz="2800" b="1" dirty="0">
                <a:solidFill>
                  <a:srgbClr val="008000"/>
                </a:solidFill>
              </a:rPr>
              <a:t>38.</a:t>
            </a:r>
            <a:r>
              <a:rPr lang="lv-LV" sz="2400" dirty="0">
                <a:solidFill>
                  <a:srgbClr val="008000"/>
                </a:solidFill>
              </a:rPr>
              <a:t> </a:t>
            </a:r>
            <a:r>
              <a:rPr lang="lv-LV" sz="2800" dirty="0">
                <a:solidFill>
                  <a:srgbClr val="002060"/>
                </a:solidFill>
              </a:rPr>
              <a:t>Attiecināms ir pievienotās vērtības nodoklis, ja nav tiesību to atskaitīt no valsts budžetā maksājamās nodokļa summas kā priekšnodokli normatīvajos aktos par pievienotās vērtības nodokli noteiktajā kārtībā.</a:t>
            </a:r>
          </a:p>
          <a:p>
            <a:pPr marL="0" indent="0" algn="ctr">
              <a:buNone/>
            </a:pPr>
            <a:endParaRPr lang="lv-LV" sz="2800" b="1" dirty="0">
              <a:solidFill>
                <a:srgbClr val="002060"/>
              </a:solidFill>
            </a:endParaRPr>
          </a:p>
          <a:p>
            <a:pPr marL="0" indent="0">
              <a:buNone/>
            </a:pPr>
            <a:endParaRPr lang="lv-LV" sz="3100" dirty="0">
              <a:solidFill>
                <a:srgbClr val="002060"/>
              </a:solidFill>
            </a:endParaRPr>
          </a:p>
          <a:p>
            <a:pPr marL="0" lvl="0" indent="0">
              <a:buNone/>
            </a:pPr>
            <a:endParaRPr lang="lv-LV"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33809220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48322" y="656776"/>
            <a:ext cx="8229600" cy="914400"/>
          </a:xfrm>
        </p:spPr>
        <p:txBody>
          <a:bodyPr>
            <a:normAutofit/>
          </a:bodyPr>
          <a:lstStyle/>
          <a:p>
            <a:r>
              <a:rPr lang="lv-LV" sz="2800" b="1" dirty="0">
                <a:solidFill>
                  <a:schemeClr val="tx1">
                    <a:lumMod val="50000"/>
                    <a:lumOff val="50000"/>
                  </a:schemeClr>
                </a:solidFill>
              </a:rPr>
              <a:t>Attiecināmās izmaksas. </a:t>
            </a:r>
            <a:r>
              <a:rPr lang="lv-LV" sz="2800" b="1" dirty="0">
                <a:solidFill>
                  <a:srgbClr val="008000"/>
                </a:solidFill>
              </a:rPr>
              <a:t>MKN 580, 40</a:t>
            </a:r>
          </a:p>
        </p:txBody>
      </p:sp>
      <p:sp>
        <p:nvSpPr>
          <p:cNvPr id="4" name="Content Placeholder 3"/>
          <p:cNvSpPr>
            <a:spLocks noGrp="1"/>
          </p:cNvSpPr>
          <p:nvPr>
            <p:ph idx="1"/>
          </p:nvPr>
        </p:nvSpPr>
        <p:spPr>
          <a:xfrm>
            <a:off x="1143000" y="2233131"/>
            <a:ext cx="7086600" cy="1828800"/>
          </a:xfrm>
        </p:spPr>
        <p:txBody>
          <a:bodyPr>
            <a:noAutofit/>
          </a:bodyPr>
          <a:lstStyle/>
          <a:p>
            <a:pPr marL="0" indent="0" algn="just">
              <a:buClr>
                <a:srgbClr val="33CC33"/>
              </a:buClr>
              <a:buNone/>
            </a:pPr>
            <a:r>
              <a:rPr lang="lv-LV" sz="2200" dirty="0">
                <a:solidFill>
                  <a:srgbClr val="002060"/>
                </a:solidFill>
              </a:rPr>
              <a:t>Ja atbalsta pretendents neparedz publisko finansējumu </a:t>
            </a:r>
            <a:r>
              <a:rPr lang="lv-LV" sz="2200" b="1" dirty="0">
                <a:solidFill>
                  <a:srgbClr val="002060"/>
                </a:solidFill>
              </a:rPr>
              <a:t>iekārtu uzstādīšanai</a:t>
            </a:r>
            <a:r>
              <a:rPr lang="lv-LV" sz="2200" dirty="0">
                <a:solidFill>
                  <a:srgbClr val="002060"/>
                </a:solidFill>
              </a:rPr>
              <a:t>, publisko finansējumu </a:t>
            </a:r>
            <a:r>
              <a:rPr lang="lv-LV" sz="2200" b="1" dirty="0">
                <a:solidFill>
                  <a:srgbClr val="002060"/>
                </a:solidFill>
              </a:rPr>
              <a:t>par</a:t>
            </a:r>
            <a:r>
              <a:rPr lang="lv-LV" sz="2200" dirty="0">
                <a:solidFill>
                  <a:srgbClr val="002060"/>
                </a:solidFill>
              </a:rPr>
              <a:t> attiecīgajām </a:t>
            </a:r>
            <a:r>
              <a:rPr lang="lv-LV" sz="2200" b="1" dirty="0">
                <a:solidFill>
                  <a:srgbClr val="002060"/>
                </a:solidFill>
              </a:rPr>
              <a:t>iekārtām</a:t>
            </a:r>
            <a:r>
              <a:rPr lang="lv-LV" sz="2200" dirty="0">
                <a:solidFill>
                  <a:srgbClr val="002060"/>
                </a:solidFill>
              </a:rPr>
              <a:t> saņem tikai pēc to nodošanas ekspluatācijā un apliecinošu dokumentu iesniegšanas LAD.</a:t>
            </a:r>
          </a:p>
          <a:p>
            <a:pPr marL="0" indent="0" algn="just">
              <a:buClr>
                <a:srgbClr val="33CC33"/>
              </a:buClr>
              <a:buNone/>
            </a:pPr>
            <a:endParaRPr lang="lv-LV" sz="2200" dirty="0">
              <a:solidFill>
                <a:srgbClr val="00206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2925786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a:ln>
            <a:noFill/>
          </a:ln>
        </p:spPr>
      </p:pic>
      <p:sp>
        <p:nvSpPr>
          <p:cNvPr id="3" name="Title 2"/>
          <p:cNvSpPr>
            <a:spLocks noGrp="1"/>
          </p:cNvSpPr>
          <p:nvPr>
            <p:ph type="title"/>
          </p:nvPr>
        </p:nvSpPr>
        <p:spPr>
          <a:xfrm>
            <a:off x="433526" y="418785"/>
            <a:ext cx="8229600" cy="914400"/>
          </a:xfrm>
        </p:spPr>
        <p:txBody>
          <a:bodyPr>
            <a:normAutofit/>
          </a:bodyPr>
          <a:lstStyle/>
          <a:p>
            <a:r>
              <a:rPr lang="lv-LV" sz="2800" b="1" dirty="0">
                <a:solidFill>
                  <a:schemeClr val="tx1">
                    <a:lumMod val="50000"/>
                    <a:lumOff val="50000"/>
                  </a:schemeClr>
                </a:solidFill>
              </a:rPr>
              <a:t>Attiecināmās izmaksas. </a:t>
            </a:r>
            <a:r>
              <a:rPr lang="lv-LV" sz="2800" b="1" dirty="0">
                <a:solidFill>
                  <a:srgbClr val="008000"/>
                </a:solidFill>
              </a:rPr>
              <a:t>MKN 580, 41</a:t>
            </a:r>
          </a:p>
        </p:txBody>
      </p:sp>
      <p:sp>
        <p:nvSpPr>
          <p:cNvPr id="4" name="Content Placeholder 3"/>
          <p:cNvSpPr>
            <a:spLocks noGrp="1"/>
          </p:cNvSpPr>
          <p:nvPr>
            <p:ph idx="1"/>
          </p:nvPr>
        </p:nvSpPr>
        <p:spPr>
          <a:xfrm>
            <a:off x="609600" y="1694265"/>
            <a:ext cx="7696200" cy="2913184"/>
          </a:xfrm>
          <a:ln>
            <a:noFill/>
          </a:ln>
        </p:spPr>
        <p:txBody>
          <a:bodyPr>
            <a:noAutofit/>
          </a:bodyPr>
          <a:lstStyle/>
          <a:p>
            <a:pPr marL="0" indent="0" algn="just">
              <a:buClr>
                <a:srgbClr val="33CC33"/>
              </a:buClr>
              <a:buNone/>
            </a:pPr>
            <a:r>
              <a:rPr lang="lv-LV" sz="2200" dirty="0">
                <a:solidFill>
                  <a:srgbClr val="002060"/>
                </a:solidFill>
              </a:rPr>
              <a:t>Ja projektā finansējums ir </a:t>
            </a:r>
            <a:r>
              <a:rPr lang="lv-LV" sz="2200" b="1" dirty="0">
                <a:solidFill>
                  <a:srgbClr val="002060"/>
                </a:solidFill>
              </a:rPr>
              <a:t>paredzēts tikai būvniecības izmaksām</a:t>
            </a:r>
            <a:r>
              <a:rPr lang="lv-LV" sz="2200" dirty="0">
                <a:solidFill>
                  <a:srgbClr val="002060"/>
                </a:solidFill>
              </a:rPr>
              <a:t>, </a:t>
            </a:r>
            <a:r>
              <a:rPr lang="lv-LV" sz="2200" b="1" dirty="0">
                <a:solidFill>
                  <a:srgbClr val="002060"/>
                </a:solidFill>
              </a:rPr>
              <a:t>bet</a:t>
            </a:r>
            <a:r>
              <a:rPr lang="lv-LV" sz="2200" dirty="0">
                <a:solidFill>
                  <a:srgbClr val="002060"/>
                </a:solidFill>
              </a:rPr>
              <a:t> </a:t>
            </a:r>
            <a:r>
              <a:rPr lang="lv-LV" sz="2200" b="1" dirty="0">
                <a:solidFill>
                  <a:srgbClr val="002060"/>
                </a:solidFill>
              </a:rPr>
              <a:t>nav paredzēts ēku un telpu aprīkošanas</a:t>
            </a:r>
            <a:r>
              <a:rPr lang="lv-LV" sz="2200" dirty="0">
                <a:solidFill>
                  <a:srgbClr val="002060"/>
                </a:solidFill>
              </a:rPr>
              <a:t>, iekārtu un aprīkojuma iegādes un uzstādīšanas izmaksām, atbalsta saņēmējs </a:t>
            </a:r>
            <a:r>
              <a:rPr lang="lv-LV" sz="2200" b="1" dirty="0">
                <a:solidFill>
                  <a:srgbClr val="002060"/>
                </a:solidFill>
              </a:rPr>
              <a:t>pēdējo maksājuma pieprasījumu </a:t>
            </a:r>
            <a:r>
              <a:rPr lang="lv-LV" sz="2200" dirty="0">
                <a:solidFill>
                  <a:srgbClr val="002060"/>
                </a:solidFill>
              </a:rPr>
              <a:t>LAD </a:t>
            </a:r>
            <a:r>
              <a:rPr lang="lv-LV" sz="2200" b="1" dirty="0">
                <a:solidFill>
                  <a:srgbClr val="002060"/>
                </a:solidFill>
              </a:rPr>
              <a:t>iesniedz pēc ēku un telpu aprīkošanas</a:t>
            </a:r>
            <a:r>
              <a:rPr lang="lv-LV" sz="2200" dirty="0">
                <a:solidFill>
                  <a:srgbClr val="002060"/>
                </a:solidFill>
              </a:rPr>
              <a:t>, iekārtu un aprīkojuma iegādes un uzstādīšanas, kad ir iespējama funkcionāla telpu un teritorijas izmantošana, ražošana vai pakalpojuma sniegšana.</a:t>
            </a:r>
          </a:p>
        </p:txBody>
      </p:sp>
      <p:sp>
        <p:nvSpPr>
          <p:cNvPr id="8" name="Slide Number Placeholder 7"/>
          <p:cNvSpPr>
            <a:spLocks noGrp="1"/>
          </p:cNvSpPr>
          <p:nvPr>
            <p:ph type="sldNum" sz="quarter" idx="12"/>
          </p:nvPr>
        </p:nvSpPr>
        <p:spPr/>
        <p:txBody>
          <a:bodyPr/>
          <a:lstStyle/>
          <a:p>
            <a:fld id="{B6F15528-21DE-4FAA-801E-634DDDAF4B2B}" type="slidenum">
              <a:rPr lang="en-US" smtClean="0"/>
              <a:pPr/>
              <a:t>31</a:t>
            </a:fld>
            <a:endParaRPr lang="en-US" dirty="0"/>
          </a:p>
        </p:txBody>
      </p:sp>
      <p:sp>
        <p:nvSpPr>
          <p:cNvPr id="2" name="TextBox 1">
            <a:extLst>
              <a:ext uri="{FF2B5EF4-FFF2-40B4-BE49-F238E27FC236}">
                <a16:creationId xmlns:a16="http://schemas.microsoft.com/office/drawing/2014/main" id="{DAA75251-0A5B-280C-35C8-15A19A5ECBE5}"/>
              </a:ext>
            </a:extLst>
          </p:cNvPr>
          <p:cNvSpPr txBox="1"/>
          <p:nvPr/>
        </p:nvSpPr>
        <p:spPr>
          <a:xfrm>
            <a:off x="801723" y="4800630"/>
            <a:ext cx="6818277" cy="1649682"/>
          </a:xfrm>
          <a:prstGeom prst="rect">
            <a:avLst/>
          </a:prstGeom>
          <a:noFill/>
        </p:spPr>
        <p:txBody>
          <a:bodyPr wrap="none" rtlCol="0">
            <a:spAutoFit/>
          </a:bodyPr>
          <a:lstStyle/>
          <a:p>
            <a:pPr marL="0" marR="0" lvl="0" indent="0" algn="just" defTabSz="914400" rtl="0" eaLnBrk="1" fontAlgn="auto" latinLnBrk="0" hangingPunct="1">
              <a:lnSpc>
                <a:spcPct val="100000"/>
              </a:lnSpc>
              <a:spcBef>
                <a:spcPct val="20000"/>
              </a:spcBef>
              <a:spcAft>
                <a:spcPts val="0"/>
              </a:spcAft>
              <a:buClr>
                <a:srgbClr val="33CC33"/>
              </a:buClr>
              <a:buSzTx/>
              <a:buFont typeface="Arial" pitchFamily="34" charset="0"/>
              <a:buNone/>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Projekta īstenošanas piemērs:</a:t>
            </a:r>
          </a:p>
          <a:p>
            <a:pPr marL="457200" marR="0" lvl="0" indent="-457200" algn="just" defTabSz="914400" rtl="0" eaLnBrk="1" fontAlgn="auto" latinLnBrk="0" hangingPunct="1">
              <a:lnSpc>
                <a:spcPct val="100000"/>
              </a:lnSpc>
              <a:spcBef>
                <a:spcPct val="20000"/>
              </a:spcBef>
              <a:spcAft>
                <a:spcPts val="0"/>
              </a:spcAft>
              <a:buClr>
                <a:srgbClr val="33CC33"/>
              </a:buClr>
              <a:buSzTx/>
              <a:buFont typeface="+mj-lt"/>
              <a:buAutoNum type="arabicPeriod"/>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pašvaldība ar LEADER veic būvniecības darbus (</a:t>
            </a:r>
            <a:r>
              <a:rPr kumimoji="0" lang="lv-LV" sz="2200" b="1" i="0" u="none" strike="noStrike" kern="1200" cap="none" spc="0" normalizeH="0" baseline="0" noProof="0" dirty="0">
                <a:ln>
                  <a:noFill/>
                </a:ln>
                <a:solidFill>
                  <a:srgbClr val="008000"/>
                </a:solidFill>
                <a:effectLst/>
                <a:uLnTx/>
                <a:uFillTx/>
                <a:latin typeface="Calibri"/>
                <a:ea typeface="+mn-ea"/>
                <a:cs typeface="+mn-cs"/>
              </a:rPr>
              <a:t>33.2.</a:t>
            </a:r>
            <a:r>
              <a:rPr kumimoji="0" lang="lv-LV" sz="2200" b="0" i="0" u="none" strike="noStrike" kern="1200" cap="none" spc="0" normalizeH="0" baseline="0" noProof="0" dirty="0">
                <a:ln>
                  <a:noFill/>
                </a:ln>
                <a:solidFill>
                  <a:srgbClr val="002060"/>
                </a:solidFill>
                <a:effectLst/>
                <a:uLnTx/>
                <a:uFillTx/>
                <a:latin typeface="Calibri"/>
                <a:ea typeface="+mn-ea"/>
                <a:cs typeface="+mn-cs"/>
              </a:rPr>
              <a:t>), </a:t>
            </a:r>
          </a:p>
          <a:p>
            <a:pPr marL="457200" marR="0" lvl="0" indent="-457200" algn="just" defTabSz="914400" rtl="0" eaLnBrk="1" fontAlgn="auto" latinLnBrk="0" hangingPunct="1">
              <a:lnSpc>
                <a:spcPct val="100000"/>
              </a:lnSpc>
              <a:spcBef>
                <a:spcPct val="20000"/>
              </a:spcBef>
              <a:spcAft>
                <a:spcPts val="0"/>
              </a:spcAft>
              <a:buClr>
                <a:srgbClr val="33CC33"/>
              </a:buClr>
              <a:buSzTx/>
              <a:buFont typeface="+mj-lt"/>
              <a:buAutoNum type="arabicPeriod"/>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uzņēmējs aprīko telpas ar saviem pamatlīdzekļiem,</a:t>
            </a:r>
          </a:p>
          <a:p>
            <a:pPr marL="457200" marR="0" lvl="0" indent="-457200" algn="just" defTabSz="914400" rtl="0" eaLnBrk="1" fontAlgn="auto" latinLnBrk="0" hangingPunct="1">
              <a:lnSpc>
                <a:spcPct val="100000"/>
              </a:lnSpc>
              <a:spcBef>
                <a:spcPct val="20000"/>
              </a:spcBef>
              <a:spcAft>
                <a:spcPts val="0"/>
              </a:spcAft>
              <a:buClr>
                <a:srgbClr val="33CC33"/>
              </a:buClr>
              <a:buSzTx/>
              <a:buFont typeface="+mj-lt"/>
              <a:buAutoNum type="arabicPeriod"/>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pašvaldība iesniedz LAD maksājuma pieprasījumu.</a:t>
            </a:r>
          </a:p>
        </p:txBody>
      </p:sp>
    </p:spTree>
    <p:extLst>
      <p:ext uri="{BB962C8B-B14F-4D97-AF65-F5344CB8AC3E}">
        <p14:creationId xmlns:p14="http://schemas.microsoft.com/office/powerpoint/2010/main" val="3596724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57200" y="685800"/>
            <a:ext cx="8229600" cy="1143000"/>
          </a:xfrm>
        </p:spPr>
        <p:txBody>
          <a:bodyPr>
            <a:normAutofit/>
          </a:bodyPr>
          <a:lstStyle/>
          <a:p>
            <a:r>
              <a:rPr lang="lv-LV" sz="3600" b="1" dirty="0">
                <a:solidFill>
                  <a:schemeClr val="tx1">
                    <a:lumMod val="50000"/>
                    <a:lumOff val="50000"/>
                  </a:schemeClr>
                </a:solidFill>
              </a:rPr>
              <a:t>Pavaddokumenti</a:t>
            </a:r>
          </a:p>
        </p:txBody>
      </p:sp>
      <p:sp>
        <p:nvSpPr>
          <p:cNvPr id="4" name="Content Placeholder 3"/>
          <p:cNvSpPr>
            <a:spLocks noGrp="1"/>
          </p:cNvSpPr>
          <p:nvPr>
            <p:ph idx="1"/>
          </p:nvPr>
        </p:nvSpPr>
        <p:spPr>
          <a:xfrm>
            <a:off x="723900" y="2362200"/>
            <a:ext cx="7962900" cy="2590800"/>
          </a:xfrm>
        </p:spPr>
        <p:txBody>
          <a:bodyPr>
            <a:normAutofit/>
          </a:bodyPr>
          <a:lstStyle/>
          <a:p>
            <a:pPr marL="0" indent="0" algn="just">
              <a:buClr>
                <a:srgbClr val="33CC33"/>
              </a:buClr>
              <a:buNone/>
            </a:pPr>
            <a:r>
              <a:rPr lang="lv-LV" sz="2400" b="1" dirty="0">
                <a:solidFill>
                  <a:srgbClr val="002060"/>
                </a:solidFill>
              </a:rPr>
              <a:t>Pretendenta deklarācija. </a:t>
            </a:r>
            <a:r>
              <a:rPr lang="lv-LV" sz="2400" b="1" dirty="0">
                <a:solidFill>
                  <a:srgbClr val="008000"/>
                </a:solidFill>
              </a:rPr>
              <a:t>48.2. </a:t>
            </a:r>
            <a:r>
              <a:rPr lang="lv-LV" sz="2400" dirty="0">
                <a:solidFill>
                  <a:srgbClr val="002060"/>
                </a:solidFill>
              </a:rPr>
              <a:t>atsevišķi parakstītu iesniedz,</a:t>
            </a:r>
          </a:p>
          <a:p>
            <a:pPr algn="just">
              <a:buClr>
                <a:srgbClr val="33CC33"/>
              </a:buClr>
              <a:buFont typeface="Wingdings" panose="05000000000000000000" pitchFamily="2" charset="2"/>
              <a:buChar char="Ø"/>
            </a:pPr>
            <a:r>
              <a:rPr lang="lv-LV" sz="24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rPr>
              <a:t>j</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 īsteno kopprojektu, atbalsta pretendenta deklarācijas aizpilda </a:t>
            </a:r>
            <a:r>
              <a:rPr lang="lv-LV" sz="24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visi</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kopprojekta dalībnieki;</a:t>
            </a:r>
          </a:p>
          <a:p>
            <a:pPr marL="0" indent="0" algn="just">
              <a:buClr>
                <a:srgbClr val="33CC33"/>
              </a:buClr>
              <a:buNone/>
            </a:pPr>
            <a:endParaRPr lang="lv-LV" sz="1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Clr>
                <a:srgbClr val="33CC33"/>
              </a:buClr>
              <a:buNone/>
            </a:pPr>
            <a:r>
              <a:rPr lang="lv-LV" sz="24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rPr>
              <a:t>Izlasa, elektroniski paraksta.</a:t>
            </a:r>
          </a:p>
          <a:p>
            <a:pPr marL="0" indent="0" algn="just">
              <a:buClr>
                <a:srgbClr val="33CC33"/>
              </a:buClr>
              <a:buNone/>
            </a:pPr>
            <a:r>
              <a:rPr lang="lv-LV" sz="24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rPr>
              <a:t>Pievieno pavaddokumentiem projekta iesnieguma </a:t>
            </a:r>
            <a:r>
              <a:rPr lang="lv-LV" sz="2400" b="1" kern="100" dirty="0">
                <a:solidFill>
                  <a:srgbClr val="008000"/>
                </a:solidFill>
                <a:latin typeface="Calibri" panose="020F0502020204030204" pitchFamily="34" charset="0"/>
                <a:ea typeface="Calibri" panose="020F0502020204030204" pitchFamily="34" charset="0"/>
                <a:cs typeface="Times New Roman" panose="02020603050405020304" pitchFamily="18" charset="0"/>
              </a:rPr>
              <a:t>D</a:t>
            </a:r>
            <a:r>
              <a:rPr lang="lv-LV" sz="24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daļā.</a:t>
            </a:r>
            <a:endPar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buClr>
                <a:srgbClr val="33CC33"/>
              </a:buClr>
              <a:buFont typeface="Wingdings" panose="05000000000000000000" pitchFamily="2" charset="2"/>
              <a:buChar char="Ø"/>
            </a:pPr>
            <a:endParaRPr lang="lv-LV" sz="3900" b="1" dirty="0">
              <a:solidFill>
                <a:srgbClr val="008000"/>
              </a:solidFill>
            </a:endParaRPr>
          </a:p>
          <a:p>
            <a:pPr marL="0" indent="0" algn="just">
              <a:buClr>
                <a:srgbClr val="33CC33"/>
              </a:buClr>
              <a:buNone/>
            </a:pPr>
            <a:endParaRPr lang="lv-LV" sz="3500" b="1" dirty="0">
              <a:solidFill>
                <a:srgbClr val="33CC33"/>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3732943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3D04D-5CAF-ABE1-C9BB-986B2E6A3667}"/>
            </a:ext>
          </a:extLst>
        </p:cNvPr>
        <p:cNvGrpSpPr/>
        <p:nvPr/>
      </p:nvGrpSpPr>
      <p:grpSpPr>
        <a:xfrm>
          <a:off x="0" y="0"/>
          <a:ext cx="0" cy="0"/>
          <a:chOff x="0" y="0"/>
          <a:chExt cx="0" cy="0"/>
        </a:xfrm>
      </p:grpSpPr>
      <p:pic>
        <p:nvPicPr>
          <p:cNvPr id="5" name="Picture 4" descr="MNF_deko_1.jpg">
            <a:extLst>
              <a:ext uri="{FF2B5EF4-FFF2-40B4-BE49-F238E27FC236}">
                <a16:creationId xmlns:a16="http://schemas.microsoft.com/office/drawing/2014/main" id="{C141C789-566F-A74B-F70B-74578211FD96}"/>
              </a:ext>
            </a:extLst>
          </p:cNvPr>
          <p:cNvPicPr>
            <a:picLocks noChangeAspect="1"/>
          </p:cNvPicPr>
          <p:nvPr/>
        </p:nvPicPr>
        <p:blipFill>
          <a:blip r:embed="rId2"/>
          <a:stretch>
            <a:fillRect/>
          </a:stretch>
        </p:blipFill>
        <p:spPr>
          <a:xfrm>
            <a:off x="0" y="0"/>
            <a:ext cx="9144000" cy="6858000"/>
          </a:xfrm>
          <a:prstGeom prst="rect">
            <a:avLst/>
          </a:prstGeom>
        </p:spPr>
      </p:pic>
      <p:sp>
        <p:nvSpPr>
          <p:cNvPr id="3" name="Title 2">
            <a:extLst>
              <a:ext uri="{FF2B5EF4-FFF2-40B4-BE49-F238E27FC236}">
                <a16:creationId xmlns:a16="http://schemas.microsoft.com/office/drawing/2014/main" id="{EA85B9E0-99C0-F724-BF5B-6BC164E0A6BB}"/>
              </a:ext>
            </a:extLst>
          </p:cNvPr>
          <p:cNvSpPr>
            <a:spLocks noGrp="1"/>
          </p:cNvSpPr>
          <p:nvPr>
            <p:ph type="title"/>
          </p:nvPr>
        </p:nvSpPr>
        <p:spPr>
          <a:xfrm>
            <a:off x="434266" y="260350"/>
            <a:ext cx="8229600" cy="1143000"/>
          </a:xfrm>
        </p:spPr>
        <p:txBody>
          <a:bodyPr>
            <a:normAutofit/>
          </a:bodyPr>
          <a:lstStyle/>
          <a:p>
            <a:r>
              <a:rPr lang="lv-LV" sz="3600" b="1" dirty="0">
                <a:solidFill>
                  <a:schemeClr val="tx1">
                    <a:lumMod val="50000"/>
                    <a:lumOff val="50000"/>
                  </a:schemeClr>
                </a:solidFill>
              </a:rPr>
              <a:t>Pavaddokumenti</a:t>
            </a:r>
          </a:p>
        </p:txBody>
      </p:sp>
      <p:sp>
        <p:nvSpPr>
          <p:cNvPr id="4" name="Content Placeholder 3">
            <a:extLst>
              <a:ext uri="{FF2B5EF4-FFF2-40B4-BE49-F238E27FC236}">
                <a16:creationId xmlns:a16="http://schemas.microsoft.com/office/drawing/2014/main" id="{BC27E529-642E-38CF-5853-E7E0ECDC0BD5}"/>
              </a:ext>
            </a:extLst>
          </p:cNvPr>
          <p:cNvSpPr>
            <a:spLocks noGrp="1"/>
          </p:cNvSpPr>
          <p:nvPr>
            <p:ph idx="1"/>
          </p:nvPr>
        </p:nvSpPr>
        <p:spPr>
          <a:xfrm>
            <a:off x="567616" y="1295399"/>
            <a:ext cx="7962900" cy="4924425"/>
          </a:xfrm>
        </p:spPr>
        <p:txBody>
          <a:bodyPr>
            <a:normAutofit fontScale="92500" lnSpcReduction="20000"/>
          </a:bodyPr>
          <a:lstStyle/>
          <a:p>
            <a:pPr algn="just">
              <a:lnSpc>
                <a:spcPct val="107000"/>
              </a:lnSpc>
              <a:spcAft>
                <a:spcPts val="800"/>
              </a:spcAft>
              <a:buClr>
                <a:srgbClr val="33CC33"/>
              </a:buClr>
              <a:buFont typeface="Wingdings" panose="05000000000000000000" pitchFamily="2" charset="2"/>
              <a:buChar char="v"/>
            </a:pPr>
            <a:r>
              <a:rPr lang="lv-LV" sz="24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rPr>
              <a:t>J</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 nekustamo īpašumu, kurā paredzēts īstenot projektu un uzstādīt stacionāros pamatlīdzekļus, atbalsta pretendents nomā vai patapina, – nomas vai patapinājuma līguma kopiju (nomas vai patapinājuma līgums noslēgts vismaz </a:t>
            </a:r>
            <a:r>
              <a:rPr lang="lv-LV" sz="24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uz septiņiem gadiem </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no projekta iesnieguma iesniegšanas dienas). </a:t>
            </a:r>
          </a:p>
          <a:p>
            <a:pPr algn="just">
              <a:lnSpc>
                <a:spcPct val="107000"/>
              </a:lnSpc>
              <a:spcAft>
                <a:spcPts val="800"/>
              </a:spcAft>
              <a:buClr>
                <a:srgbClr val="33CC33"/>
              </a:buClr>
              <a:buFont typeface="Wingdings" panose="05000000000000000000" pitchFamily="2" charset="2"/>
              <a:buChar char="v"/>
            </a:pPr>
            <a:endPar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Clr>
                <a:srgbClr val="33CC33"/>
              </a:buClr>
              <a:buFont typeface="Wingdings" panose="05000000000000000000" pitchFamily="2" charset="2"/>
              <a:buChar char="v"/>
            </a:pP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Ja paredzēta jauna </a:t>
            </a:r>
            <a:r>
              <a:rPr lang="lv-LV" sz="24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būvniecība</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būves pārbūve, būves novietošana, būves ierīkošana, būves restaurācija vai būves atjaunošana un nekustamo īpašumu, kurā paredzēts īstenot projektu, atbalsta pretendents nomā, tas kopā ar projekta iesniegumu </a:t>
            </a:r>
            <a:r>
              <a:rPr lang="lv-LV" sz="24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vai</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lv-LV" sz="24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pirms projekta īstenošanas uzsākšanas iesniedz ilgtermiņa nomas līgumu, kurš reģistrēts zemesgrāmatā </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un kurā minētais nomas termiņš nav īsāks par septiņiem gadiem no projekta iesnieguma iesniegšanas dienas. </a:t>
            </a:r>
          </a:p>
          <a:p>
            <a:pPr algn="just">
              <a:buClr>
                <a:srgbClr val="33CC33"/>
              </a:buClr>
              <a:buFont typeface="Wingdings" panose="05000000000000000000" pitchFamily="2" charset="2"/>
              <a:buChar char="Ø"/>
            </a:pPr>
            <a:endParaRPr lang="lv-LV" sz="3900" b="1" dirty="0">
              <a:solidFill>
                <a:srgbClr val="008000"/>
              </a:solidFill>
            </a:endParaRPr>
          </a:p>
          <a:p>
            <a:pPr marL="0" indent="0" algn="just">
              <a:buClr>
                <a:srgbClr val="33CC33"/>
              </a:buClr>
              <a:buNone/>
            </a:pPr>
            <a:endParaRPr lang="lv-LV" sz="3500" b="1" dirty="0">
              <a:solidFill>
                <a:srgbClr val="33CC33"/>
              </a:solidFill>
            </a:endParaRPr>
          </a:p>
        </p:txBody>
      </p:sp>
      <p:sp>
        <p:nvSpPr>
          <p:cNvPr id="8" name="Slide Number Placeholder 7">
            <a:extLst>
              <a:ext uri="{FF2B5EF4-FFF2-40B4-BE49-F238E27FC236}">
                <a16:creationId xmlns:a16="http://schemas.microsoft.com/office/drawing/2014/main" id="{81531313-E6D5-B78A-3521-082F183BB19B}"/>
              </a:ext>
            </a:extLst>
          </p:cNvPr>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11029331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57200" y="243735"/>
            <a:ext cx="8229600" cy="1143000"/>
          </a:xfrm>
        </p:spPr>
        <p:txBody>
          <a:bodyPr>
            <a:normAutofit/>
          </a:bodyPr>
          <a:lstStyle/>
          <a:p>
            <a:r>
              <a:rPr lang="lv-LV" sz="3600" b="1" dirty="0">
                <a:solidFill>
                  <a:schemeClr val="tx1">
                    <a:lumMod val="50000"/>
                    <a:lumOff val="50000"/>
                  </a:schemeClr>
                </a:solidFill>
              </a:rPr>
              <a:t>Pavaddokumenti </a:t>
            </a:r>
            <a:r>
              <a:rPr lang="lv-LV" sz="3600" b="1" dirty="0">
                <a:solidFill>
                  <a:srgbClr val="008000"/>
                </a:solidFill>
              </a:rPr>
              <a:t>MKN 580, 52</a:t>
            </a:r>
          </a:p>
        </p:txBody>
      </p:sp>
      <p:sp>
        <p:nvSpPr>
          <p:cNvPr id="4" name="Content Placeholder 3"/>
          <p:cNvSpPr>
            <a:spLocks noGrp="1"/>
          </p:cNvSpPr>
          <p:nvPr>
            <p:ph idx="1"/>
          </p:nvPr>
        </p:nvSpPr>
        <p:spPr>
          <a:xfrm>
            <a:off x="723900" y="1490246"/>
            <a:ext cx="7696200" cy="4986754"/>
          </a:xfrm>
        </p:spPr>
        <p:txBody>
          <a:bodyPr>
            <a:normAutofit fontScale="55000" lnSpcReduction="20000"/>
          </a:bodyPr>
          <a:lstStyle/>
          <a:p>
            <a:pPr marL="0" indent="0" algn="just">
              <a:lnSpc>
                <a:spcPct val="107000"/>
              </a:lnSpc>
              <a:spcAft>
                <a:spcPts val="800"/>
              </a:spcAft>
              <a:buNone/>
            </a:pPr>
            <a:r>
              <a:rPr lang="lv-LV" sz="4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48.4. </a:t>
            </a:r>
            <a:r>
              <a:rPr lang="lv-LV" sz="4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Iepirkuma procedūru apliecinoši dokumenti.</a:t>
            </a:r>
          </a:p>
          <a:p>
            <a:pPr marL="0" indent="0" algn="just">
              <a:lnSpc>
                <a:spcPct val="107000"/>
              </a:lnSpc>
              <a:spcAft>
                <a:spcPts val="800"/>
              </a:spcAft>
              <a:buNone/>
            </a:pPr>
            <a:r>
              <a:rPr lang="lv-LV" sz="40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52. </a:t>
            </a:r>
            <a:r>
              <a:rPr lang="lv-LV" sz="4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Ja atbalsta pretendents ir tiešās vai pastarpinātās pārvaldes iestāde, </a:t>
            </a:r>
            <a:r>
              <a:rPr lang="lv-LV" sz="40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pašvaldība</a:t>
            </a:r>
            <a:r>
              <a:rPr lang="lv-LV" sz="4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tā iepirkuma dokumentus, kas saistīti ar preces iegādi vai pakalpojumu, iesniedz kopā ar projekta iesniegumu </a:t>
            </a:r>
            <a:r>
              <a:rPr lang="lv-LV" sz="40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vai</a:t>
            </a:r>
            <a:r>
              <a:rPr lang="lv-LV" sz="4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projekta iesniegumam </a:t>
            </a:r>
            <a:r>
              <a:rPr lang="lv-LV" sz="40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pievieno izvērstu tirgus cenu izpēti </a:t>
            </a:r>
          </a:p>
          <a:p>
            <a:pPr marL="0" indent="0" algn="just">
              <a:lnSpc>
                <a:spcPct val="107000"/>
              </a:lnSpc>
              <a:spcAft>
                <a:spcPts val="800"/>
              </a:spcAft>
              <a:buNone/>
            </a:pPr>
            <a:r>
              <a:rPr lang="lv-LV" sz="40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un</a:t>
            </a:r>
            <a:r>
              <a:rPr lang="lv-LV" sz="40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iepirkumu dokumentus iesniedz 6 mēnešu laikā pēc dienas, kad stājies spēkā Lauku atbalsta dienesta lēmums par projekta iesnieguma apstiprināšanu, bet ne vēlāk kā 5 darbdienu laikā pēc iepirkuma procedūras pabeigšanas.</a:t>
            </a:r>
          </a:p>
          <a:p>
            <a:pPr marL="0" indent="0" algn="just">
              <a:lnSpc>
                <a:spcPct val="107000"/>
              </a:lnSpc>
              <a:spcAft>
                <a:spcPts val="800"/>
              </a:spcAft>
              <a:buNone/>
            </a:pPr>
            <a:endParaRPr lang="lv-LV" sz="40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lv-LV" sz="4000" dirty="0">
                <a:solidFill>
                  <a:srgbClr val="002060"/>
                </a:solidFill>
              </a:rPr>
              <a:t>Par iepirkuma dokumentiem vairāk </a:t>
            </a:r>
            <a:r>
              <a:rPr lang="lv-LV" sz="4000" b="1" dirty="0">
                <a:solidFill>
                  <a:srgbClr val="008000"/>
                </a:solidFill>
              </a:rPr>
              <a:t>MKN 113, 7.5. un 8.</a:t>
            </a:r>
            <a:r>
              <a:rPr lang="lv-LV" sz="4000" dirty="0">
                <a:solidFill>
                  <a:srgbClr val="002060"/>
                </a:solidFill>
              </a:rPr>
              <a:t>punktā.</a:t>
            </a:r>
            <a:endParaRPr lang="lv-LV" sz="2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Clr>
                <a:srgbClr val="33CC33"/>
              </a:buClr>
              <a:buNone/>
            </a:pPr>
            <a:endParaRPr lang="lv-LV" sz="3500" b="1" dirty="0">
              <a:solidFill>
                <a:srgbClr val="33CC33"/>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val="2700529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28348" y="214080"/>
            <a:ext cx="8229600" cy="1143000"/>
          </a:xfrm>
        </p:spPr>
        <p:txBody>
          <a:bodyPr>
            <a:normAutofit/>
          </a:bodyPr>
          <a:lstStyle/>
          <a:p>
            <a:r>
              <a:rPr lang="lv-LV" sz="3200" b="1" dirty="0">
                <a:solidFill>
                  <a:schemeClr val="tx1">
                    <a:lumMod val="50000"/>
                    <a:lumOff val="50000"/>
                  </a:schemeClr>
                </a:solidFill>
              </a:rPr>
              <a:t>Pavaddokumenti</a:t>
            </a:r>
            <a:r>
              <a:rPr lang="lv-LV" sz="3200" b="1" dirty="0">
                <a:solidFill>
                  <a:schemeClr val="tx1">
                    <a:lumMod val="65000"/>
                    <a:lumOff val="35000"/>
                  </a:schemeClr>
                </a:solidFill>
              </a:rPr>
              <a:t> </a:t>
            </a:r>
            <a:r>
              <a:rPr lang="lv-LV" sz="3200" b="1" dirty="0">
                <a:solidFill>
                  <a:srgbClr val="008000"/>
                </a:solidFill>
              </a:rPr>
              <a:t>D.7.</a:t>
            </a:r>
          </a:p>
        </p:txBody>
      </p:sp>
      <p:sp>
        <p:nvSpPr>
          <p:cNvPr id="4" name="Content Placeholder 3"/>
          <p:cNvSpPr>
            <a:spLocks noGrp="1"/>
          </p:cNvSpPr>
          <p:nvPr>
            <p:ph idx="1"/>
          </p:nvPr>
        </p:nvSpPr>
        <p:spPr>
          <a:xfrm>
            <a:off x="695048" y="1259933"/>
            <a:ext cx="7696200" cy="5461541"/>
          </a:xfrm>
        </p:spPr>
        <p:txBody>
          <a:bodyPr>
            <a:normAutofit fontScale="32500" lnSpcReduction="20000"/>
          </a:bodyPr>
          <a:lstStyle/>
          <a:p>
            <a:pPr marL="0" indent="0" algn="just">
              <a:buClr>
                <a:srgbClr val="33CC33"/>
              </a:buClr>
              <a:buNone/>
            </a:pPr>
            <a:endParaRPr lang="lv-LV" sz="3400" b="1" dirty="0">
              <a:solidFill>
                <a:srgbClr val="008000"/>
              </a:solidFill>
            </a:endParaRPr>
          </a:p>
          <a:p>
            <a:pPr marL="0" indent="0" algn="just">
              <a:buClr>
                <a:srgbClr val="33CC33"/>
              </a:buClr>
              <a:buNone/>
            </a:pPr>
            <a:r>
              <a:rPr lang="lv-LV" sz="6200" b="1" dirty="0">
                <a:solidFill>
                  <a:srgbClr val="008000"/>
                </a:solidFill>
              </a:rPr>
              <a:t>48.5. </a:t>
            </a:r>
            <a:r>
              <a:rPr lang="lv-LV" sz="6200" dirty="0">
                <a:solidFill>
                  <a:srgbClr val="002060"/>
                </a:solidFill>
              </a:rPr>
              <a:t>Ja projektā plānota jauna būvniecība, </a:t>
            </a:r>
          </a:p>
          <a:p>
            <a:pPr algn="just">
              <a:buClr>
                <a:srgbClr val="33CC33"/>
              </a:buClr>
              <a:buFont typeface="Wingdings" panose="05000000000000000000" pitchFamily="2" charset="2"/>
              <a:buChar char="Ø"/>
            </a:pPr>
            <a:r>
              <a:rPr lang="lv-LV" sz="6200" dirty="0">
                <a:solidFill>
                  <a:srgbClr val="002060"/>
                </a:solidFill>
              </a:rPr>
              <a:t>būves atjaunošana, </a:t>
            </a:r>
          </a:p>
          <a:p>
            <a:pPr algn="just">
              <a:buClr>
                <a:srgbClr val="33CC33"/>
              </a:buClr>
              <a:buFont typeface="Wingdings" panose="05000000000000000000" pitchFamily="2" charset="2"/>
              <a:buChar char="Ø"/>
            </a:pPr>
            <a:r>
              <a:rPr lang="lv-LV" sz="6200" dirty="0">
                <a:solidFill>
                  <a:srgbClr val="002060"/>
                </a:solidFill>
              </a:rPr>
              <a:t>būves restaurācija, </a:t>
            </a:r>
          </a:p>
          <a:p>
            <a:pPr algn="just">
              <a:buClr>
                <a:srgbClr val="33CC33"/>
              </a:buClr>
              <a:buFont typeface="Wingdings" panose="05000000000000000000" pitchFamily="2" charset="2"/>
              <a:buChar char="Ø"/>
            </a:pPr>
            <a:r>
              <a:rPr lang="lv-LV" sz="6200" dirty="0">
                <a:solidFill>
                  <a:srgbClr val="002060"/>
                </a:solidFill>
              </a:rPr>
              <a:t>būves ierīkošana, </a:t>
            </a:r>
          </a:p>
          <a:p>
            <a:pPr algn="just">
              <a:buClr>
                <a:srgbClr val="33CC33"/>
              </a:buClr>
              <a:buFont typeface="Wingdings" panose="05000000000000000000" pitchFamily="2" charset="2"/>
              <a:buChar char="Ø"/>
            </a:pPr>
            <a:r>
              <a:rPr lang="lv-LV" sz="6200" dirty="0">
                <a:solidFill>
                  <a:srgbClr val="002060"/>
                </a:solidFill>
              </a:rPr>
              <a:t>būves novietošana vai </a:t>
            </a:r>
          </a:p>
          <a:p>
            <a:pPr algn="just">
              <a:buClr>
                <a:srgbClr val="33CC33"/>
              </a:buClr>
              <a:buFont typeface="Wingdings" panose="05000000000000000000" pitchFamily="2" charset="2"/>
              <a:buChar char="Ø"/>
            </a:pPr>
            <a:r>
              <a:rPr lang="lv-LV" sz="6200" dirty="0">
                <a:solidFill>
                  <a:srgbClr val="002060"/>
                </a:solidFill>
              </a:rPr>
              <a:t>pārbūve </a:t>
            </a:r>
            <a:r>
              <a:rPr lang="lv-LV" sz="6200" b="1" dirty="0">
                <a:solidFill>
                  <a:srgbClr val="002060"/>
                </a:solidFill>
              </a:rPr>
              <a:t>vai</a:t>
            </a:r>
            <a:r>
              <a:rPr lang="lv-LV" sz="6200" dirty="0">
                <a:solidFill>
                  <a:srgbClr val="002060"/>
                </a:solidFill>
              </a:rPr>
              <a:t> </a:t>
            </a:r>
          </a:p>
          <a:p>
            <a:pPr algn="just">
              <a:buClr>
                <a:srgbClr val="33CC33"/>
              </a:buClr>
              <a:buFont typeface="Wingdings" panose="05000000000000000000" pitchFamily="2" charset="2"/>
              <a:buChar char="Ø"/>
            </a:pPr>
            <a:r>
              <a:rPr lang="lv-LV" sz="6200" dirty="0">
                <a:solidFill>
                  <a:srgbClr val="002060"/>
                </a:solidFill>
              </a:rPr>
              <a:t>būvmateriālu iegāde, – informāciju par būvniecības lietu, kas atbilstoši būvniecības jomu regulējošajiem normatīvajiem aktiem reģistrēta Būvniecības informācijas sistēmā (BIS). </a:t>
            </a:r>
          </a:p>
          <a:p>
            <a:pPr algn="just">
              <a:buClr>
                <a:srgbClr val="33CC33"/>
              </a:buClr>
              <a:buFont typeface="Wingdings" panose="05000000000000000000" pitchFamily="2" charset="2"/>
              <a:buChar char="Ø"/>
            </a:pPr>
            <a:endParaRPr lang="lv-LV" sz="6200" dirty="0">
              <a:solidFill>
                <a:srgbClr val="002060"/>
              </a:solidFill>
            </a:endParaRPr>
          </a:p>
          <a:p>
            <a:pPr marL="0" marR="0" lvl="0" indent="0" algn="just" defTabSz="914400" rtl="0" eaLnBrk="1" fontAlgn="auto" latinLnBrk="0" hangingPunct="1">
              <a:lnSpc>
                <a:spcPct val="107000"/>
              </a:lnSpc>
              <a:spcBef>
                <a:spcPct val="20000"/>
              </a:spcBef>
              <a:spcAft>
                <a:spcPts val="0"/>
              </a:spcAft>
              <a:buClr>
                <a:srgbClr val="33CC33"/>
              </a:buClr>
              <a:buSzTx/>
              <a:buFont typeface="Arial" pitchFamily="34" charset="0"/>
              <a:buNone/>
              <a:tabLst/>
              <a:defRPr/>
            </a:pPr>
            <a:r>
              <a:rPr kumimoji="0" lang="lv-LV" sz="6200" b="1" i="0" u="none" strike="noStrike" kern="1200" cap="none" spc="0" normalizeH="0" baseline="0" noProof="0" dirty="0">
                <a:ln>
                  <a:noFill/>
                </a:ln>
                <a:solidFill>
                  <a:srgbClr val="008000"/>
                </a:solidFill>
                <a:effectLst/>
                <a:uLnTx/>
                <a:uFillTx/>
                <a:latin typeface="Calibri"/>
                <a:ea typeface="+mn-ea"/>
                <a:cs typeface="+mn-cs"/>
              </a:rPr>
              <a:t>51. </a:t>
            </a:r>
            <a:r>
              <a:rPr lang="lv-LV" sz="6200" dirty="0">
                <a:solidFill>
                  <a:srgbClr val="002060"/>
                </a:solidFill>
              </a:rPr>
              <a:t>Būvniecības gadījumā 1) informāciju par BIS uzsāktās būvniecības lietas Nr., būvniecības dokumentāciju, 2) cenu aptaujas/iepirkumus, 3) ilgtermiņa nomas līgumu, kas reģistrēts zemes grāmatā</a:t>
            </a:r>
            <a:r>
              <a:rPr kumimoji="0" lang="lv-LV" sz="6200" b="0" i="0" u="none" strike="noStrike" kern="1200" cap="none" spc="0" normalizeH="0" baseline="0" noProof="0" dirty="0">
                <a:ln>
                  <a:noFill/>
                </a:ln>
                <a:solidFill>
                  <a:srgbClr val="002060"/>
                </a:solidFill>
                <a:effectLst/>
                <a:uLnTx/>
                <a:uFillTx/>
                <a:latin typeface="Calibri"/>
                <a:ea typeface="+mn-ea"/>
                <a:cs typeface="+mn-cs"/>
              </a:rPr>
              <a:t>(</a:t>
            </a:r>
            <a:r>
              <a:rPr kumimoji="0" lang="lv-LV" sz="6200" b="1" i="0" u="none" strike="noStrike" kern="1200" cap="none" spc="0" normalizeH="0" baseline="0" noProof="0" dirty="0">
                <a:ln>
                  <a:noFill/>
                </a:ln>
                <a:solidFill>
                  <a:srgbClr val="008000"/>
                </a:solidFill>
                <a:effectLst/>
                <a:uLnTx/>
                <a:uFillTx/>
                <a:latin typeface="Calibri"/>
                <a:ea typeface="+mn-ea"/>
                <a:cs typeface="+mn-cs"/>
              </a:rPr>
              <a:t>48.3.</a:t>
            </a:r>
            <a:r>
              <a:rPr kumimoji="0" lang="lv-LV" sz="6200" b="0" i="0" u="none" strike="noStrike" kern="1200" cap="none" spc="0" normalizeH="0" baseline="0" noProof="0" dirty="0">
                <a:ln>
                  <a:noFill/>
                </a:ln>
                <a:solidFill>
                  <a:srgbClr val="002060"/>
                </a:solidFill>
                <a:effectLst/>
                <a:uLnTx/>
                <a:uFillTx/>
                <a:latin typeface="Calibri"/>
                <a:ea typeface="+mn-ea"/>
                <a:cs typeface="+mn-cs"/>
              </a:rPr>
              <a:t>) </a:t>
            </a:r>
            <a:r>
              <a:rPr lang="lv-LV" sz="6200" dirty="0">
                <a:solidFill>
                  <a:srgbClr val="002060"/>
                </a:solidFill>
              </a:rPr>
              <a:t>var iesniegt kopā ar projekta iesniegumu vai 6 mēnešu laikā pēc dienas, kad stājies spēkā LAD lēmums. </a:t>
            </a:r>
          </a:p>
          <a:p>
            <a:pPr marL="0" marR="0" lvl="0" indent="0" algn="just" defTabSz="914400" rtl="0" eaLnBrk="1" fontAlgn="auto" latinLnBrk="0" hangingPunct="1">
              <a:lnSpc>
                <a:spcPct val="107000"/>
              </a:lnSpc>
              <a:spcBef>
                <a:spcPct val="20000"/>
              </a:spcBef>
              <a:spcAft>
                <a:spcPts val="0"/>
              </a:spcAft>
              <a:buClr>
                <a:srgbClr val="33CC33"/>
              </a:buClr>
              <a:buSzTx/>
              <a:buFont typeface="Arial" pitchFamily="34" charset="0"/>
              <a:buNone/>
              <a:tabLst/>
              <a:defRPr/>
            </a:pPr>
            <a:r>
              <a:rPr lang="lv-LV" sz="6200" dirty="0">
                <a:solidFill>
                  <a:srgbClr val="002060"/>
                </a:solidFill>
              </a:rPr>
              <a:t>Tāpēc šos dokumentus VK «Iesniegti visi pavaddokumenti» nevērtē. </a:t>
            </a:r>
            <a:endParaRPr lang="lv-LV" sz="6200" b="1" dirty="0">
              <a:solidFill>
                <a:srgbClr val="008000"/>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421206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5153" y="533400"/>
            <a:ext cx="9144000" cy="6858000"/>
          </a:xfrm>
          <a:prstGeom prst="rect">
            <a:avLst/>
          </a:prstGeom>
        </p:spPr>
      </p:pic>
      <p:sp>
        <p:nvSpPr>
          <p:cNvPr id="3" name="Title 2"/>
          <p:cNvSpPr>
            <a:spLocks noGrp="1"/>
          </p:cNvSpPr>
          <p:nvPr>
            <p:ph type="title"/>
          </p:nvPr>
        </p:nvSpPr>
        <p:spPr>
          <a:xfrm>
            <a:off x="457200" y="243735"/>
            <a:ext cx="8229600" cy="1143000"/>
          </a:xfrm>
        </p:spPr>
        <p:txBody>
          <a:bodyPr>
            <a:normAutofit/>
          </a:bodyPr>
          <a:lstStyle/>
          <a:p>
            <a:r>
              <a:rPr lang="lv-LV" sz="3600" b="1" dirty="0">
                <a:solidFill>
                  <a:schemeClr val="tx1">
                    <a:lumMod val="50000"/>
                    <a:lumOff val="50000"/>
                  </a:schemeClr>
                </a:solidFill>
              </a:rPr>
              <a:t>Pavaddokumenti</a:t>
            </a:r>
          </a:p>
        </p:txBody>
      </p:sp>
      <p:sp>
        <p:nvSpPr>
          <p:cNvPr id="4" name="Content Placeholder 3"/>
          <p:cNvSpPr>
            <a:spLocks noGrp="1"/>
          </p:cNvSpPr>
          <p:nvPr>
            <p:ph idx="1"/>
          </p:nvPr>
        </p:nvSpPr>
        <p:spPr>
          <a:xfrm>
            <a:off x="457200" y="1905000"/>
            <a:ext cx="7988053" cy="4343400"/>
          </a:xfrm>
        </p:spPr>
        <p:txBody>
          <a:bodyPr>
            <a:normAutofit fontScale="55000" lnSpcReduction="20000"/>
          </a:bodyPr>
          <a:lstStyle/>
          <a:p>
            <a:pPr algn="just">
              <a:buClr>
                <a:srgbClr val="33CC33"/>
              </a:buClr>
              <a:buFont typeface="Wingdings" panose="05000000000000000000" pitchFamily="2" charset="2"/>
              <a:buChar char="Ø"/>
            </a:pPr>
            <a:r>
              <a:rPr lang="lv-LV" sz="3800" b="1" dirty="0">
                <a:solidFill>
                  <a:srgbClr val="008000"/>
                </a:solidFill>
              </a:rPr>
              <a:t>D.3. </a:t>
            </a:r>
            <a:r>
              <a:rPr lang="lv-LV" sz="3800" dirty="0">
                <a:solidFill>
                  <a:srgbClr val="002060"/>
                </a:solidFill>
              </a:rPr>
              <a:t>Valsts vides dienesta reģionālās vides pārvaldes izsniegta izziņa par to, kura piesārņojoša darbība tiks veikta, īstenojot projektu, un kādu atļauju – A vai B kategorijas piesārņojošas darbības atļauju vai C kategorijas piesārņojošas darbības apliecinājumu – pretendentam ir nepieciešams saņemt (ja šī prasība attiecas uz </a:t>
            </a:r>
            <a:r>
              <a:rPr lang="lv-LV" sz="4000" dirty="0">
                <a:solidFill>
                  <a:srgbClr val="002060"/>
                </a:solidFill>
              </a:rPr>
              <a:t>pretendentu</a:t>
            </a:r>
            <a:r>
              <a:rPr lang="lv-LV" sz="3800" dirty="0">
                <a:solidFill>
                  <a:srgbClr val="002060"/>
                </a:solidFill>
              </a:rPr>
              <a:t> saskaņā ar normatīvajiem aktiem par piesārņojošo darbību veikšanu); </a:t>
            </a:r>
            <a:r>
              <a:rPr lang="lv-LV" sz="3800" b="1" dirty="0">
                <a:solidFill>
                  <a:srgbClr val="008000"/>
                </a:solidFill>
              </a:rPr>
              <a:t>48.6.</a:t>
            </a:r>
          </a:p>
          <a:p>
            <a:pPr algn="just">
              <a:buClr>
                <a:srgbClr val="33CC33"/>
              </a:buClr>
              <a:buFont typeface="Wingdings" panose="05000000000000000000" pitchFamily="2" charset="2"/>
              <a:buChar char="Ø"/>
            </a:pPr>
            <a:endParaRPr lang="lv-LV" sz="3800" b="1" dirty="0">
              <a:solidFill>
                <a:srgbClr val="008000"/>
              </a:solidFill>
            </a:endParaRPr>
          </a:p>
          <a:p>
            <a:pPr algn="just">
              <a:buClr>
                <a:srgbClr val="33CC33"/>
              </a:buClr>
              <a:buFont typeface="Wingdings" panose="05000000000000000000" pitchFamily="2" charset="2"/>
              <a:buChar char="Ø"/>
            </a:pPr>
            <a:r>
              <a:rPr lang="lv-LV" sz="4000" b="1" dirty="0">
                <a:solidFill>
                  <a:srgbClr val="008000"/>
                </a:solidFill>
              </a:rPr>
              <a:t>D.9. </a:t>
            </a:r>
            <a:r>
              <a:rPr lang="lv-LV" sz="4000" b="1" dirty="0">
                <a:solidFill>
                  <a:srgbClr val="002060"/>
                </a:solidFill>
              </a:rPr>
              <a:t>pašvaldības lēmums </a:t>
            </a:r>
            <a:r>
              <a:rPr lang="lv-LV" sz="4000" dirty="0">
                <a:solidFill>
                  <a:srgbClr val="002060"/>
                </a:solidFill>
              </a:rPr>
              <a:t>par piedalīšanos projektā un projekta īstenošanai nepieciešamā finansējuma apmēru. </a:t>
            </a:r>
            <a:r>
              <a:rPr lang="lv-LV" sz="4000" b="1" dirty="0">
                <a:solidFill>
                  <a:srgbClr val="008000"/>
                </a:solidFill>
              </a:rPr>
              <a:t>55.</a:t>
            </a:r>
          </a:p>
          <a:p>
            <a:pPr algn="just">
              <a:buClr>
                <a:srgbClr val="33CC33"/>
              </a:buClr>
              <a:buFont typeface="Wingdings" panose="05000000000000000000" pitchFamily="2" charset="2"/>
              <a:buChar char="Ø"/>
            </a:pPr>
            <a:endParaRPr lang="lv-LV" sz="3800" b="1" dirty="0">
              <a:solidFill>
                <a:srgbClr val="008000"/>
              </a:solidFill>
            </a:endParaRPr>
          </a:p>
          <a:p>
            <a:pPr algn="just">
              <a:buClr>
                <a:srgbClr val="33CC33"/>
              </a:buClr>
              <a:buFont typeface="Wingdings" panose="05000000000000000000" pitchFamily="2" charset="2"/>
              <a:buChar char="Ø"/>
            </a:pPr>
            <a:endParaRPr lang="lv-LV" sz="3800" b="1" dirty="0">
              <a:solidFill>
                <a:srgbClr val="008000"/>
              </a:solidFill>
            </a:endParaRPr>
          </a:p>
          <a:p>
            <a:pPr algn="just">
              <a:buClr>
                <a:srgbClr val="33CC33"/>
              </a:buClr>
              <a:buFont typeface="Wingdings" panose="05000000000000000000" pitchFamily="2" charset="2"/>
              <a:buChar char="Ø"/>
            </a:pPr>
            <a:r>
              <a:rPr lang="lv-LV" sz="3800" b="1" dirty="0">
                <a:solidFill>
                  <a:srgbClr val="008000"/>
                </a:solidFill>
              </a:rPr>
              <a:t>D.10. </a:t>
            </a:r>
            <a:r>
              <a:rPr lang="lv-LV" sz="3800" dirty="0">
                <a:solidFill>
                  <a:srgbClr val="002060"/>
                </a:solidFill>
              </a:rPr>
              <a:t>pašnovērtējums (MNF sagatavota EXCEL veidlapa </a:t>
            </a:r>
            <a:r>
              <a:rPr lang="lv-LV" sz="3800" dirty="0">
                <a:solidFill>
                  <a:srgbClr val="002060"/>
                </a:solidFill>
                <a:hlinkClick r:id="rId3"/>
              </a:rPr>
              <a:t>www.mnf.lv</a:t>
            </a:r>
            <a:r>
              <a:rPr lang="lv-LV" sz="3800" dirty="0">
                <a:solidFill>
                  <a:srgbClr val="002060"/>
                </a:solidFill>
              </a:rPr>
              <a:t> LEADER 3.kārtas sludinājumā) </a:t>
            </a:r>
            <a:r>
              <a:rPr lang="lv-LV" sz="3800" b="1" dirty="0">
                <a:solidFill>
                  <a:srgbClr val="008000"/>
                </a:solidFill>
              </a:rPr>
              <a:t>48.9</a:t>
            </a:r>
          </a:p>
          <a:p>
            <a:pPr algn="just">
              <a:buClr>
                <a:srgbClr val="33CC33"/>
              </a:buClr>
              <a:buFont typeface="Wingdings" panose="05000000000000000000" pitchFamily="2" charset="2"/>
              <a:buChar char="Ø"/>
            </a:pPr>
            <a:endParaRPr lang="lv-LV" sz="3800" b="1" dirty="0">
              <a:solidFill>
                <a:srgbClr val="008000"/>
              </a:solidFill>
            </a:endParaRPr>
          </a:p>
          <a:p>
            <a:pPr algn="just">
              <a:buClr>
                <a:srgbClr val="33CC33"/>
              </a:buClr>
              <a:buFont typeface="Wingdings" panose="05000000000000000000" pitchFamily="2" charset="2"/>
              <a:buChar char="Ø"/>
            </a:pPr>
            <a:endParaRPr lang="lv-LV" sz="3800" b="1" dirty="0">
              <a:solidFill>
                <a:srgbClr val="008000"/>
              </a:solidFill>
            </a:endParaRPr>
          </a:p>
          <a:p>
            <a:pPr marL="0" indent="0" algn="just">
              <a:buClr>
                <a:srgbClr val="33CC33"/>
              </a:buClr>
              <a:buNone/>
            </a:pPr>
            <a:endParaRPr lang="lv-LV" sz="3500" b="1" dirty="0">
              <a:solidFill>
                <a:srgbClr val="33CC33"/>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4098678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0715" y="0"/>
            <a:ext cx="9144000" cy="6858000"/>
          </a:xfrm>
          <a:prstGeom prst="rect">
            <a:avLst/>
          </a:prstGeom>
        </p:spPr>
      </p:pic>
      <p:sp>
        <p:nvSpPr>
          <p:cNvPr id="3" name="Title 2"/>
          <p:cNvSpPr>
            <a:spLocks noGrp="1"/>
          </p:cNvSpPr>
          <p:nvPr>
            <p:ph type="title"/>
          </p:nvPr>
        </p:nvSpPr>
        <p:spPr>
          <a:xfrm>
            <a:off x="457200" y="243735"/>
            <a:ext cx="8229600" cy="1143000"/>
          </a:xfrm>
        </p:spPr>
        <p:txBody>
          <a:bodyPr>
            <a:normAutofit/>
          </a:bodyPr>
          <a:lstStyle/>
          <a:p>
            <a:r>
              <a:rPr lang="lv-LV" sz="3600" b="1" dirty="0">
                <a:solidFill>
                  <a:schemeClr val="tx1">
                    <a:lumMod val="50000"/>
                    <a:lumOff val="50000"/>
                  </a:schemeClr>
                </a:solidFill>
              </a:rPr>
              <a:t>Pavaddokumenti </a:t>
            </a:r>
          </a:p>
        </p:txBody>
      </p:sp>
      <p:sp>
        <p:nvSpPr>
          <p:cNvPr id="4" name="Content Placeholder 3"/>
          <p:cNvSpPr>
            <a:spLocks noGrp="1"/>
          </p:cNvSpPr>
          <p:nvPr>
            <p:ph idx="1"/>
          </p:nvPr>
        </p:nvSpPr>
        <p:spPr>
          <a:xfrm>
            <a:off x="1028700" y="2072504"/>
            <a:ext cx="6591300" cy="3598077"/>
          </a:xfrm>
        </p:spPr>
        <p:txBody>
          <a:bodyPr>
            <a:normAutofit fontScale="25000" lnSpcReduction="20000"/>
          </a:bodyPr>
          <a:lstStyle/>
          <a:p>
            <a:pPr marL="0" indent="0" algn="just">
              <a:lnSpc>
                <a:spcPct val="107000"/>
              </a:lnSpc>
              <a:spcAft>
                <a:spcPts val="800"/>
              </a:spcAft>
              <a:buClr>
                <a:srgbClr val="33CC33"/>
              </a:buClr>
              <a:buNone/>
            </a:pPr>
            <a:r>
              <a:rPr lang="lv-LV" sz="96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48.7. </a:t>
            </a:r>
            <a:r>
              <a:rPr lang="lv-LV" sz="96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rPr>
              <a:t>J</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 tiek īstenots kopprojekts šo noteikumu </a:t>
            </a:r>
            <a:r>
              <a:rPr lang="lv-LV" sz="96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2.3.2.</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 </a:t>
            </a:r>
            <a:r>
              <a:rPr lang="lv-LV" sz="96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kopprojekta dalībnieku sadarbības līgumu</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kas:</a:t>
            </a:r>
          </a:p>
          <a:p>
            <a:pPr marL="685800" indent="-571500" algn="just">
              <a:lnSpc>
                <a:spcPct val="107000"/>
              </a:lnSpc>
              <a:spcAft>
                <a:spcPts val="800"/>
              </a:spcAft>
              <a:buClr>
                <a:srgbClr val="33CC33"/>
              </a:buClr>
              <a:buFont typeface="Wingdings" panose="05000000000000000000" pitchFamily="2" charset="2"/>
              <a:buChar char="ü"/>
            </a:pPr>
            <a:r>
              <a:rPr lang="lv-LV" sz="96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48.7.1. </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apliecina atbalsta pretendenta tiesības pārstāvēt kopprojektā iesaistītās personas iesniegt projekta iesniegumu, īstenot projektu un saņemt atbalstu.</a:t>
            </a:r>
          </a:p>
          <a:p>
            <a:pPr marL="0" indent="0" algn="just">
              <a:buClr>
                <a:srgbClr val="33CC33"/>
              </a:buClr>
              <a:buNone/>
            </a:pPr>
            <a:endParaRPr lang="lv-LV" sz="3500" b="1" dirty="0">
              <a:solidFill>
                <a:srgbClr val="33CC33"/>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4236422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5153" y="533400"/>
            <a:ext cx="9144000" cy="6858000"/>
          </a:xfrm>
          <a:prstGeom prst="rect">
            <a:avLst/>
          </a:prstGeom>
        </p:spPr>
      </p:pic>
      <p:sp>
        <p:nvSpPr>
          <p:cNvPr id="3" name="Title 2"/>
          <p:cNvSpPr>
            <a:spLocks noGrp="1"/>
          </p:cNvSpPr>
          <p:nvPr>
            <p:ph type="title"/>
          </p:nvPr>
        </p:nvSpPr>
        <p:spPr>
          <a:xfrm>
            <a:off x="482353" y="102093"/>
            <a:ext cx="8229600" cy="1143000"/>
          </a:xfrm>
        </p:spPr>
        <p:txBody>
          <a:bodyPr>
            <a:normAutofit/>
          </a:bodyPr>
          <a:lstStyle/>
          <a:p>
            <a:r>
              <a:rPr lang="lv-LV" sz="3600" b="1" dirty="0">
                <a:solidFill>
                  <a:schemeClr val="tx1">
                    <a:lumMod val="50000"/>
                    <a:lumOff val="50000"/>
                  </a:schemeClr>
                </a:solidFill>
              </a:rPr>
              <a:t>Pavaddokumenti</a:t>
            </a:r>
          </a:p>
        </p:txBody>
      </p:sp>
      <p:sp>
        <p:nvSpPr>
          <p:cNvPr id="4" name="Content Placeholder 3"/>
          <p:cNvSpPr>
            <a:spLocks noGrp="1"/>
          </p:cNvSpPr>
          <p:nvPr>
            <p:ph idx="1"/>
          </p:nvPr>
        </p:nvSpPr>
        <p:spPr>
          <a:xfrm>
            <a:off x="420950" y="1325732"/>
            <a:ext cx="8356847" cy="5486400"/>
          </a:xfrm>
        </p:spPr>
        <p:txBody>
          <a:bodyPr>
            <a:normAutofit fontScale="25000" lnSpcReduction="20000"/>
          </a:bodyPr>
          <a:lstStyle/>
          <a:p>
            <a:pPr marL="0" indent="0" algn="just">
              <a:lnSpc>
                <a:spcPct val="107000"/>
              </a:lnSpc>
              <a:spcAft>
                <a:spcPts val="800"/>
              </a:spcAft>
              <a:buClr>
                <a:srgbClr val="33CC33"/>
              </a:buClr>
              <a:buNone/>
            </a:pPr>
            <a:r>
              <a:rPr lang="lv-LV" sz="96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48.10. </a:t>
            </a:r>
            <a:r>
              <a:rPr lang="lv-LV" sz="96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rPr>
              <a:t>J</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 investīcijas paredzētas </a:t>
            </a:r>
            <a:r>
              <a:rPr lang="lv-LV" sz="96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ēku energoefektivitātes palielināšanai</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 neatkarīga eksperta ēku energoefektivitātes jomā </a:t>
            </a:r>
            <a:r>
              <a:rPr lang="lv-LV" sz="96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vai</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uzņēmuma </a:t>
            </a:r>
            <a:r>
              <a:rPr lang="lv-LV" sz="9600"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energoauditora</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sagatavotu </a:t>
            </a:r>
          </a:p>
          <a:p>
            <a:pPr algn="just">
              <a:lnSpc>
                <a:spcPct val="107000"/>
              </a:lnSpc>
              <a:buClr>
                <a:srgbClr val="33CC33"/>
              </a:buClr>
              <a:buFont typeface="Wingdings" panose="05000000000000000000" pitchFamily="2" charset="2"/>
              <a:buChar char="Ø"/>
            </a:pP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ēkas </a:t>
            </a:r>
            <a:r>
              <a:rPr lang="lv-LV" sz="9600"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energosertifikātu</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buClr>
                <a:srgbClr val="33CC33"/>
              </a:buClr>
              <a:buFont typeface="Wingdings" panose="05000000000000000000" pitchFamily="2" charset="2"/>
              <a:buChar char="Ø"/>
            </a:pP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uzņēmuma </a:t>
            </a:r>
            <a:r>
              <a:rPr lang="lv-LV" sz="9600"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energoaudita</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pārskatu </a:t>
            </a:r>
            <a:r>
              <a:rPr lang="lv-LV" sz="9600" b="1" u="sng"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vai</a:t>
            </a:r>
          </a:p>
          <a:p>
            <a:pPr algn="just">
              <a:lnSpc>
                <a:spcPct val="107000"/>
              </a:lnSpc>
              <a:buClr>
                <a:srgbClr val="33CC33"/>
              </a:buClr>
              <a:buFont typeface="Wingdings" panose="05000000000000000000" pitchFamily="2" charset="2"/>
              <a:buChar char="Ø"/>
            </a:pP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energoefektivitātes paaugstināšanas atzinumu </a:t>
            </a:r>
          </a:p>
          <a:p>
            <a:pPr marL="0" indent="0" algn="just">
              <a:lnSpc>
                <a:spcPct val="107000"/>
              </a:lnSpc>
              <a:spcAft>
                <a:spcPts val="800"/>
              </a:spcAft>
              <a:buClr>
                <a:srgbClr val="33CC33"/>
              </a:buClr>
              <a:buNone/>
            </a:pP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un to pielikumu kopijas saskaņā ar normatīvajiem aktiem par ēku </a:t>
            </a:r>
            <a:r>
              <a:rPr lang="lv-LV" sz="9600"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energosertifikāciju</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kas ietver projektā veicamās darbības un apliecina šo noteikumu </a:t>
            </a:r>
            <a:r>
              <a:rPr lang="lv-LV" sz="96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21. punktā </a:t>
            </a: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(ēku energoefektivitātes palielināšana) minētās prasības izpildi.</a:t>
            </a:r>
            <a:endParaRPr lang="lv-LV" sz="96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Clr>
                <a:srgbClr val="33CC33"/>
              </a:buClr>
              <a:buNone/>
            </a:pPr>
            <a:endPar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Clr>
                <a:srgbClr val="33CC33"/>
              </a:buClr>
              <a:buNone/>
            </a:pPr>
            <a:r>
              <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Projekta iecere ir jāsaskaņo ar piesaistīto ekspertu (būs veidlapa). Ja projekta īstenošanas laikā ir izmaiņas, tad atkārtoti ir jāskaņo ar piesaistīto ekspertu.</a:t>
            </a:r>
          </a:p>
          <a:p>
            <a:pPr marL="0" indent="0" algn="just">
              <a:lnSpc>
                <a:spcPct val="107000"/>
              </a:lnSpc>
              <a:spcAft>
                <a:spcPts val="800"/>
              </a:spcAft>
              <a:buClr>
                <a:srgbClr val="33CC33"/>
              </a:buClr>
              <a:buNone/>
            </a:pPr>
            <a:endPar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Clr>
                <a:srgbClr val="33CC33"/>
              </a:buClr>
              <a:buNone/>
            </a:pPr>
            <a:endParaRPr lang="lv-LV" sz="3500" b="1" dirty="0">
              <a:solidFill>
                <a:srgbClr val="33CC33"/>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9191061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66817" y="319088"/>
            <a:ext cx="8229600" cy="1143000"/>
          </a:xfrm>
        </p:spPr>
        <p:txBody>
          <a:bodyPr>
            <a:normAutofit/>
          </a:bodyPr>
          <a:lstStyle/>
          <a:p>
            <a:r>
              <a:rPr lang="lv-LV" sz="3600" b="1" dirty="0">
                <a:solidFill>
                  <a:schemeClr val="tx1">
                    <a:lumMod val="50000"/>
                    <a:lumOff val="50000"/>
                  </a:schemeClr>
                </a:solidFill>
              </a:rPr>
              <a:t>Pavaddokumenti</a:t>
            </a:r>
          </a:p>
        </p:txBody>
      </p:sp>
      <p:sp>
        <p:nvSpPr>
          <p:cNvPr id="4" name="Content Placeholder 3"/>
          <p:cNvSpPr>
            <a:spLocks noGrp="1"/>
          </p:cNvSpPr>
          <p:nvPr>
            <p:ph idx="1"/>
          </p:nvPr>
        </p:nvSpPr>
        <p:spPr>
          <a:xfrm>
            <a:off x="838200" y="1401762"/>
            <a:ext cx="7600950" cy="5137150"/>
          </a:xfrm>
        </p:spPr>
        <p:txBody>
          <a:bodyPr>
            <a:normAutofit fontScale="25000" lnSpcReduction="20000"/>
          </a:bodyPr>
          <a:lstStyle/>
          <a:p>
            <a:pPr marL="0" indent="0" algn="just">
              <a:lnSpc>
                <a:spcPct val="107000"/>
              </a:lnSpc>
              <a:spcAft>
                <a:spcPts val="800"/>
              </a:spcAft>
              <a:buClr>
                <a:srgbClr val="33CC33"/>
              </a:buClr>
              <a:buNone/>
            </a:pPr>
            <a:endParaRPr lang="lv-LV" sz="8800" b="1" kern="100" dirty="0">
              <a:solidFill>
                <a:srgbClr val="00800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Clr>
                <a:srgbClr val="33CC33"/>
              </a:buClr>
              <a:buNone/>
            </a:pPr>
            <a:r>
              <a:rPr lang="lv-LV" sz="88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48.11. </a:t>
            </a:r>
            <a:r>
              <a:rPr lang="lv-LV" sz="88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rPr>
              <a:t>N</a:t>
            </a: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acionālajā akreditācijas institūcijā </a:t>
            </a:r>
            <a:r>
              <a:rPr lang="lv-LV" sz="88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akreditēta </a:t>
            </a:r>
            <a:r>
              <a:rPr lang="lv-LV" sz="8800" b="1"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energoauditora</a:t>
            </a:r>
            <a:r>
              <a:rPr lang="lv-LV" sz="88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atzinumu, </a:t>
            </a:r>
            <a:r>
              <a:rPr lang="lv-LV" sz="8800" i="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kas apliecina </a:t>
            </a:r>
            <a:r>
              <a:rPr lang="lv-LV" sz="8800" b="1" i="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iekārtas energoefektivitātes palielinājumu vismaz par 20% salīdzinājumā ar nomaināmo iekārtu</a:t>
            </a:r>
            <a:r>
              <a:rPr lang="lv-LV" sz="8800" i="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enerģijas patēriņa datus pirms un pēc projekta īstenošanas, enerģijas sākumdatus un to avotus, izmantoto aprēķinu metodiku un izdarīto mērījumu aprakstu, </a:t>
            </a:r>
          </a:p>
          <a:p>
            <a:pPr marL="0" indent="0" algn="just">
              <a:lnSpc>
                <a:spcPct val="107000"/>
              </a:lnSpc>
              <a:spcAft>
                <a:spcPts val="800"/>
              </a:spcAft>
              <a:buClr>
                <a:srgbClr val="33CC33"/>
              </a:buClr>
              <a:buNone/>
            </a:pPr>
            <a:r>
              <a:rPr lang="lv-LV" sz="88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ja paredzēti ieguldījumi energoefektivitātei iekārtās </a:t>
            </a: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(investīcijas esošo iekārtu nomaiņā pret energoefektīvām iekārtām, tai skaitā apgaismojumam, rekuperācijas iekārtām).</a:t>
            </a:r>
          </a:p>
          <a:p>
            <a:pPr marL="0" indent="0" algn="just">
              <a:lnSpc>
                <a:spcPct val="107000"/>
              </a:lnSpc>
              <a:spcAft>
                <a:spcPts val="800"/>
              </a:spcAft>
              <a:buClr>
                <a:srgbClr val="33CC33"/>
              </a:buClr>
              <a:buNone/>
            </a:pP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Projekta iecere ir jāsaskaņo ar piesaistīto ekspertu (būs veidlapa).</a:t>
            </a:r>
          </a:p>
          <a:p>
            <a:pPr marL="0" indent="0" algn="just">
              <a:lnSpc>
                <a:spcPct val="107000"/>
              </a:lnSpc>
              <a:spcAft>
                <a:spcPts val="800"/>
              </a:spcAft>
              <a:buClr>
                <a:srgbClr val="33CC33"/>
              </a:buClr>
              <a:buNone/>
            </a:pP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Ja projekta īstenošanas laikā ir izmaiņas, tad atkārtoti ir jāskaņo ar piesaistīto ekspertu.</a:t>
            </a:r>
          </a:p>
          <a:p>
            <a:pPr marL="0" indent="0" algn="just">
              <a:lnSpc>
                <a:spcPct val="107000"/>
              </a:lnSpc>
              <a:spcAft>
                <a:spcPts val="800"/>
              </a:spcAft>
              <a:buClr>
                <a:srgbClr val="33CC33"/>
              </a:buClr>
              <a:buNone/>
            </a:pPr>
            <a:endPar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Clr>
                <a:srgbClr val="33CC33"/>
              </a:buClr>
              <a:buNone/>
            </a:pPr>
            <a:endParaRPr lang="lv-LV" sz="3500" b="1" dirty="0">
              <a:solidFill>
                <a:srgbClr val="33CC33"/>
              </a:solidFill>
            </a:endParaRPr>
          </a:p>
        </p:txBody>
      </p:sp>
      <p:sp>
        <p:nvSpPr>
          <p:cNvPr id="8" name="Slide Number Placeholder 7"/>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35159622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76200"/>
            <a:ext cx="9144000" cy="6858000"/>
          </a:xfrm>
          <a:prstGeom prst="rect">
            <a:avLst/>
          </a:prstGeom>
        </p:spPr>
      </p:pic>
      <p:sp>
        <p:nvSpPr>
          <p:cNvPr id="3" name="Title 2"/>
          <p:cNvSpPr>
            <a:spLocks noGrp="1"/>
          </p:cNvSpPr>
          <p:nvPr>
            <p:ph type="title"/>
          </p:nvPr>
        </p:nvSpPr>
        <p:spPr>
          <a:xfrm>
            <a:off x="457200" y="101353"/>
            <a:ext cx="8229600" cy="1143000"/>
          </a:xfrm>
        </p:spPr>
        <p:txBody>
          <a:bodyPr>
            <a:normAutofit/>
          </a:bodyPr>
          <a:lstStyle/>
          <a:p>
            <a:r>
              <a:rPr lang="lv-LV" sz="3600" b="1" dirty="0">
                <a:solidFill>
                  <a:schemeClr val="tx1">
                    <a:lumMod val="50000"/>
                    <a:lumOff val="50000"/>
                  </a:schemeClr>
                </a:solidFill>
              </a:rPr>
              <a:t>Pavaddokumenti</a:t>
            </a:r>
          </a:p>
        </p:txBody>
      </p:sp>
      <p:sp>
        <p:nvSpPr>
          <p:cNvPr id="4" name="Content Placeholder 3"/>
          <p:cNvSpPr>
            <a:spLocks noGrp="1"/>
          </p:cNvSpPr>
          <p:nvPr>
            <p:ph idx="1"/>
          </p:nvPr>
        </p:nvSpPr>
        <p:spPr>
          <a:xfrm>
            <a:off x="723900" y="1289850"/>
            <a:ext cx="7696200" cy="5187150"/>
          </a:xfrm>
        </p:spPr>
        <p:txBody>
          <a:bodyPr>
            <a:normAutofit fontScale="25000" lnSpcReduction="20000"/>
          </a:bodyPr>
          <a:lstStyle/>
          <a:p>
            <a:pPr marL="0" indent="0" algn="just">
              <a:lnSpc>
                <a:spcPct val="107000"/>
              </a:lnSpc>
              <a:spcAft>
                <a:spcPts val="800"/>
              </a:spcAft>
              <a:buClr>
                <a:srgbClr val="33CC33"/>
              </a:buClr>
              <a:buNone/>
            </a:pPr>
            <a:r>
              <a:rPr lang="lv-LV" sz="88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48.12. </a:t>
            </a:r>
            <a:r>
              <a:rPr lang="lv-LV" sz="88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rPr>
              <a:t>J</a:t>
            </a: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 projekts paredz atjaunojamās </a:t>
            </a:r>
            <a:r>
              <a:rPr lang="lv-LV" sz="88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enerģijas ražošanu pašpatēriņam </a:t>
            </a: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(saules paneļi, saules kolektori apkures katli, zemes sūkņi), – informāciju par atbalsta</a:t>
            </a:r>
            <a:r>
              <a:rPr lang="lv-LV" sz="88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pretendenta</a:t>
            </a:r>
            <a:r>
              <a:rPr lang="lv-LV" sz="88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elektroenerģijas patēriņu iepriekšējā kalendāra gadā</a:t>
            </a: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lnSpc>
                <a:spcPct val="107000"/>
              </a:lnSpc>
              <a:spcAft>
                <a:spcPts val="800"/>
              </a:spcAft>
              <a:buClr>
                <a:srgbClr val="33CC33"/>
              </a:buClr>
              <a:buNone/>
            </a:pP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Ja atjaunojamās enerģijas ražošanas jauda pārsniedz iepriekšējā kalendāra gadā patērēto elektroenerģijas apjomu, atbalsta pretendents </a:t>
            </a:r>
            <a:r>
              <a:rPr lang="lv-LV" sz="88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papildus iesniedz pamatojumu elektroenerģijas jaudas palielināšanai un tehnisko dokumentāciju</a:t>
            </a: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kas apliecina sagaidāmo elektroenerģijas patēriņa pieaugumu.</a:t>
            </a:r>
          </a:p>
          <a:p>
            <a:pPr marL="0" indent="0" algn="just">
              <a:lnSpc>
                <a:spcPct val="107000"/>
              </a:lnSpc>
              <a:spcAft>
                <a:spcPts val="800"/>
              </a:spcAft>
              <a:buClr>
                <a:srgbClr val="33CC33"/>
              </a:buClr>
              <a:buNone/>
            </a:pPr>
            <a:endParaRPr lang="lv-LV" sz="96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Clr>
                <a:srgbClr val="33CC33"/>
              </a:buClr>
              <a:buNone/>
            </a:pPr>
            <a:r>
              <a:rPr lang="lv-LV" sz="88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Būvvaldes atzinums</a:t>
            </a: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ja iegādes ir definētas kā pamatlīdzekļi un to uzstādīšanai nav nepieciešama būvniecības ieceres dokumentācija.</a:t>
            </a:r>
          </a:p>
          <a:p>
            <a:pPr marL="0" indent="0" algn="just">
              <a:lnSpc>
                <a:spcPct val="107000"/>
              </a:lnSpc>
              <a:spcAft>
                <a:spcPts val="800"/>
              </a:spcAft>
              <a:buClr>
                <a:srgbClr val="33CC33"/>
              </a:buClr>
              <a:buNone/>
            </a:pPr>
            <a:r>
              <a:rPr lang="lv-LV" sz="8800" kern="100" dirty="0">
                <a:solidFill>
                  <a:srgbClr val="002060"/>
                </a:solidFill>
                <a:latin typeface="Calibri" panose="020F0502020204030204" pitchFamily="34" charset="0"/>
                <a:ea typeface="Calibri" panose="020F0502020204030204" pitchFamily="34" charset="0"/>
                <a:cs typeface="Times New Roman" panose="02020603050405020304" pitchFamily="18" charset="0"/>
              </a:rPr>
              <a:t>A</a:t>
            </a:r>
            <a:r>
              <a:rPr lang="lv-LV" sz="8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tsevišķos gadījumos LAD var pieprasīt eksperta atzinumu.</a:t>
            </a:r>
          </a:p>
          <a:p>
            <a:pPr marL="0" indent="0" algn="just">
              <a:lnSpc>
                <a:spcPct val="107000"/>
              </a:lnSpc>
              <a:spcAft>
                <a:spcPts val="800"/>
              </a:spcAft>
              <a:buClr>
                <a:srgbClr val="33CC33"/>
              </a:buClr>
              <a:buNone/>
            </a:pPr>
            <a:endParaRPr lang="lv-LV" sz="96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Clr>
                <a:srgbClr val="33CC33"/>
              </a:buClr>
              <a:buNone/>
            </a:pPr>
            <a:endParaRPr lang="lv-LV" sz="3500" b="1" dirty="0">
              <a:solidFill>
                <a:srgbClr val="33CC33"/>
              </a:solidFill>
            </a:endParaRPr>
          </a:p>
        </p:txBody>
      </p:sp>
      <p:sp>
        <p:nvSpPr>
          <p:cNvPr id="8" name="Slide Number Placeholder 7"/>
          <p:cNvSpPr>
            <a:spLocks noGrp="1"/>
          </p:cNvSpPr>
          <p:nvPr>
            <p:ph type="sldNum" sz="quarter" idx="12"/>
          </p:nvPr>
        </p:nvSpPr>
        <p:spPr>
          <a:xfrm>
            <a:off x="6661027" y="6835066"/>
            <a:ext cx="2133600" cy="365125"/>
          </a:xfrm>
        </p:spPr>
        <p:txBody>
          <a:bodyPr/>
          <a:lstStyle/>
          <a:p>
            <a:fld id="{B6F15528-21DE-4FAA-801E-634DDDAF4B2B}" type="slidenum">
              <a:rPr lang="en-US" smtClean="0"/>
              <a:pPr/>
              <a:t>40</a:t>
            </a:fld>
            <a:endParaRPr lang="en-US" dirty="0"/>
          </a:p>
        </p:txBody>
      </p:sp>
      <p:sp>
        <p:nvSpPr>
          <p:cNvPr id="2" name="Pluszīme 1">
            <a:extLst>
              <a:ext uri="{FF2B5EF4-FFF2-40B4-BE49-F238E27FC236}">
                <a16:creationId xmlns:a16="http://schemas.microsoft.com/office/drawing/2014/main" id="{EAE5AA79-913B-889A-F7BA-4ED2596E3A86}"/>
              </a:ext>
            </a:extLst>
          </p:cNvPr>
          <p:cNvSpPr/>
          <p:nvPr/>
        </p:nvSpPr>
        <p:spPr>
          <a:xfrm>
            <a:off x="360285" y="4800600"/>
            <a:ext cx="342900" cy="310350"/>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0380127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2934" y="0"/>
            <a:ext cx="9144000" cy="6858000"/>
          </a:xfrm>
          <a:prstGeom prst="rect">
            <a:avLst/>
          </a:prstGeom>
        </p:spPr>
      </p:pic>
      <p:sp>
        <p:nvSpPr>
          <p:cNvPr id="3" name="Title 2"/>
          <p:cNvSpPr>
            <a:spLocks noGrp="1"/>
          </p:cNvSpPr>
          <p:nvPr>
            <p:ph type="title"/>
          </p:nvPr>
        </p:nvSpPr>
        <p:spPr>
          <a:xfrm>
            <a:off x="480134" y="192780"/>
            <a:ext cx="8229600" cy="1143000"/>
          </a:xfrm>
        </p:spPr>
        <p:txBody>
          <a:bodyPr>
            <a:normAutofit/>
          </a:bodyPr>
          <a:lstStyle/>
          <a:p>
            <a:r>
              <a:rPr lang="lv-LV" sz="3200" b="1" dirty="0">
                <a:solidFill>
                  <a:schemeClr val="tx1">
                    <a:lumMod val="50000"/>
                    <a:lumOff val="50000"/>
                  </a:schemeClr>
                </a:solidFill>
              </a:rPr>
              <a:t>LEADER projektu īstenošanas termiņi </a:t>
            </a:r>
          </a:p>
        </p:txBody>
      </p:sp>
      <p:sp>
        <p:nvSpPr>
          <p:cNvPr id="4" name="Content Placeholder 3"/>
          <p:cNvSpPr>
            <a:spLocks noGrp="1"/>
          </p:cNvSpPr>
          <p:nvPr>
            <p:ph idx="1"/>
          </p:nvPr>
        </p:nvSpPr>
        <p:spPr>
          <a:xfrm>
            <a:off x="480134" y="1554161"/>
            <a:ext cx="8229600" cy="4984751"/>
          </a:xfrm>
        </p:spPr>
        <p:txBody>
          <a:bodyPr>
            <a:noAutofit/>
          </a:bodyPr>
          <a:lstStyle/>
          <a:p>
            <a:pPr>
              <a:buClr>
                <a:srgbClr val="C00000"/>
              </a:buClr>
              <a:buNone/>
            </a:pPr>
            <a:r>
              <a:rPr lang="lv-LV" sz="2400" dirty="0">
                <a:solidFill>
                  <a:srgbClr val="002060"/>
                </a:solidFill>
              </a:rPr>
              <a:t>Projekta īstenošanas maksimālie termiņi:</a:t>
            </a:r>
          </a:p>
          <a:p>
            <a:pPr>
              <a:buClr>
                <a:srgbClr val="C00000"/>
              </a:buClr>
              <a:buNone/>
            </a:pPr>
            <a:endParaRPr lang="lv-LV" sz="2400" dirty="0">
              <a:solidFill>
                <a:srgbClr val="002060"/>
              </a:solidFill>
            </a:endParaRPr>
          </a:p>
          <a:p>
            <a:pPr lvl="0">
              <a:buClr>
                <a:srgbClr val="33CC33"/>
              </a:buClr>
              <a:buFont typeface="Wingdings" panose="05000000000000000000" pitchFamily="2" charset="2"/>
              <a:buChar char="ü"/>
            </a:pPr>
            <a:r>
              <a:rPr lang="lv-LV" sz="2400" dirty="0">
                <a:solidFill>
                  <a:srgbClr val="002060"/>
                </a:solidFill>
              </a:rPr>
              <a:t>Ja tiek veikta </a:t>
            </a:r>
            <a:r>
              <a:rPr lang="lv-LV" sz="2400" b="1" dirty="0">
                <a:solidFill>
                  <a:srgbClr val="002060"/>
                </a:solidFill>
              </a:rPr>
              <a:t>būvniecība</a:t>
            </a:r>
            <a:r>
              <a:rPr lang="lv-LV" sz="2400" dirty="0">
                <a:solidFill>
                  <a:srgbClr val="002060"/>
                </a:solidFill>
              </a:rPr>
              <a:t> – </a:t>
            </a:r>
            <a:r>
              <a:rPr lang="lv-LV" sz="2400" b="1" dirty="0">
                <a:solidFill>
                  <a:srgbClr val="002060"/>
                </a:solidFill>
              </a:rPr>
              <a:t>2 gadi no</a:t>
            </a:r>
            <a:r>
              <a:rPr lang="lv-LV" sz="2400" dirty="0">
                <a:solidFill>
                  <a:srgbClr val="002060"/>
                </a:solidFill>
              </a:rPr>
              <a:t> Lauku atbalsta dienesta (LAD) lēmuma pieņemšanas par projekta iesnieguma apstiprināšanu;</a:t>
            </a:r>
          </a:p>
          <a:p>
            <a:pPr marL="457200" lvl="1" indent="0">
              <a:buClr>
                <a:srgbClr val="33CC33"/>
              </a:buClr>
              <a:buNone/>
            </a:pPr>
            <a:endParaRPr lang="lv-LV" sz="2400" dirty="0">
              <a:solidFill>
                <a:srgbClr val="002060"/>
              </a:solidFill>
            </a:endParaRPr>
          </a:p>
          <a:p>
            <a:pPr lvl="0">
              <a:buClr>
                <a:srgbClr val="33CC33"/>
              </a:buClr>
              <a:buFont typeface="Wingdings" panose="05000000000000000000" pitchFamily="2" charset="2"/>
              <a:buChar char="ü"/>
            </a:pPr>
            <a:r>
              <a:rPr lang="lv-LV" sz="2400" dirty="0">
                <a:solidFill>
                  <a:srgbClr val="002060"/>
                </a:solidFill>
              </a:rPr>
              <a:t>pārējiem projektiem projektu īstenošanas termiņš ir </a:t>
            </a:r>
            <a:r>
              <a:rPr lang="lv-LV" sz="2400" b="1" dirty="0">
                <a:solidFill>
                  <a:srgbClr val="002060"/>
                </a:solidFill>
              </a:rPr>
              <a:t>1 gads no</a:t>
            </a:r>
            <a:r>
              <a:rPr lang="lv-LV" sz="2400" dirty="0">
                <a:solidFill>
                  <a:srgbClr val="002060"/>
                </a:solidFill>
              </a:rPr>
              <a:t> LAD lēmuma pieņemšanas par projekta iesnieguma apstiprināšanu.</a:t>
            </a:r>
          </a:p>
          <a:p>
            <a:pPr marL="0" indent="0">
              <a:buClr>
                <a:srgbClr val="33CC33"/>
              </a:buClr>
              <a:buNone/>
            </a:pPr>
            <a:endParaRPr lang="lv-LV" sz="2000" dirty="0">
              <a:solidFill>
                <a:srgbClr val="00206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41</a:t>
            </a:fld>
            <a:endParaRPr lang="en-US"/>
          </a:p>
        </p:txBody>
      </p:sp>
      <p:sp>
        <p:nvSpPr>
          <p:cNvPr id="9" name="TextBox 8"/>
          <p:cNvSpPr txBox="1"/>
          <p:nvPr/>
        </p:nvSpPr>
        <p:spPr>
          <a:xfrm>
            <a:off x="2277131" y="5807138"/>
            <a:ext cx="6464911" cy="400110"/>
          </a:xfrm>
          <a:prstGeom prst="rect">
            <a:avLst/>
          </a:prstGeom>
          <a:noFill/>
          <a:ln>
            <a:solidFill>
              <a:srgbClr val="C00000"/>
            </a:solidFill>
          </a:ln>
        </p:spPr>
        <p:txBody>
          <a:bodyPr wrap="none" rtlCol="0">
            <a:spAutoFit/>
          </a:bodyPr>
          <a:lstStyle/>
          <a:p>
            <a:r>
              <a:rPr lang="lv-LV" sz="2000" dirty="0">
                <a:solidFill>
                  <a:srgbClr val="FF0000"/>
                </a:solidFill>
              </a:rPr>
              <a:t>PROJEKTA IESNIEGUMĀ RAKSTĀM VISU ATĻAUTO PERIODU!!!</a:t>
            </a:r>
            <a:endParaRPr lang="lv-LV"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457200"/>
            <a:ext cx="9144000" cy="6858000"/>
          </a:xfrm>
          <a:prstGeom prst="rect">
            <a:avLst/>
          </a:prstGeom>
        </p:spPr>
      </p:pic>
      <p:sp>
        <p:nvSpPr>
          <p:cNvPr id="3" name="Title 2"/>
          <p:cNvSpPr>
            <a:spLocks noGrp="1"/>
          </p:cNvSpPr>
          <p:nvPr>
            <p:ph type="title"/>
          </p:nvPr>
        </p:nvSpPr>
        <p:spPr>
          <a:xfrm>
            <a:off x="457200" y="381000"/>
            <a:ext cx="8229600" cy="1143000"/>
          </a:xfrm>
        </p:spPr>
        <p:txBody>
          <a:bodyPr>
            <a:normAutofit/>
          </a:bodyPr>
          <a:lstStyle/>
          <a:p>
            <a:r>
              <a:rPr lang="lv-LV" sz="3200" b="1" dirty="0">
                <a:solidFill>
                  <a:schemeClr val="tx1">
                    <a:lumMod val="50000"/>
                    <a:lumOff val="50000"/>
                  </a:schemeClr>
                </a:solidFill>
              </a:rPr>
              <a:t>Kad uzsākt īstenot projektu?</a:t>
            </a:r>
          </a:p>
        </p:txBody>
      </p:sp>
      <p:sp>
        <p:nvSpPr>
          <p:cNvPr id="4" name="Content Placeholder 3"/>
          <p:cNvSpPr>
            <a:spLocks noGrp="1"/>
          </p:cNvSpPr>
          <p:nvPr>
            <p:ph idx="1"/>
          </p:nvPr>
        </p:nvSpPr>
        <p:spPr>
          <a:xfrm>
            <a:off x="609600" y="1524000"/>
            <a:ext cx="8077199" cy="5410200"/>
          </a:xfrm>
        </p:spPr>
        <p:txBody>
          <a:bodyPr>
            <a:noAutofit/>
          </a:bodyPr>
          <a:lstStyle/>
          <a:p>
            <a:pPr marL="0" lvl="0" indent="0" algn="just">
              <a:buNone/>
            </a:pPr>
            <a:r>
              <a:rPr lang="lv-LV" sz="2400" dirty="0">
                <a:solidFill>
                  <a:srgbClr val="002060"/>
                </a:solidFill>
              </a:rPr>
              <a:t>Atbalsta saņēmējs ir tiesīgs uzsākt projekta īstenošanu pēc projekta iesnieguma iesniegšanas LAD EPS, uzņemoties pilnu finanšu risku. </a:t>
            </a:r>
            <a:r>
              <a:rPr lang="lv-LV" sz="2400" b="1" dirty="0">
                <a:solidFill>
                  <a:srgbClr val="33CC33"/>
                </a:solidFill>
              </a:rPr>
              <a:t>MKN 113, 26. </a:t>
            </a:r>
          </a:p>
          <a:p>
            <a:pPr marL="0" lvl="0" indent="0" algn="ctr">
              <a:buNone/>
            </a:pPr>
            <a:r>
              <a:rPr lang="lv-LV" sz="1000" dirty="0">
                <a:solidFill>
                  <a:srgbClr val="002060"/>
                </a:solidFill>
              </a:rPr>
              <a:t> </a:t>
            </a:r>
          </a:p>
          <a:p>
            <a:pPr marL="0" lvl="0" indent="0" algn="ctr">
              <a:buNone/>
            </a:pPr>
            <a:r>
              <a:rPr lang="lv-LV" sz="2400" b="1" dirty="0">
                <a:solidFill>
                  <a:srgbClr val="C00000"/>
                </a:solidFill>
              </a:rPr>
              <a:t>! LEADER projekti</a:t>
            </a:r>
          </a:p>
          <a:p>
            <a:pPr marL="0" lvl="0" indent="0" algn="just">
              <a:buNone/>
            </a:pPr>
            <a:r>
              <a:rPr lang="lv-LV" sz="2400" dirty="0">
                <a:solidFill>
                  <a:srgbClr val="002060"/>
                </a:solidFill>
              </a:rPr>
              <a:t>Pretendents LEADER projekta iesniegumu iesniedz LAD EPS </a:t>
            </a:r>
            <a:r>
              <a:rPr lang="lv-LV" sz="2400" dirty="0">
                <a:solidFill>
                  <a:srgbClr val="002060"/>
                </a:solidFill>
                <a:latin typeface="Times New Roman" panose="02020603050405020304" pitchFamily="18" charset="0"/>
                <a:cs typeface="Times New Roman" panose="02020603050405020304" pitchFamily="18" charset="0"/>
              </a:rPr>
              <a:t>→ </a:t>
            </a:r>
            <a:r>
              <a:rPr lang="lv-LV" sz="2400" b="1" dirty="0">
                <a:solidFill>
                  <a:srgbClr val="002060"/>
                </a:solidFill>
              </a:rPr>
              <a:t>Madonas novada fonda VRG platformā</a:t>
            </a:r>
            <a:r>
              <a:rPr lang="lv-LV" sz="2400" dirty="0">
                <a:solidFill>
                  <a:srgbClr val="002060"/>
                </a:solidFill>
              </a:rPr>
              <a:t>.</a:t>
            </a:r>
          </a:p>
          <a:p>
            <a:pPr marL="0" lvl="0" indent="0" algn="just">
              <a:buNone/>
            </a:pPr>
            <a:r>
              <a:rPr lang="lv-LV" sz="2400" dirty="0">
                <a:solidFill>
                  <a:srgbClr val="002060"/>
                </a:solidFill>
              </a:rPr>
              <a:t>Projektu var sākt īstenot, kad to ir </a:t>
            </a:r>
          </a:p>
          <a:p>
            <a:pPr lvl="0" algn="just">
              <a:buClr>
                <a:srgbClr val="33CC33"/>
              </a:buClr>
              <a:buFont typeface="Wingdings" panose="05000000000000000000" pitchFamily="2" charset="2"/>
              <a:buChar char="Ø"/>
            </a:pPr>
            <a:r>
              <a:rPr lang="lv-LV" sz="2400" dirty="0">
                <a:solidFill>
                  <a:srgbClr val="002060"/>
                </a:solidFill>
              </a:rPr>
              <a:t>izvērtējis MNF un </a:t>
            </a:r>
          </a:p>
          <a:p>
            <a:pPr lvl="0" algn="just">
              <a:buClr>
                <a:srgbClr val="33CC33"/>
              </a:buClr>
              <a:buFont typeface="Wingdings" panose="05000000000000000000" pitchFamily="2" charset="2"/>
              <a:buChar char="Ø"/>
            </a:pPr>
            <a:r>
              <a:rPr lang="lv-LV" sz="2400" dirty="0">
                <a:solidFill>
                  <a:srgbClr val="002060"/>
                </a:solidFill>
              </a:rPr>
              <a:t>ar pozitīvu atzinumu tālāk iesniedzis LAD. </a:t>
            </a:r>
          </a:p>
          <a:p>
            <a:pPr lvl="0" algn="just">
              <a:buClr>
                <a:srgbClr val="33CC33"/>
              </a:buClr>
              <a:buFont typeface="Wingdings" panose="05000000000000000000" pitchFamily="2" charset="2"/>
              <a:buChar char="Ø"/>
            </a:pPr>
            <a:endParaRPr lang="lv-LV" sz="1000" dirty="0">
              <a:solidFill>
                <a:srgbClr val="002060"/>
              </a:solidFill>
            </a:endParaRPr>
          </a:p>
          <a:p>
            <a:pPr marL="0" lvl="0" indent="0" algn="just">
              <a:buNone/>
            </a:pPr>
            <a:r>
              <a:rPr lang="lv-LV" sz="2400" dirty="0">
                <a:solidFill>
                  <a:srgbClr val="002060"/>
                </a:solidFill>
              </a:rPr>
              <a:t>Pretendents uzņemas pilnu finanšu risku, jo zināms MNF lēmums, bet vēl nav zināms LAD lēmums.</a:t>
            </a:r>
            <a:endParaRPr lang="lv-LV" sz="2800" dirty="0">
              <a:solidFill>
                <a:srgbClr val="002060"/>
              </a:solidFill>
            </a:endParaRPr>
          </a:p>
        </p:txBody>
      </p:sp>
      <p:sp>
        <p:nvSpPr>
          <p:cNvPr id="7" name="TextBox 6"/>
          <p:cNvSpPr txBox="1"/>
          <p:nvPr/>
        </p:nvSpPr>
        <p:spPr>
          <a:xfrm>
            <a:off x="304800" y="5380672"/>
            <a:ext cx="184731" cy="738664"/>
          </a:xfrm>
          <a:prstGeom prst="rect">
            <a:avLst/>
          </a:prstGeom>
          <a:noFill/>
        </p:spPr>
        <p:txBody>
          <a:bodyPr wrap="none" rtlCol="0">
            <a:spAutoFit/>
          </a:bodyPr>
          <a:lstStyle/>
          <a:p>
            <a:pPr lvl="0"/>
            <a:endParaRPr lang="lv-LV" sz="2400" dirty="0">
              <a:solidFill>
                <a:srgbClr val="002060"/>
              </a:solidFill>
            </a:endParaRPr>
          </a:p>
          <a:p>
            <a:endParaRPr lang="lv-LV"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57200" y="469080"/>
            <a:ext cx="8229600" cy="1143000"/>
          </a:xfrm>
        </p:spPr>
        <p:txBody>
          <a:bodyPr>
            <a:normAutofit/>
          </a:bodyPr>
          <a:lstStyle/>
          <a:p>
            <a:r>
              <a:rPr lang="lv-LV" sz="3200" b="1" dirty="0">
                <a:solidFill>
                  <a:schemeClr val="tx1">
                    <a:lumMod val="50000"/>
                    <a:lumOff val="50000"/>
                  </a:schemeClr>
                </a:solidFill>
              </a:rPr>
              <a:t>Kad uzsākt īstenot projektu?</a:t>
            </a:r>
          </a:p>
        </p:txBody>
      </p:sp>
      <p:sp>
        <p:nvSpPr>
          <p:cNvPr id="4" name="Content Placeholder 3"/>
          <p:cNvSpPr>
            <a:spLocks noGrp="1"/>
          </p:cNvSpPr>
          <p:nvPr>
            <p:ph idx="1"/>
          </p:nvPr>
        </p:nvSpPr>
        <p:spPr>
          <a:xfrm>
            <a:off x="609600" y="1612079"/>
            <a:ext cx="8229600" cy="4607745"/>
          </a:xfrm>
        </p:spPr>
        <p:txBody>
          <a:bodyPr>
            <a:normAutofit fontScale="85000" lnSpcReduction="20000"/>
          </a:bodyPr>
          <a:lstStyle/>
          <a:p>
            <a:pPr>
              <a:buClr>
                <a:srgbClr val="C00000"/>
              </a:buClr>
              <a:buNone/>
            </a:pPr>
            <a:r>
              <a:rPr lang="lv-LV" sz="2400" b="1" dirty="0">
                <a:solidFill>
                  <a:srgbClr val="008000"/>
                </a:solidFill>
              </a:rPr>
              <a:t>68. </a:t>
            </a:r>
            <a:r>
              <a:rPr lang="lv-LV" sz="2400" dirty="0">
                <a:solidFill>
                  <a:srgbClr val="002060"/>
                </a:solidFill>
              </a:rPr>
              <a:t>Atbalsta saņēmējs projektu sāk īstenot 6 mēnešu laikā pēc dienas, kad stājies spēkā LAD lēmums par projekta iesnieguma apstiprināšanu. </a:t>
            </a:r>
          </a:p>
          <a:p>
            <a:pPr>
              <a:buClr>
                <a:srgbClr val="C00000"/>
              </a:buClr>
              <a:buNone/>
            </a:pPr>
            <a:endParaRPr lang="lv-LV" sz="2400" dirty="0">
              <a:solidFill>
                <a:srgbClr val="002060"/>
              </a:solidFill>
            </a:endParaRPr>
          </a:p>
          <a:p>
            <a:pPr>
              <a:buClr>
                <a:srgbClr val="C00000"/>
              </a:buClr>
              <a:buNone/>
            </a:pPr>
            <a:r>
              <a:rPr lang="lv-LV" sz="2400" b="1" dirty="0">
                <a:solidFill>
                  <a:srgbClr val="008000"/>
                </a:solidFill>
              </a:rPr>
              <a:t>69. </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Īstenošana ir uzsākta, </a:t>
            </a:r>
            <a:r>
              <a:rPr lang="lv-LV" sz="24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ja ir izpildīts vismaz viens</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no šādiem nosacījumiem:</a:t>
            </a:r>
          </a:p>
          <a:p>
            <a:pPr marL="457200" algn="just">
              <a:lnSpc>
                <a:spcPct val="107000"/>
              </a:lnSpc>
              <a:spcAft>
                <a:spcPts val="800"/>
              </a:spcAft>
              <a:buClr>
                <a:srgbClr val="33CC33"/>
              </a:buClr>
              <a:buFont typeface="Wingdings" panose="05000000000000000000" pitchFamily="2" charset="2"/>
              <a:buChar char="ü"/>
            </a:pPr>
            <a:r>
              <a:rPr lang="lv-LV" sz="24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69.1. </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atbalsta saņēmējs LAD atbilstoši plānotajai būvniecības iecerei un būvju grupai ir iesniedzis informāciju par būvniecības lietu, kas atbilstoši būvniecības jomu regulējošajiem normatīvajiem aktiem reģistrēta Būvniecības informācijas sistēmā;</a:t>
            </a:r>
          </a:p>
          <a:p>
            <a:pPr marL="457200" algn="just">
              <a:lnSpc>
                <a:spcPct val="107000"/>
              </a:lnSpc>
              <a:spcAft>
                <a:spcPts val="800"/>
              </a:spcAft>
              <a:buClr>
                <a:srgbClr val="33CC33"/>
              </a:buClr>
              <a:buFont typeface="Wingdings" panose="05000000000000000000" pitchFamily="2" charset="2"/>
              <a:buChar char="ü"/>
            </a:pPr>
            <a:r>
              <a:rPr lang="lv-LV" sz="24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69.2. </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atbalsta saņēmējs ir iegādājies vismaz vienu no projektā paredzētajiem pamatlīdzekļiem, kura vērtība ir vismaz 10% no attiecināmo izmaksu summas, kas paredzēta pamatlīdzekļu iegādei;</a:t>
            </a:r>
          </a:p>
          <a:p>
            <a:pPr marL="457200" algn="just">
              <a:lnSpc>
                <a:spcPct val="107000"/>
              </a:lnSpc>
              <a:spcAft>
                <a:spcPts val="800"/>
              </a:spcAft>
              <a:buClr>
                <a:srgbClr val="33CC33"/>
              </a:buClr>
              <a:buFont typeface="Wingdings" panose="05000000000000000000" pitchFamily="2" charset="2"/>
              <a:buChar char="ü"/>
            </a:pPr>
            <a:r>
              <a:rPr lang="lv-LV" sz="2400" b="1" kern="100" dirty="0">
                <a:solidFill>
                  <a:srgbClr val="008000"/>
                </a:solidFill>
                <a:effectLst/>
                <a:latin typeface="Calibri" panose="020F0502020204030204" pitchFamily="34" charset="0"/>
                <a:ea typeface="Calibri" panose="020F0502020204030204" pitchFamily="34" charset="0"/>
                <a:cs typeface="Times New Roman" panose="02020603050405020304" pitchFamily="18" charset="0"/>
              </a:rPr>
              <a:t>69.3. </a:t>
            </a:r>
            <a:r>
              <a:rPr lang="lv-LV"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atbalsta saņēmējs ir noslēdzis līgumu un samaksājis avansu vismaz 10% apmērā no attiecināmo izmaksu summas, neietverot būvniecības izmaksas.</a:t>
            </a:r>
          </a:p>
          <a:p>
            <a:pPr>
              <a:buClr>
                <a:srgbClr val="C00000"/>
              </a:buClr>
              <a:buNone/>
            </a:pPr>
            <a:endParaRPr lang="lv-LV" b="1" dirty="0">
              <a:solidFill>
                <a:srgbClr val="33CC33"/>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val="2317419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graphicFrame>
        <p:nvGraphicFramePr>
          <p:cNvPr id="5" name="Diagram 4"/>
          <p:cNvGraphicFramePr/>
          <p:nvPr>
            <p:extLst>
              <p:ext uri="{D42A27DB-BD31-4B8C-83A1-F6EECF244321}">
                <p14:modId xmlns:p14="http://schemas.microsoft.com/office/powerpoint/2010/main" val="3786022567"/>
              </p:ext>
            </p:extLst>
          </p:nvPr>
        </p:nvGraphicFramePr>
        <p:xfrm>
          <a:off x="914400" y="304800"/>
          <a:ext cx="74676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rot="1613625">
            <a:off x="6019711" y="877053"/>
            <a:ext cx="2955424"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lv-LV" b="1" dirty="0">
                <a:solidFill>
                  <a:schemeClr val="tx1">
                    <a:lumMod val="65000"/>
                    <a:lumOff val="35000"/>
                  </a:schemeClr>
                </a:solidFill>
              </a:rPr>
              <a:t>LEADER projekta laika grafiks</a:t>
            </a:r>
          </a:p>
        </p:txBody>
      </p:sp>
      <p:sp>
        <p:nvSpPr>
          <p:cNvPr id="3" name="Bultiņa: pa kreisi 2">
            <a:extLst>
              <a:ext uri="{FF2B5EF4-FFF2-40B4-BE49-F238E27FC236}">
                <a16:creationId xmlns:a16="http://schemas.microsoft.com/office/drawing/2014/main" id="{8D6375F4-8BF6-45B6-94CD-114F14190BF8}"/>
              </a:ext>
            </a:extLst>
          </p:cNvPr>
          <p:cNvSpPr/>
          <p:nvPr/>
        </p:nvSpPr>
        <p:spPr>
          <a:xfrm>
            <a:off x="7391400" y="5105400"/>
            <a:ext cx="609600" cy="228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57200" y="327025"/>
            <a:ext cx="8229600" cy="1143000"/>
          </a:xfrm>
        </p:spPr>
        <p:txBody>
          <a:bodyPr>
            <a:normAutofit/>
          </a:bodyPr>
          <a:lstStyle/>
          <a:p>
            <a:r>
              <a:rPr lang="lv-LV" sz="3600" b="1" dirty="0">
                <a:solidFill>
                  <a:schemeClr val="tx1">
                    <a:lumMod val="50000"/>
                    <a:lumOff val="50000"/>
                  </a:schemeClr>
                </a:solidFill>
              </a:rPr>
              <a:t>Projekta īstenošanas nosacījumi</a:t>
            </a:r>
          </a:p>
        </p:txBody>
      </p:sp>
      <p:sp>
        <p:nvSpPr>
          <p:cNvPr id="4" name="Content Placeholder 3"/>
          <p:cNvSpPr>
            <a:spLocks noGrp="1"/>
          </p:cNvSpPr>
          <p:nvPr>
            <p:ph idx="1"/>
          </p:nvPr>
        </p:nvSpPr>
        <p:spPr>
          <a:xfrm>
            <a:off x="838200" y="2019300"/>
            <a:ext cx="7467600" cy="3314700"/>
          </a:xfrm>
        </p:spPr>
        <p:txBody>
          <a:bodyPr>
            <a:normAutofit/>
          </a:bodyPr>
          <a:lstStyle/>
          <a:p>
            <a:pPr lvl="0" algn="just">
              <a:buClr>
                <a:srgbClr val="33CC33"/>
              </a:buClr>
              <a:buFont typeface="Wingdings" panose="05000000000000000000" pitchFamily="2" charset="2"/>
              <a:buChar char="Ø"/>
            </a:pPr>
            <a:r>
              <a:rPr lang="lv-LV" sz="2400" b="1" dirty="0">
                <a:solidFill>
                  <a:srgbClr val="008000"/>
                </a:solidFill>
              </a:rPr>
              <a:t>70. </a:t>
            </a:r>
            <a:r>
              <a:rPr lang="lv-LV" sz="2400" dirty="0">
                <a:solidFill>
                  <a:srgbClr val="002060"/>
                </a:solidFill>
              </a:rPr>
              <a:t>Ja atbalsta saņēmējs ir </a:t>
            </a:r>
            <a:r>
              <a:rPr lang="lv-LV" sz="2400" b="1" dirty="0">
                <a:solidFill>
                  <a:srgbClr val="002060"/>
                </a:solidFill>
              </a:rPr>
              <a:t>fiziskā persona </a:t>
            </a:r>
            <a:r>
              <a:rPr lang="lv-LV" sz="2400" dirty="0">
                <a:solidFill>
                  <a:srgbClr val="002060"/>
                </a:solidFill>
              </a:rPr>
              <a:t>un </a:t>
            </a:r>
            <a:r>
              <a:rPr lang="lv-LV" sz="2400" b="1" dirty="0">
                <a:solidFill>
                  <a:srgbClr val="002060"/>
                </a:solidFill>
              </a:rPr>
              <a:t>projekta uzraudzības laikā </a:t>
            </a:r>
            <a:r>
              <a:rPr lang="lv-LV" sz="2400" dirty="0">
                <a:solidFill>
                  <a:srgbClr val="002060"/>
                </a:solidFill>
              </a:rPr>
              <a:t>tas kļūst par kapitāldaļu turētāju komercsabiedrībā, kas pārņem projekta saistības, tam attiecīgajā komercsabiedrībā visu projekta uzraudzības laiku ir izšķiroša ietekme un </a:t>
            </a:r>
          </a:p>
          <a:p>
            <a:pPr lvl="1" algn="just">
              <a:buClr>
                <a:srgbClr val="33CC33"/>
              </a:buClr>
              <a:buFont typeface="Wingdings" panose="05000000000000000000" pitchFamily="2" charset="2"/>
              <a:buChar char="Ø"/>
            </a:pPr>
            <a:r>
              <a:rPr lang="lv-LV" sz="2400" dirty="0">
                <a:solidFill>
                  <a:srgbClr val="002060"/>
                </a:solidFill>
              </a:rPr>
              <a:t>pieder ne mazāk kā 51% kapitāldaļu, </a:t>
            </a:r>
          </a:p>
          <a:p>
            <a:pPr lvl="1" algn="just">
              <a:buClr>
                <a:srgbClr val="33CC33"/>
              </a:buClr>
              <a:buFont typeface="Wingdings" panose="05000000000000000000" pitchFamily="2" charset="2"/>
              <a:buChar char="Ø"/>
            </a:pPr>
            <a:r>
              <a:rPr lang="lv-LV" sz="2400" dirty="0">
                <a:solidFill>
                  <a:srgbClr val="002060"/>
                </a:solidFill>
              </a:rPr>
              <a:t>kā arī Uzņēmumu reģistrā ir reģistrētas paraksta tiesības.</a:t>
            </a:r>
          </a:p>
        </p:txBody>
      </p:sp>
      <p:sp>
        <p:nvSpPr>
          <p:cNvPr id="8" name="Slide Number Placeholder 7"/>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5585431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57200" y="327025"/>
            <a:ext cx="8229600" cy="1143000"/>
          </a:xfrm>
        </p:spPr>
        <p:txBody>
          <a:bodyPr>
            <a:normAutofit/>
          </a:bodyPr>
          <a:lstStyle/>
          <a:p>
            <a:r>
              <a:rPr lang="lv-LV" sz="3600" b="1" dirty="0">
                <a:solidFill>
                  <a:schemeClr val="tx1">
                    <a:lumMod val="65000"/>
                    <a:lumOff val="35000"/>
                  </a:schemeClr>
                </a:solidFill>
              </a:rPr>
              <a:t>Projekta īstenošanas nosacījumi</a:t>
            </a:r>
          </a:p>
        </p:txBody>
      </p:sp>
      <p:sp>
        <p:nvSpPr>
          <p:cNvPr id="4" name="Content Placeholder 3"/>
          <p:cNvSpPr>
            <a:spLocks noGrp="1"/>
          </p:cNvSpPr>
          <p:nvPr>
            <p:ph idx="1"/>
          </p:nvPr>
        </p:nvSpPr>
        <p:spPr>
          <a:xfrm>
            <a:off x="838200" y="2019300"/>
            <a:ext cx="7467600" cy="2819400"/>
          </a:xfrm>
        </p:spPr>
        <p:txBody>
          <a:bodyPr>
            <a:normAutofit fontScale="70000" lnSpcReduction="20000"/>
          </a:bodyPr>
          <a:lstStyle/>
          <a:p>
            <a:pPr lvl="0" algn="just">
              <a:buClr>
                <a:srgbClr val="33CC33"/>
              </a:buClr>
              <a:buFont typeface="Wingdings" panose="05000000000000000000" pitchFamily="2" charset="2"/>
              <a:buChar char="Ø"/>
            </a:pPr>
            <a:r>
              <a:rPr lang="lv-LV" b="1" dirty="0">
                <a:solidFill>
                  <a:srgbClr val="008000"/>
                </a:solidFill>
              </a:rPr>
              <a:t>63. </a:t>
            </a:r>
            <a:r>
              <a:rPr lang="lv-LV" b="1" dirty="0">
                <a:solidFill>
                  <a:srgbClr val="002060"/>
                </a:solidFill>
              </a:rPr>
              <a:t>Īstenojot projektu, izveido jaunu tūrisma pakalpojumu, </a:t>
            </a:r>
            <a:r>
              <a:rPr lang="lv-LV" dirty="0">
                <a:solidFill>
                  <a:srgbClr val="002060"/>
                </a:solidFill>
              </a:rPr>
              <a:t>līdz pēdējā maksājuma pieprasījuma iesniegšanai LAD un turpmāk visā projekta uzraudzības periodā katru gadu </a:t>
            </a:r>
            <a:r>
              <a:rPr lang="lv-LV" b="1" dirty="0">
                <a:solidFill>
                  <a:srgbClr val="002060"/>
                </a:solidFill>
              </a:rPr>
              <a:t>uzņēmējs</a:t>
            </a:r>
            <a:r>
              <a:rPr lang="lv-LV" dirty="0">
                <a:solidFill>
                  <a:srgbClr val="002060"/>
                </a:solidFill>
              </a:rPr>
              <a:t> kā tūrisma pakalpojumu sniedzējs ir </a:t>
            </a:r>
            <a:r>
              <a:rPr lang="lv-LV" b="1" dirty="0">
                <a:solidFill>
                  <a:srgbClr val="002060"/>
                </a:solidFill>
              </a:rPr>
              <a:t>iekļauts ar tūrisma jomas popularizēšanu saistītas institūcijas tīmekļvietnē. </a:t>
            </a:r>
          </a:p>
          <a:p>
            <a:pPr lvl="0">
              <a:buClr>
                <a:srgbClr val="33CC33"/>
              </a:buClr>
              <a:buFont typeface="Wingdings" panose="05000000000000000000" pitchFamily="2" charset="2"/>
              <a:buChar char="Ø"/>
            </a:pPr>
            <a:endParaRPr lang="lv-LV" dirty="0">
              <a:solidFill>
                <a:srgbClr val="002060"/>
              </a:solidFill>
            </a:endParaRPr>
          </a:p>
          <a:p>
            <a:pPr lvl="0">
              <a:buClr>
                <a:srgbClr val="33CC33"/>
              </a:buClr>
              <a:buFont typeface="Wingdings" panose="05000000000000000000" pitchFamily="2" charset="2"/>
              <a:buChar char="Ø"/>
            </a:pPr>
            <a:r>
              <a:rPr lang="lv-LV" dirty="0">
                <a:solidFill>
                  <a:srgbClr val="002060"/>
                </a:solidFill>
              </a:rPr>
              <a:t>MNF darbības teritorijā tas ir </a:t>
            </a:r>
            <a:r>
              <a:rPr lang="lv-LV" dirty="0">
                <a:solidFill>
                  <a:srgbClr val="002060"/>
                </a:solidFill>
                <a:hlinkClick r:id="rId3"/>
              </a:rPr>
              <a:t>www.visitmadona.lv</a:t>
            </a:r>
            <a:r>
              <a:rPr lang="lv-LV" dirty="0">
                <a:solidFill>
                  <a:srgbClr val="002060"/>
                </a:solidFill>
              </a:rPr>
              <a:t>  un </a:t>
            </a:r>
            <a:r>
              <a:rPr lang="lv-LV" dirty="0">
                <a:solidFill>
                  <a:srgbClr val="002060"/>
                </a:solidFill>
                <a:hlinkClick r:id="rId4"/>
              </a:rPr>
              <a:t>www.varaklani.lv</a:t>
            </a:r>
            <a:r>
              <a:rPr lang="lv-LV" dirty="0">
                <a:solidFill>
                  <a:srgbClr val="002060"/>
                </a:solidFill>
              </a:rPr>
              <a:t> </a:t>
            </a:r>
          </a:p>
        </p:txBody>
      </p:sp>
      <p:sp>
        <p:nvSpPr>
          <p:cNvPr id="8" name="Slide Number Placeholder 7"/>
          <p:cNvSpPr>
            <a:spLocks noGrp="1"/>
          </p:cNvSpPr>
          <p:nvPr>
            <p:ph type="sldNum" sz="quarter" idx="12"/>
          </p:nvPr>
        </p:nvSpPr>
        <p:spPr/>
        <p:txBody>
          <a:bodyPr/>
          <a:lstStyle/>
          <a:p>
            <a:fld id="{B6F15528-21DE-4FAA-801E-634DDDAF4B2B}" type="slidenum">
              <a:rPr lang="en-US" smtClean="0"/>
              <a:pPr/>
              <a:t>46</a:t>
            </a:fld>
            <a:endParaRPr lang="en-US"/>
          </a:p>
        </p:txBody>
      </p:sp>
    </p:spTree>
    <p:extLst>
      <p:ext uri="{BB962C8B-B14F-4D97-AF65-F5344CB8AC3E}">
        <p14:creationId xmlns:p14="http://schemas.microsoft.com/office/powerpoint/2010/main" val="42578734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27373" y="-219044"/>
            <a:ext cx="9144000" cy="6858000"/>
          </a:xfrm>
          <a:prstGeom prst="rect">
            <a:avLst/>
          </a:prstGeom>
        </p:spPr>
      </p:pic>
      <p:sp>
        <p:nvSpPr>
          <p:cNvPr id="3" name="Title 2"/>
          <p:cNvSpPr>
            <a:spLocks noGrp="1"/>
          </p:cNvSpPr>
          <p:nvPr>
            <p:ph type="title"/>
          </p:nvPr>
        </p:nvSpPr>
        <p:spPr>
          <a:xfrm>
            <a:off x="457200" y="219044"/>
            <a:ext cx="8229600" cy="1143000"/>
          </a:xfrm>
        </p:spPr>
        <p:txBody>
          <a:bodyPr>
            <a:normAutofit/>
          </a:bodyPr>
          <a:lstStyle/>
          <a:p>
            <a:r>
              <a:rPr lang="lv-LV" sz="3200" b="1" dirty="0">
                <a:solidFill>
                  <a:schemeClr val="tx1">
                    <a:lumMod val="65000"/>
                    <a:lumOff val="35000"/>
                  </a:schemeClr>
                </a:solidFill>
              </a:rPr>
              <a:t>Projektu īstenošanas nosacījumi </a:t>
            </a:r>
            <a:r>
              <a:rPr lang="lv-LV" sz="3200" b="1" dirty="0">
                <a:solidFill>
                  <a:srgbClr val="33CC33"/>
                </a:solidFill>
              </a:rPr>
              <a:t>MKN 113</a:t>
            </a:r>
          </a:p>
        </p:txBody>
      </p:sp>
      <p:sp>
        <p:nvSpPr>
          <p:cNvPr id="4" name="Content Placeholder 3"/>
          <p:cNvSpPr>
            <a:spLocks noGrp="1"/>
          </p:cNvSpPr>
          <p:nvPr>
            <p:ph idx="1"/>
          </p:nvPr>
        </p:nvSpPr>
        <p:spPr>
          <a:xfrm>
            <a:off x="533400" y="1600200"/>
            <a:ext cx="8229600" cy="4495800"/>
          </a:xfrm>
        </p:spPr>
        <p:txBody>
          <a:bodyPr>
            <a:noAutofit/>
          </a:bodyPr>
          <a:lstStyle/>
          <a:p>
            <a:pPr marL="0" indent="0" algn="just">
              <a:buClr>
                <a:srgbClr val="C00000"/>
              </a:buClr>
              <a:buNone/>
            </a:pPr>
            <a:r>
              <a:rPr lang="lv-LV" sz="2400" b="1" dirty="0">
                <a:solidFill>
                  <a:srgbClr val="33CC33"/>
                </a:solidFill>
              </a:rPr>
              <a:t>28. </a:t>
            </a:r>
            <a:r>
              <a:rPr lang="lv-LV" sz="2400" dirty="0">
                <a:solidFill>
                  <a:srgbClr val="002060"/>
                </a:solidFill>
              </a:rPr>
              <a:t>Atbalsta saņēmējs projekta īstenošanas gaitā nekavējoties informē Lauku atbalsta dienestu:</a:t>
            </a:r>
          </a:p>
          <a:p>
            <a:pPr marL="0" indent="0" algn="just">
              <a:buClr>
                <a:srgbClr val="C00000"/>
              </a:buClr>
              <a:buNone/>
            </a:pPr>
            <a:r>
              <a:rPr lang="lv-LV" sz="2400" dirty="0">
                <a:solidFill>
                  <a:srgbClr val="33CC33"/>
                </a:solidFill>
              </a:rPr>
              <a:t>28.1. </a:t>
            </a:r>
            <a:r>
              <a:rPr lang="lv-LV" sz="2400" dirty="0">
                <a:solidFill>
                  <a:srgbClr val="002060"/>
                </a:solidFill>
              </a:rPr>
              <a:t>par nepieciešamību īstenot darbības, kas nav paredzētas projekta iesniegumā, bet ir saistītas ar projekta īstenošanu, kā arī par apstākļiem, kuru dēļ projektu nav iespējams īstenot. Projektā neparedzētās darbības var uzsākt tikai pēc Lauku atbalsta dienesta saskaņojuma;</a:t>
            </a:r>
          </a:p>
          <a:p>
            <a:pPr marL="0" indent="0" algn="just">
              <a:buClr>
                <a:srgbClr val="C00000"/>
              </a:buClr>
              <a:buNone/>
            </a:pPr>
            <a:r>
              <a:rPr lang="lv-LV" sz="2400" dirty="0">
                <a:solidFill>
                  <a:srgbClr val="33CC33"/>
                </a:solidFill>
              </a:rPr>
              <a:t>28.2. </a:t>
            </a:r>
            <a:r>
              <a:rPr lang="lv-LV" sz="2400" dirty="0">
                <a:solidFill>
                  <a:srgbClr val="002060"/>
                </a:solidFill>
              </a:rPr>
              <a:t>ja ir mainījusies atbalsta saņēmēja atbilstība atbalsta saņemšanas nosacījumiem.</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16074108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457200" y="228600"/>
            <a:ext cx="8229600" cy="1143000"/>
          </a:xfrm>
        </p:spPr>
        <p:txBody>
          <a:bodyPr>
            <a:normAutofit/>
          </a:bodyPr>
          <a:lstStyle/>
          <a:p>
            <a:r>
              <a:rPr lang="lv-LV" sz="3200" b="1" dirty="0">
                <a:solidFill>
                  <a:schemeClr val="tx1">
                    <a:lumMod val="50000"/>
                    <a:lumOff val="50000"/>
                  </a:schemeClr>
                </a:solidFill>
              </a:rPr>
              <a:t>Projektu iesniegšana. LAD EPS</a:t>
            </a:r>
          </a:p>
        </p:txBody>
      </p:sp>
      <p:sp>
        <p:nvSpPr>
          <p:cNvPr id="4" name="Content Placeholder 3"/>
          <p:cNvSpPr>
            <a:spLocks noGrp="1"/>
          </p:cNvSpPr>
          <p:nvPr>
            <p:ph idx="1"/>
          </p:nvPr>
        </p:nvSpPr>
        <p:spPr>
          <a:xfrm>
            <a:off x="1219200" y="1676400"/>
            <a:ext cx="6934200" cy="4343400"/>
          </a:xfrm>
        </p:spPr>
        <p:txBody>
          <a:bodyPr>
            <a:noAutofit/>
          </a:bodyPr>
          <a:lstStyle/>
          <a:p>
            <a:pPr marL="0" indent="0" algn="just">
              <a:buClr>
                <a:srgbClr val="C00000"/>
              </a:buClr>
              <a:buNone/>
            </a:pPr>
            <a:endParaRPr lang="lv-LV" sz="1000" dirty="0">
              <a:solidFill>
                <a:srgbClr val="002060"/>
              </a:solidFill>
            </a:endParaRPr>
          </a:p>
          <a:p>
            <a:pPr marL="0" lvl="0" indent="0" algn="just">
              <a:buClr>
                <a:srgbClr val="C00000"/>
              </a:buClr>
              <a:buFont typeface="Wingdings" pitchFamily="2" charset="2"/>
              <a:buChar char="ü"/>
            </a:pPr>
            <a:r>
              <a:rPr lang="lv-LV" sz="2400" dirty="0">
                <a:solidFill>
                  <a:srgbClr val="002060"/>
                </a:solidFill>
              </a:rPr>
              <a:t>LEADER projekta iesniegumus un pavaddokumentus var iesniegt tikai </a:t>
            </a:r>
            <a:r>
              <a:rPr lang="lv-LV" sz="2200" b="1" dirty="0">
                <a:solidFill>
                  <a:srgbClr val="002060"/>
                </a:solidFill>
              </a:rPr>
              <a:t>elektroniski</a:t>
            </a:r>
            <a:r>
              <a:rPr lang="lv-LV" sz="2200" dirty="0">
                <a:solidFill>
                  <a:srgbClr val="002060"/>
                </a:solidFill>
              </a:rPr>
              <a:t> LAD Elektroniskās pieteikšanās sistēmā (</a:t>
            </a:r>
            <a:r>
              <a:rPr lang="lv-LV" sz="2200" b="1" dirty="0">
                <a:solidFill>
                  <a:srgbClr val="002060"/>
                </a:solidFill>
              </a:rPr>
              <a:t>EPS</a:t>
            </a:r>
            <a:r>
              <a:rPr lang="lv-LV" sz="2200" dirty="0">
                <a:solidFill>
                  <a:srgbClr val="002060"/>
                </a:solidFill>
              </a:rPr>
              <a:t>)</a:t>
            </a:r>
          </a:p>
          <a:p>
            <a:pPr lvl="0" algn="just">
              <a:buClr>
                <a:srgbClr val="C00000"/>
              </a:buClr>
              <a:buFont typeface="Wingdings" panose="05000000000000000000" pitchFamily="2" charset="2"/>
              <a:buChar char="q"/>
            </a:pPr>
            <a:r>
              <a:rPr lang="lv-LV" sz="2200" dirty="0">
                <a:solidFill>
                  <a:srgbClr val="002060"/>
                </a:solidFill>
              </a:rPr>
              <a:t>No 2023. gada 3.aprīļa līdz 2025. gada 3.februārim! Ja finansējums nebeidzas ātrāk.</a:t>
            </a:r>
          </a:p>
          <a:p>
            <a:pPr marL="400050" lvl="1" indent="0" algn="just">
              <a:buClr>
                <a:srgbClr val="C00000"/>
              </a:buClr>
              <a:buNone/>
            </a:pPr>
            <a:endParaRPr lang="lv-LV" sz="1000" dirty="0">
              <a:solidFill>
                <a:srgbClr val="002060"/>
              </a:solidFill>
            </a:endParaRPr>
          </a:p>
          <a:p>
            <a:pPr marL="400050" lvl="1" indent="0" algn="just">
              <a:buClr>
                <a:srgbClr val="C00000"/>
              </a:buClr>
              <a:buNone/>
            </a:pPr>
            <a:endParaRPr lang="lv-LV" sz="1000" dirty="0">
              <a:solidFill>
                <a:srgbClr val="002060"/>
              </a:solidFill>
            </a:endParaRPr>
          </a:p>
          <a:p>
            <a:pPr marL="0" indent="0" algn="just">
              <a:buClr>
                <a:srgbClr val="C00000"/>
              </a:buClr>
              <a:buFont typeface="Wingdings" pitchFamily="2" charset="2"/>
              <a:buChar char="ü"/>
            </a:pPr>
            <a:r>
              <a:rPr lang="lv-LV" sz="2400" dirty="0">
                <a:solidFill>
                  <a:srgbClr val="002060"/>
                </a:solidFill>
              </a:rPr>
              <a:t> MNF administratīvie vērtēšanas kritēriji:</a:t>
            </a:r>
          </a:p>
          <a:p>
            <a:pPr marL="288000" lvl="0" indent="0" algn="just">
              <a:buClr>
                <a:srgbClr val="C00000"/>
              </a:buClr>
              <a:buFont typeface="Wingdings" pitchFamily="2" charset="2"/>
              <a:buChar char="Ø"/>
            </a:pPr>
            <a:r>
              <a:rPr lang="lv-LV" sz="2000" dirty="0">
                <a:solidFill>
                  <a:srgbClr val="002060"/>
                </a:solidFill>
              </a:rPr>
              <a:t>ja iesniegti visi pavaddokumenti – 2 punkti;</a:t>
            </a:r>
          </a:p>
          <a:p>
            <a:pPr marL="288000" lvl="0" indent="0" algn="just">
              <a:buClr>
                <a:srgbClr val="C00000"/>
              </a:buClr>
              <a:buFont typeface="Wingdings" pitchFamily="2" charset="2"/>
              <a:buChar char="Ø"/>
            </a:pPr>
            <a:r>
              <a:rPr lang="lv-LV" sz="2000" dirty="0">
                <a:solidFill>
                  <a:srgbClr val="002060"/>
                </a:solidFill>
              </a:rPr>
              <a:t>ja projekta apraksts iekļaujas projekta iesnieguma veidlapā –  1 punkts.</a:t>
            </a:r>
          </a:p>
          <a:p>
            <a:pPr marL="0" lvl="0" indent="0" algn="just">
              <a:buClr>
                <a:srgbClr val="C00000"/>
              </a:buClr>
              <a:buNone/>
            </a:pPr>
            <a:endParaRPr lang="lv-LV" sz="2000" dirty="0">
              <a:solidFill>
                <a:srgbClr val="002060"/>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48</a:t>
            </a:fld>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lv-LV" sz="3200" b="1" dirty="0">
                <a:solidFill>
                  <a:schemeClr val="tx1">
                    <a:lumMod val="50000"/>
                    <a:lumOff val="50000"/>
                  </a:schemeClr>
                </a:solidFill>
              </a:rPr>
              <a:t>Projekta iesnieguma atvēršana EPS</a:t>
            </a:r>
          </a:p>
        </p:txBody>
      </p:sp>
      <p:sp>
        <p:nvSpPr>
          <p:cNvPr id="9" name="Content Placeholder 8"/>
          <p:cNvSpPr>
            <a:spLocks noGrp="1"/>
          </p:cNvSpPr>
          <p:nvPr>
            <p:ph idx="1"/>
          </p:nvPr>
        </p:nvSpPr>
        <p:spPr>
          <a:xfrm>
            <a:off x="436485" y="1446490"/>
            <a:ext cx="8229600" cy="4909860"/>
          </a:xfrm>
        </p:spPr>
        <p:txBody>
          <a:bodyPr>
            <a:normAutofit fontScale="92500" lnSpcReduction="10000"/>
          </a:bodyPr>
          <a:lstStyle/>
          <a:p>
            <a:pPr lvl="0">
              <a:buNone/>
            </a:pPr>
            <a:r>
              <a:rPr lang="lv-LV" sz="2200" dirty="0">
                <a:solidFill>
                  <a:srgbClr val="002060"/>
                </a:solidFill>
              </a:rPr>
              <a:t>Atveram savu EPS → Projekti un investīcijas → Pievienot jaunu projektu iesniegumu → Izveidot jaunu LEADER/sabiedrības virzītas vietējās attīstības stratēģijas īstenošanas pieteikumu </a:t>
            </a:r>
          </a:p>
          <a:p>
            <a:pPr lvl="0">
              <a:buNone/>
            </a:pPr>
            <a:r>
              <a:rPr lang="lv-LV" sz="2200" dirty="0">
                <a:solidFill>
                  <a:srgbClr val="002060"/>
                </a:solidFill>
              </a:rPr>
              <a:t>→ lodziņā rakstām jūsu teritoriju, piem., «Aronas…» → Izveidot jaunu iesniegumu Nodibinājums Madonas novada fonds → </a:t>
            </a:r>
            <a:r>
              <a:rPr lang="lv-LV" sz="2200" b="1" dirty="0">
                <a:solidFill>
                  <a:srgbClr val="008000"/>
                </a:solidFill>
              </a:rPr>
              <a:t>Reģistrēt pieteikumu (COLA 19.21) </a:t>
            </a:r>
            <a:r>
              <a:rPr lang="lv-LV" sz="2200" dirty="0">
                <a:solidFill>
                  <a:srgbClr val="002060"/>
                </a:solidFill>
              </a:rPr>
              <a:t>→</a:t>
            </a:r>
          </a:p>
          <a:p>
            <a:pPr lvl="0">
              <a:buNone/>
            </a:pPr>
            <a:endParaRPr lang="lv-LV" sz="2200" dirty="0">
              <a:solidFill>
                <a:srgbClr val="002060"/>
              </a:solidFill>
            </a:endParaRPr>
          </a:p>
          <a:p>
            <a:pPr lvl="0">
              <a:buNone/>
            </a:pPr>
            <a:r>
              <a:rPr lang="lv-LV" sz="2200" dirty="0">
                <a:solidFill>
                  <a:srgbClr val="002060"/>
                </a:solidFill>
              </a:rPr>
              <a:t>Ir atvērusies projekta iesnieguma «Vispārīgā daļa» →</a:t>
            </a:r>
          </a:p>
          <a:p>
            <a:pPr lvl="0">
              <a:buNone/>
            </a:pPr>
            <a:r>
              <a:rPr lang="lv-LV" sz="2200" dirty="0">
                <a:solidFill>
                  <a:srgbClr val="002060"/>
                </a:solidFill>
              </a:rPr>
              <a:t>→ izvēlamies </a:t>
            </a:r>
            <a:r>
              <a:rPr lang="lv-LV" sz="2200" b="1" dirty="0">
                <a:solidFill>
                  <a:srgbClr val="008000"/>
                </a:solidFill>
              </a:rPr>
              <a:t>COLA19.01</a:t>
            </a:r>
            <a:r>
              <a:rPr lang="lv-LV" sz="2200" dirty="0">
                <a:solidFill>
                  <a:srgbClr val="002060"/>
                </a:solidFill>
              </a:rPr>
              <a:t> Atbalsts vietējās ekonomikas stiprināšanai»</a:t>
            </a:r>
          </a:p>
          <a:p>
            <a:pPr lvl="0">
              <a:buNone/>
            </a:pPr>
            <a:endParaRPr kumimoji="0" lang="lv-LV" sz="2200" b="0" i="0" u="none" strike="noStrike" kern="1200" cap="none" spc="0" normalizeH="0" baseline="0" noProof="0" dirty="0">
              <a:ln>
                <a:noFill/>
              </a:ln>
              <a:solidFill>
                <a:srgbClr val="002060"/>
              </a:solidFill>
              <a:effectLst/>
              <a:uLnTx/>
              <a:uFillTx/>
              <a:latin typeface="Calibri"/>
              <a:ea typeface="+mn-ea"/>
              <a:cs typeface="+mn-cs"/>
            </a:endParaRPr>
          </a:p>
          <a:p>
            <a:pPr lvl="0">
              <a:buNone/>
            </a:pPr>
            <a:r>
              <a:rPr lang="lv-LV" sz="2200" dirty="0">
                <a:solidFill>
                  <a:srgbClr val="002060"/>
                </a:solidFill>
              </a:rPr>
              <a:t>→ </a:t>
            </a:r>
            <a:r>
              <a:rPr lang="lv-LV" sz="2200" b="1" dirty="0">
                <a:solidFill>
                  <a:srgbClr val="008000"/>
                </a:solidFill>
              </a:rPr>
              <a:t>A</a:t>
            </a:r>
            <a:r>
              <a:rPr lang="lv-LV" sz="2200" dirty="0">
                <a:solidFill>
                  <a:srgbClr val="002060"/>
                </a:solidFill>
              </a:rPr>
              <a:t> daļa, tabula </a:t>
            </a:r>
            <a:r>
              <a:rPr lang="lv-LV" sz="2200" b="1" dirty="0">
                <a:solidFill>
                  <a:srgbClr val="008000"/>
                </a:solidFill>
              </a:rPr>
              <a:t>Projekta iesniedzējs (atzīmēt tikai vienu) </a:t>
            </a:r>
            <a:r>
              <a:rPr lang="lv-LV" sz="2200" dirty="0">
                <a:solidFill>
                  <a:srgbClr val="002060"/>
                </a:solidFill>
              </a:rPr>
              <a:t>izvēlas </a:t>
            </a:r>
            <a:r>
              <a:rPr lang="lv-LV" sz="2200" dirty="0">
                <a:solidFill>
                  <a:srgbClr val="008000"/>
                </a:solidFill>
              </a:rPr>
              <a:t>«Juridiska vai fiziska persona, kura veic saimniecisko darbību (</a:t>
            </a:r>
            <a:r>
              <a:rPr lang="lv-LV" sz="2200" b="1" dirty="0">
                <a:solidFill>
                  <a:srgbClr val="008000"/>
                </a:solidFill>
              </a:rPr>
              <a:t>t.sk. pašvaldība kopprojekta gadījumā</a:t>
            </a:r>
            <a:r>
              <a:rPr lang="lv-LV" sz="2200" dirty="0">
                <a:solidFill>
                  <a:srgbClr val="008000"/>
                </a:solidFill>
              </a:rPr>
              <a:t>)»</a:t>
            </a:r>
          </a:p>
          <a:p>
            <a:pPr>
              <a:buNone/>
            </a:pPr>
            <a:r>
              <a:rPr lang="lv-LV" sz="2400" dirty="0">
                <a:solidFill>
                  <a:srgbClr val="002060"/>
                </a:solidFill>
              </a:rPr>
              <a:t>→</a:t>
            </a:r>
            <a:r>
              <a:rPr lang="lv-LV" sz="2400" b="1" dirty="0">
                <a:solidFill>
                  <a:srgbClr val="008000"/>
                </a:solidFill>
              </a:rPr>
              <a:t>Atbalsta pretendenta saimnieciskās darbības veids (atzīmē vienu no veidiem) </a:t>
            </a:r>
            <a:r>
              <a:rPr lang="lv-LV" sz="2400" dirty="0">
                <a:solidFill>
                  <a:srgbClr val="002060"/>
                </a:solidFill>
              </a:rPr>
              <a:t>– Turpina uzsākto saimniecisko darbību</a:t>
            </a:r>
          </a:p>
          <a:p>
            <a:pPr>
              <a:buNone/>
            </a:pPr>
            <a:endParaRPr lang="lv-LV" sz="2400" dirty="0">
              <a:solidFill>
                <a:srgbClr val="002060"/>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49</a:t>
            </a:fld>
            <a:endParaRPr lang="en-US"/>
          </a:p>
        </p:txBody>
      </p:sp>
    </p:spTree>
    <p:extLst>
      <p:ext uri="{BB962C8B-B14F-4D97-AF65-F5344CB8AC3E}">
        <p14:creationId xmlns:p14="http://schemas.microsoft.com/office/powerpoint/2010/main" val="41185105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0B20B-2A17-7773-E682-B4722465ACF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353CC05-C19D-6DA2-7ED1-0BDC977FA39F}"/>
              </a:ext>
            </a:extLst>
          </p:cNvPr>
          <p:cNvSpPr>
            <a:spLocks noGrp="1"/>
          </p:cNvSpPr>
          <p:nvPr>
            <p:ph type="title"/>
          </p:nvPr>
        </p:nvSpPr>
        <p:spPr/>
        <p:txBody>
          <a:bodyPr>
            <a:normAutofit/>
          </a:bodyPr>
          <a:lstStyle/>
          <a:p>
            <a:r>
              <a:rPr lang="lv-LV" sz="3200" b="1" dirty="0">
                <a:solidFill>
                  <a:schemeClr val="tx1">
                    <a:lumMod val="50000"/>
                    <a:lumOff val="50000"/>
                  </a:schemeClr>
                </a:solidFill>
              </a:rPr>
              <a:t>Projekta iesniegums. EPS</a:t>
            </a:r>
          </a:p>
        </p:txBody>
      </p:sp>
      <p:sp>
        <p:nvSpPr>
          <p:cNvPr id="9" name="Content Placeholder 8">
            <a:extLst>
              <a:ext uri="{FF2B5EF4-FFF2-40B4-BE49-F238E27FC236}">
                <a16:creationId xmlns:a16="http://schemas.microsoft.com/office/drawing/2014/main" id="{0A32D334-0332-F812-09C1-5288415A5EC4}"/>
              </a:ext>
            </a:extLst>
          </p:cNvPr>
          <p:cNvSpPr>
            <a:spLocks noGrp="1"/>
          </p:cNvSpPr>
          <p:nvPr>
            <p:ph idx="1"/>
          </p:nvPr>
        </p:nvSpPr>
        <p:spPr>
          <a:xfrm>
            <a:off x="436485" y="1446490"/>
            <a:ext cx="8229600" cy="4909860"/>
          </a:xfrm>
        </p:spPr>
        <p:txBody>
          <a:bodyPr>
            <a:normAutofit/>
          </a:bodyPr>
          <a:lstStyle/>
          <a:p>
            <a:pPr marL="0" marR="0" lvl="0" indent="0" algn="l"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Pieteikumu aizpilda par divām personām – </a:t>
            </a:r>
          </a:p>
          <a:p>
            <a:pPr marL="0" marR="0" lvl="0" indent="0" algn="l"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200" b="1" i="0" u="none" strike="noStrike" kern="1200" cap="none" spc="0" normalizeH="0" baseline="0" noProof="0" dirty="0">
                <a:ln>
                  <a:noFill/>
                </a:ln>
                <a:solidFill>
                  <a:srgbClr val="002060"/>
                </a:solidFill>
                <a:effectLst/>
                <a:uLnTx/>
                <a:uFillTx/>
                <a:latin typeface="Calibri"/>
                <a:ea typeface="+mn-ea"/>
                <a:cs typeface="+mn-cs"/>
              </a:rPr>
              <a:t>pašvaldību</a:t>
            </a:r>
            <a:r>
              <a:rPr kumimoji="0" lang="lv-LV" sz="2200" b="0" i="0" u="none" strike="noStrike" kern="1200" cap="none" spc="0" normalizeH="0" baseline="0" noProof="0" dirty="0">
                <a:ln>
                  <a:noFill/>
                </a:ln>
                <a:solidFill>
                  <a:srgbClr val="002060"/>
                </a:solidFill>
                <a:effectLst/>
                <a:uLnTx/>
                <a:uFillTx/>
                <a:latin typeface="Calibri"/>
                <a:ea typeface="+mn-ea"/>
                <a:cs typeface="+mn-cs"/>
              </a:rPr>
              <a:t>, kas </a:t>
            </a: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pamato projekta nepieciešamību, </a:t>
            </a: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ieguldījumus un</a:t>
            </a: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lang="lv-LV" sz="2200" dirty="0">
                <a:solidFill>
                  <a:srgbClr val="002060"/>
                </a:solidFill>
                <a:latin typeface="Calibri"/>
              </a:rPr>
              <a:t>i</a:t>
            </a:r>
            <a:r>
              <a:rPr kumimoji="0" lang="lv-LV" sz="2200" b="0" i="0" u="none" strike="noStrike" kern="1200" cap="none" spc="0" normalizeH="0" baseline="0" noProof="0" dirty="0" err="1">
                <a:ln>
                  <a:noFill/>
                </a:ln>
                <a:solidFill>
                  <a:srgbClr val="002060"/>
                </a:solidFill>
                <a:effectLst/>
                <a:uLnTx/>
                <a:uFillTx/>
                <a:latin typeface="Calibri"/>
                <a:ea typeface="+mn-ea"/>
                <a:cs typeface="+mn-cs"/>
              </a:rPr>
              <a:t>eguldījumu</a:t>
            </a:r>
            <a:r>
              <a:rPr kumimoji="0" lang="lv-LV" sz="2200" b="0" i="0" u="none" strike="noStrike" kern="1200" cap="none" spc="0" normalizeH="0" baseline="0" noProof="0" dirty="0">
                <a:ln>
                  <a:noFill/>
                </a:ln>
                <a:solidFill>
                  <a:srgbClr val="002060"/>
                </a:solidFill>
                <a:effectLst/>
                <a:uLnTx/>
                <a:uFillTx/>
                <a:latin typeface="Calibri"/>
                <a:ea typeface="+mn-ea"/>
                <a:cs typeface="+mn-cs"/>
              </a:rPr>
              <a:t> apmēru, </a:t>
            </a: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ü"/>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pievieno pavaddokumentus </a:t>
            </a:r>
          </a:p>
          <a:p>
            <a:pPr marL="0" marR="0" lvl="0" indent="0" algn="l" defTabSz="914400" rtl="0" eaLnBrk="1" fontAlgn="auto" latinLnBrk="0" hangingPunct="1">
              <a:lnSpc>
                <a:spcPct val="100000"/>
              </a:lnSpc>
              <a:spcBef>
                <a:spcPct val="20000"/>
              </a:spcBef>
              <a:spcAft>
                <a:spcPts val="0"/>
              </a:spcAft>
              <a:buClr>
                <a:srgbClr val="C00000"/>
              </a:buClr>
              <a:buSzTx/>
              <a:buNone/>
              <a:tabLst/>
              <a:defRPr/>
            </a:pPr>
            <a:r>
              <a:rPr kumimoji="0" lang="lv-LV" sz="2200" b="1" i="0" u="none" strike="noStrike" kern="1200" cap="none" spc="0" normalizeH="0" baseline="0" noProof="0" dirty="0">
                <a:ln>
                  <a:noFill/>
                </a:ln>
                <a:solidFill>
                  <a:srgbClr val="002060"/>
                </a:solidFill>
                <a:effectLst/>
                <a:uLnTx/>
                <a:uFillTx/>
                <a:latin typeface="Calibri"/>
                <a:ea typeface="+mn-ea"/>
                <a:cs typeface="+mn-cs"/>
              </a:rPr>
              <a:t>un</a:t>
            </a:r>
            <a:r>
              <a:rPr kumimoji="0" lang="lv-LV" sz="2200" b="0" i="0" u="none" strike="noStrike" kern="1200" cap="none" spc="0" normalizeH="0" baseline="0" noProof="0" dirty="0">
                <a:ln>
                  <a:noFill/>
                </a:ln>
                <a:solidFill>
                  <a:srgbClr val="002060"/>
                </a:solidFill>
                <a:effectLst/>
                <a:uLnTx/>
                <a:uFillTx/>
                <a:latin typeface="Calibri"/>
                <a:ea typeface="+mn-ea"/>
                <a:cs typeface="+mn-cs"/>
              </a:rPr>
              <a:t> </a:t>
            </a:r>
          </a:p>
          <a:p>
            <a:pPr marL="0" marR="0" lvl="0" indent="0" algn="just" defTabSz="914400" rtl="0" eaLnBrk="1" fontAlgn="auto" latinLnBrk="0" hangingPunct="1">
              <a:lnSpc>
                <a:spcPct val="100000"/>
              </a:lnSpc>
              <a:spcBef>
                <a:spcPct val="20000"/>
              </a:spcBef>
              <a:spcAft>
                <a:spcPts val="0"/>
              </a:spcAft>
              <a:buClrTx/>
              <a:buSzTx/>
              <a:buNone/>
              <a:tabLst/>
              <a:defRPr/>
            </a:pPr>
            <a:r>
              <a:rPr lang="lv-LV" sz="2200" b="1" dirty="0">
                <a:solidFill>
                  <a:srgbClr val="002060"/>
                </a:solidFill>
                <a:latin typeface="Calibri"/>
              </a:rPr>
              <a:t>s</a:t>
            </a:r>
            <a:r>
              <a:rPr kumimoji="0" lang="lv-LV" sz="2200" b="1" i="0" u="none" strike="noStrike" kern="1200" cap="none" spc="0" normalizeH="0" baseline="0" noProof="0" dirty="0" err="1">
                <a:ln>
                  <a:noFill/>
                </a:ln>
                <a:solidFill>
                  <a:srgbClr val="002060"/>
                </a:solidFill>
                <a:effectLst/>
                <a:uLnTx/>
                <a:uFillTx/>
                <a:latin typeface="Calibri"/>
                <a:ea typeface="+mn-ea"/>
                <a:cs typeface="+mn-cs"/>
              </a:rPr>
              <a:t>adarbības</a:t>
            </a:r>
            <a:r>
              <a:rPr kumimoji="0" lang="lv-LV" sz="2200" b="1" i="0" u="none" strike="noStrike" kern="1200" cap="none" spc="0" normalizeH="0" baseline="0" noProof="0" dirty="0">
                <a:ln>
                  <a:noFill/>
                </a:ln>
                <a:solidFill>
                  <a:srgbClr val="002060"/>
                </a:solidFill>
                <a:effectLst/>
                <a:uLnTx/>
                <a:uFillTx/>
                <a:latin typeface="Calibri"/>
                <a:ea typeface="+mn-ea"/>
                <a:cs typeface="+mn-cs"/>
              </a:rPr>
              <a:t> partneri – uzņēmēju</a:t>
            </a:r>
            <a:r>
              <a:rPr kumimoji="0" lang="lv-LV" sz="2200" b="0" i="0" u="none" strike="noStrike" kern="1200" cap="none" spc="0" normalizeH="0" baseline="0" noProof="0" dirty="0">
                <a:ln>
                  <a:noFill/>
                </a:ln>
                <a:solidFill>
                  <a:srgbClr val="002060"/>
                </a:solidFill>
                <a:effectLst/>
                <a:uLnTx/>
                <a:uFillTx/>
                <a:latin typeface="Calibri"/>
                <a:ea typeface="+mn-ea"/>
                <a:cs typeface="+mn-cs"/>
              </a:rPr>
              <a:t>, par kuru jāapliecina atbilstība </a:t>
            </a:r>
            <a:r>
              <a:rPr kumimoji="0" lang="lv-LV" sz="2200" b="1" i="0" u="none" strike="noStrike" kern="1200" cap="none" spc="0" normalizeH="0" baseline="0" noProof="0" dirty="0">
                <a:ln>
                  <a:noFill/>
                </a:ln>
                <a:solidFill>
                  <a:srgbClr val="008000"/>
                </a:solidFill>
                <a:effectLst/>
                <a:uLnTx/>
                <a:uFillTx/>
                <a:latin typeface="Calibri"/>
                <a:ea typeface="+mn-ea"/>
                <a:cs typeface="+mn-cs"/>
              </a:rPr>
              <a:t>MKN 580 </a:t>
            </a:r>
            <a:r>
              <a:rPr kumimoji="0" lang="lv-LV" sz="2200" b="0" i="0" u="none" strike="noStrike" kern="1200" cap="none" spc="0" normalizeH="0" baseline="0" noProof="0" dirty="0">
                <a:ln>
                  <a:noFill/>
                </a:ln>
                <a:solidFill>
                  <a:srgbClr val="002060"/>
                </a:solidFill>
                <a:effectLst/>
                <a:uLnTx/>
                <a:uFillTx/>
                <a:latin typeface="Calibri"/>
                <a:ea typeface="+mn-ea"/>
                <a:cs typeface="+mn-cs"/>
              </a:rPr>
              <a:t>(</a:t>
            </a:r>
            <a:r>
              <a:rPr kumimoji="0" lang="lv-LV" sz="2200" b="1" i="0" u="none" strike="noStrike" kern="1200" cap="none" spc="0" normalizeH="0" baseline="0" noProof="0" dirty="0">
                <a:ln>
                  <a:noFill/>
                </a:ln>
                <a:solidFill>
                  <a:srgbClr val="008000"/>
                </a:solidFill>
                <a:effectLst/>
                <a:uLnTx/>
                <a:uFillTx/>
                <a:latin typeface="Calibri"/>
                <a:ea typeface="+mn-ea"/>
                <a:cs typeface="+mn-cs"/>
              </a:rPr>
              <a:t>A., B.1, B.2, C.1 </a:t>
            </a:r>
            <a:r>
              <a:rPr kumimoji="0" lang="lv-LV" sz="2200" b="0" i="0" u="none" strike="noStrike" kern="1200" cap="none" spc="0" normalizeH="0" baseline="0" noProof="0" dirty="0">
                <a:ln>
                  <a:noFill/>
                </a:ln>
                <a:solidFill>
                  <a:srgbClr val="002060"/>
                </a:solidFill>
                <a:effectLst/>
                <a:uLnTx/>
                <a:uFillTx/>
                <a:latin typeface="Calibri"/>
                <a:ea typeface="+mn-ea"/>
                <a:cs typeface="+mn-cs"/>
              </a:rPr>
              <a:t>un </a:t>
            </a:r>
            <a:r>
              <a:rPr kumimoji="0" lang="lv-LV" sz="2200" b="1" i="0" u="none" strike="noStrike" kern="1200" cap="none" spc="0" normalizeH="0" baseline="0" noProof="0" dirty="0">
                <a:ln>
                  <a:noFill/>
                </a:ln>
                <a:solidFill>
                  <a:srgbClr val="008000"/>
                </a:solidFill>
                <a:effectLst/>
                <a:uLnTx/>
                <a:uFillTx/>
                <a:latin typeface="Calibri"/>
                <a:ea typeface="+mn-ea"/>
                <a:cs typeface="+mn-cs"/>
              </a:rPr>
              <a:t>C.2</a:t>
            </a:r>
            <a:r>
              <a:rPr lang="lv-LV" sz="2200" b="1" dirty="0">
                <a:solidFill>
                  <a:srgbClr val="008000"/>
                </a:solidFill>
                <a:latin typeface="Calibri"/>
              </a:rPr>
              <a:t> </a:t>
            </a:r>
            <a:r>
              <a:rPr lang="lv-LV" sz="2200" dirty="0">
                <a:solidFill>
                  <a:srgbClr val="002060"/>
                </a:solidFill>
                <a:latin typeface="Calibri"/>
              </a:rPr>
              <a:t>– </a:t>
            </a:r>
            <a:r>
              <a:rPr kumimoji="0" lang="lv-LV" sz="2200" b="0" i="0" u="none" strike="noStrike" kern="1200" cap="none" spc="0" normalizeH="0" baseline="0" noProof="0" dirty="0">
                <a:ln>
                  <a:noFill/>
                </a:ln>
                <a:solidFill>
                  <a:srgbClr val="002060"/>
                </a:solidFill>
                <a:effectLst/>
                <a:uLnTx/>
                <a:uFillTx/>
                <a:latin typeface="Calibri"/>
                <a:ea typeface="+mn-ea"/>
                <a:cs typeface="+mn-cs"/>
              </a:rPr>
              <a:t>informācija, kas ir arī uzņēmēja saistības).</a:t>
            </a:r>
          </a:p>
          <a:p>
            <a:pPr marL="0" marR="0" lvl="0" indent="0" algn="l" defTabSz="914400" rtl="0" eaLnBrk="1" fontAlgn="auto" latinLnBrk="0" hangingPunct="1">
              <a:lnSpc>
                <a:spcPct val="100000"/>
              </a:lnSpc>
              <a:spcBef>
                <a:spcPct val="20000"/>
              </a:spcBef>
              <a:spcAft>
                <a:spcPts val="0"/>
              </a:spcAft>
              <a:buClrTx/>
              <a:buSzTx/>
              <a:buNone/>
              <a:tabLst/>
              <a:defRPr/>
            </a:pPr>
            <a:endParaRPr lang="lv-LV" sz="2200" dirty="0">
              <a:solidFill>
                <a:srgbClr val="002060"/>
              </a:solidFill>
              <a:latin typeface="Calibri"/>
            </a:endParaRPr>
          </a:p>
          <a:p>
            <a:pPr marL="0" marR="0" lvl="0" indent="0" algn="l" defTabSz="914400" rtl="0" eaLnBrk="1" fontAlgn="auto" latinLnBrk="0" hangingPunct="1">
              <a:lnSpc>
                <a:spcPct val="100000"/>
              </a:lnSpc>
              <a:spcBef>
                <a:spcPct val="20000"/>
              </a:spcBef>
              <a:spcAft>
                <a:spcPts val="0"/>
              </a:spcAft>
              <a:buClrTx/>
              <a:buSzTx/>
              <a:buNone/>
              <a:tabLst/>
              <a:defRPr/>
            </a:pPr>
            <a:r>
              <a:rPr kumimoji="0" lang="lv-LV" sz="2200" b="0" i="0" u="none" strike="noStrike" kern="1200" cap="none" spc="0" normalizeH="0" baseline="0" noProof="0" dirty="0">
                <a:ln>
                  <a:noFill/>
                </a:ln>
                <a:solidFill>
                  <a:srgbClr val="002060"/>
                </a:solidFill>
                <a:effectLst/>
                <a:uLnTx/>
                <a:uFillTx/>
                <a:latin typeface="Calibri"/>
                <a:ea typeface="+mn-ea"/>
                <a:cs typeface="+mn-cs"/>
              </a:rPr>
              <a:t>Salīdzinām arī ar MNF vērtēšanas kritērijiem!</a:t>
            </a:r>
          </a:p>
          <a:p>
            <a:pPr marL="0" marR="0" lvl="0" indent="0" algn="l" defTabSz="914400" rtl="0" eaLnBrk="1" fontAlgn="auto" latinLnBrk="0" hangingPunct="1">
              <a:lnSpc>
                <a:spcPct val="100000"/>
              </a:lnSpc>
              <a:spcBef>
                <a:spcPct val="20000"/>
              </a:spcBef>
              <a:spcAft>
                <a:spcPts val="0"/>
              </a:spcAft>
              <a:buClrTx/>
              <a:buSzTx/>
              <a:buNone/>
              <a:tabLst/>
              <a:defRPr/>
            </a:pPr>
            <a:endParaRPr kumimoji="0" lang="lv-LV" sz="2200" b="0" i="0" u="none" strike="noStrike" kern="1200" cap="none" spc="0" normalizeH="0" baseline="0" noProof="0" dirty="0">
              <a:ln>
                <a:noFill/>
              </a:ln>
              <a:solidFill>
                <a:srgbClr val="00206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lv-LV" sz="2200" b="0" i="0" u="none" strike="noStrike" kern="1200" cap="none" spc="0" normalizeH="0" baseline="0" noProof="0" dirty="0">
              <a:ln>
                <a:noFill/>
              </a:ln>
              <a:solidFill>
                <a:srgbClr val="002060"/>
              </a:solidFill>
              <a:effectLst/>
              <a:uLnTx/>
              <a:uFillTx/>
              <a:latin typeface="Calibri"/>
              <a:ea typeface="+mn-ea"/>
              <a:cs typeface="+mn-cs"/>
            </a:endParaRPr>
          </a:p>
          <a:p>
            <a:pPr>
              <a:buNone/>
            </a:pPr>
            <a:endParaRPr lang="lv-LV" sz="2400" dirty="0">
              <a:solidFill>
                <a:srgbClr val="002060"/>
              </a:solidFill>
            </a:endParaRPr>
          </a:p>
        </p:txBody>
      </p:sp>
      <p:sp>
        <p:nvSpPr>
          <p:cNvPr id="7" name="Slide Number Placeholder 6">
            <a:extLst>
              <a:ext uri="{FF2B5EF4-FFF2-40B4-BE49-F238E27FC236}">
                <a16:creationId xmlns:a16="http://schemas.microsoft.com/office/drawing/2014/main" id="{367D3C0D-9AAB-5578-819F-C93AB9C97C77}"/>
              </a:ext>
            </a:extLst>
          </p:cNvPr>
          <p:cNvSpPr>
            <a:spLocks noGrp="1"/>
          </p:cNvSpPr>
          <p:nvPr>
            <p:ph type="sldNum" sz="quarter" idx="12"/>
          </p:nvPr>
        </p:nvSpPr>
        <p:spPr/>
        <p:txBody>
          <a:bodyPr/>
          <a:lstStyle/>
          <a:p>
            <a:fld id="{B6F15528-21DE-4FAA-801E-634DDDAF4B2B}" type="slidenum">
              <a:rPr lang="en-US" smtClean="0"/>
              <a:pPr/>
              <a:t>50</a:t>
            </a:fld>
            <a:endParaRPr lang="en-US"/>
          </a:p>
        </p:txBody>
      </p:sp>
    </p:spTree>
    <p:extLst>
      <p:ext uri="{BB962C8B-B14F-4D97-AF65-F5344CB8AC3E}">
        <p14:creationId xmlns:p14="http://schemas.microsoft.com/office/powerpoint/2010/main" val="33871137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94169-F7E1-FD0C-D6C2-8CD0AB068F6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CFC57C5-8D55-0D6C-3440-271F22E70B4C}"/>
              </a:ext>
            </a:extLst>
          </p:cNvPr>
          <p:cNvSpPr>
            <a:spLocks noGrp="1"/>
          </p:cNvSpPr>
          <p:nvPr>
            <p:ph type="title"/>
          </p:nvPr>
        </p:nvSpPr>
        <p:spPr>
          <a:xfrm>
            <a:off x="449802" y="204217"/>
            <a:ext cx="8229600" cy="1143000"/>
          </a:xfrm>
        </p:spPr>
        <p:txBody>
          <a:bodyPr>
            <a:normAutofit/>
          </a:bodyPr>
          <a:lstStyle/>
          <a:p>
            <a:r>
              <a:rPr kumimoji="0" lang="lv-LV" sz="32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Projekta iesniegums. EPS</a:t>
            </a:r>
            <a:endParaRPr lang="lv-LV" sz="3200" b="1" dirty="0">
              <a:solidFill>
                <a:schemeClr val="tx1">
                  <a:lumMod val="50000"/>
                  <a:lumOff val="50000"/>
                </a:schemeClr>
              </a:solidFill>
            </a:endParaRPr>
          </a:p>
        </p:txBody>
      </p:sp>
      <p:sp>
        <p:nvSpPr>
          <p:cNvPr id="9" name="Content Placeholder 8">
            <a:extLst>
              <a:ext uri="{FF2B5EF4-FFF2-40B4-BE49-F238E27FC236}">
                <a16:creationId xmlns:a16="http://schemas.microsoft.com/office/drawing/2014/main" id="{ECF43128-CB0B-7861-EE94-633F67E26AEE}"/>
              </a:ext>
            </a:extLst>
          </p:cNvPr>
          <p:cNvSpPr>
            <a:spLocks noGrp="1"/>
          </p:cNvSpPr>
          <p:nvPr>
            <p:ph idx="1"/>
          </p:nvPr>
        </p:nvSpPr>
        <p:spPr>
          <a:xfrm>
            <a:off x="339199" y="1524000"/>
            <a:ext cx="8229600" cy="4901183"/>
          </a:xfrm>
        </p:spPr>
        <p:txBody>
          <a:bodyPr>
            <a:normAutofit/>
          </a:bodyPr>
          <a:lstStyle/>
          <a:p>
            <a:pPr>
              <a:buNone/>
            </a:pPr>
            <a:r>
              <a:rPr lang="lv-LV" sz="2400" dirty="0">
                <a:solidFill>
                  <a:srgbClr val="002060"/>
                </a:solidFill>
              </a:rPr>
              <a:t>Neattiecas. Neaizpilda.</a:t>
            </a: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r>
              <a:rPr lang="lv-LV" sz="2400" dirty="0">
                <a:solidFill>
                  <a:srgbClr val="002060"/>
                </a:solidFill>
              </a:rPr>
              <a:t>Aizpilda šādi</a:t>
            </a: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p:txBody>
      </p:sp>
      <p:sp>
        <p:nvSpPr>
          <p:cNvPr id="7" name="Slide Number Placeholder 6">
            <a:extLst>
              <a:ext uri="{FF2B5EF4-FFF2-40B4-BE49-F238E27FC236}">
                <a16:creationId xmlns:a16="http://schemas.microsoft.com/office/drawing/2014/main" id="{3F63B8A2-05AA-39E5-57B2-EB0BA7DB04FC}"/>
              </a:ext>
            </a:extLst>
          </p:cNvPr>
          <p:cNvSpPr>
            <a:spLocks noGrp="1"/>
          </p:cNvSpPr>
          <p:nvPr>
            <p:ph type="sldNum" sz="quarter" idx="12"/>
          </p:nvPr>
        </p:nvSpPr>
        <p:spPr/>
        <p:txBody>
          <a:bodyPr/>
          <a:lstStyle/>
          <a:p>
            <a:fld id="{B6F15528-21DE-4FAA-801E-634DDDAF4B2B}" type="slidenum">
              <a:rPr lang="en-US" smtClean="0"/>
              <a:pPr/>
              <a:t>51</a:t>
            </a:fld>
            <a:endParaRPr lang="en-US"/>
          </a:p>
        </p:txBody>
      </p:sp>
      <p:pic>
        <p:nvPicPr>
          <p:cNvPr id="3" name="Attēls 2">
            <a:extLst>
              <a:ext uri="{FF2B5EF4-FFF2-40B4-BE49-F238E27FC236}">
                <a16:creationId xmlns:a16="http://schemas.microsoft.com/office/drawing/2014/main" id="{3F979BAF-CAE3-C08C-E664-8C6F56D142E0}"/>
              </a:ext>
            </a:extLst>
          </p:cNvPr>
          <p:cNvPicPr>
            <a:picLocks noChangeAspect="1"/>
          </p:cNvPicPr>
          <p:nvPr/>
        </p:nvPicPr>
        <p:blipFill>
          <a:blip r:embed="rId2"/>
          <a:stretch>
            <a:fillRect/>
          </a:stretch>
        </p:blipFill>
        <p:spPr>
          <a:xfrm>
            <a:off x="381000" y="1990433"/>
            <a:ext cx="8145998" cy="1981199"/>
          </a:xfrm>
          <a:prstGeom prst="rect">
            <a:avLst/>
          </a:prstGeom>
        </p:spPr>
      </p:pic>
      <p:pic>
        <p:nvPicPr>
          <p:cNvPr id="4" name="Attēls 3">
            <a:extLst>
              <a:ext uri="{FF2B5EF4-FFF2-40B4-BE49-F238E27FC236}">
                <a16:creationId xmlns:a16="http://schemas.microsoft.com/office/drawing/2014/main" id="{636B43C3-5DB5-F874-CE32-46C8F426442D}"/>
              </a:ext>
            </a:extLst>
          </p:cNvPr>
          <p:cNvPicPr>
            <a:picLocks noChangeAspect="1"/>
          </p:cNvPicPr>
          <p:nvPr/>
        </p:nvPicPr>
        <p:blipFill>
          <a:blip r:embed="rId3"/>
          <a:stretch>
            <a:fillRect/>
          </a:stretch>
        </p:blipFill>
        <p:spPr>
          <a:xfrm>
            <a:off x="414291" y="4965733"/>
            <a:ext cx="8521385" cy="1066799"/>
          </a:xfrm>
          <a:prstGeom prst="rect">
            <a:avLst/>
          </a:prstGeom>
        </p:spPr>
      </p:pic>
    </p:spTree>
    <p:extLst>
      <p:ext uri="{BB962C8B-B14F-4D97-AF65-F5344CB8AC3E}">
        <p14:creationId xmlns:p14="http://schemas.microsoft.com/office/powerpoint/2010/main" val="4729661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A280D-0FBD-5FD6-A68D-88C932D78B4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B6F1340-7E23-9AE4-A449-CF51C64DD5AB}"/>
              </a:ext>
            </a:extLst>
          </p:cNvPr>
          <p:cNvSpPr>
            <a:spLocks noGrp="1"/>
          </p:cNvSpPr>
          <p:nvPr>
            <p:ph type="title"/>
          </p:nvPr>
        </p:nvSpPr>
        <p:spPr>
          <a:xfrm>
            <a:off x="449802" y="204217"/>
            <a:ext cx="8229600" cy="1143000"/>
          </a:xfrm>
        </p:spPr>
        <p:txBody>
          <a:bodyPr>
            <a:normAutofit/>
          </a:bodyPr>
          <a:lstStyle/>
          <a:p>
            <a:r>
              <a:rPr kumimoji="0" lang="lv-LV" sz="32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Projekta iesniegums. EPS</a:t>
            </a:r>
            <a:endParaRPr lang="lv-LV" sz="3200" b="1" dirty="0">
              <a:solidFill>
                <a:schemeClr val="tx1">
                  <a:lumMod val="50000"/>
                  <a:lumOff val="50000"/>
                </a:schemeClr>
              </a:solidFill>
            </a:endParaRPr>
          </a:p>
        </p:txBody>
      </p:sp>
      <p:sp>
        <p:nvSpPr>
          <p:cNvPr id="9" name="Content Placeholder 8">
            <a:extLst>
              <a:ext uri="{FF2B5EF4-FFF2-40B4-BE49-F238E27FC236}">
                <a16:creationId xmlns:a16="http://schemas.microsoft.com/office/drawing/2014/main" id="{61115261-DF00-287F-A442-781530FC6053}"/>
              </a:ext>
            </a:extLst>
          </p:cNvPr>
          <p:cNvSpPr>
            <a:spLocks noGrp="1"/>
          </p:cNvSpPr>
          <p:nvPr>
            <p:ph idx="1"/>
          </p:nvPr>
        </p:nvSpPr>
        <p:spPr>
          <a:xfrm>
            <a:off x="339199" y="1524001"/>
            <a:ext cx="8229600" cy="4572000"/>
          </a:xfrm>
        </p:spPr>
        <p:txBody>
          <a:bodyPr>
            <a:normAutofit/>
          </a:bodyPr>
          <a:lstStyle/>
          <a:p>
            <a:pPr>
              <a:buNone/>
            </a:pPr>
            <a:r>
              <a:rPr lang="lv-LV" sz="2400" dirty="0">
                <a:solidFill>
                  <a:srgbClr val="002060"/>
                </a:solidFill>
              </a:rPr>
              <a:t>Ja nav tūrisma pakalpojumi, tad atzīmējam pirmo vai otro </a:t>
            </a:r>
            <a:r>
              <a:rPr lang="lv-LV" sz="2800" b="1" dirty="0">
                <a:solidFill>
                  <a:srgbClr val="002060"/>
                </a:solidFill>
              </a:rPr>
              <a:t>i</a:t>
            </a: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p:txBody>
      </p:sp>
      <p:sp>
        <p:nvSpPr>
          <p:cNvPr id="7" name="Slide Number Placeholder 6">
            <a:extLst>
              <a:ext uri="{FF2B5EF4-FFF2-40B4-BE49-F238E27FC236}">
                <a16:creationId xmlns:a16="http://schemas.microsoft.com/office/drawing/2014/main" id="{32A3E699-4012-0587-9D00-91C2FFF1F17E}"/>
              </a:ext>
            </a:extLst>
          </p:cNvPr>
          <p:cNvSpPr>
            <a:spLocks noGrp="1"/>
          </p:cNvSpPr>
          <p:nvPr>
            <p:ph type="sldNum" sz="quarter" idx="12"/>
          </p:nvPr>
        </p:nvSpPr>
        <p:spPr/>
        <p:txBody>
          <a:bodyPr/>
          <a:lstStyle/>
          <a:p>
            <a:fld id="{B6F15528-21DE-4FAA-801E-634DDDAF4B2B}" type="slidenum">
              <a:rPr lang="en-US" smtClean="0"/>
              <a:pPr/>
              <a:t>52</a:t>
            </a:fld>
            <a:endParaRPr lang="en-US"/>
          </a:p>
        </p:txBody>
      </p:sp>
      <p:pic>
        <p:nvPicPr>
          <p:cNvPr id="2" name="Attēls 1">
            <a:extLst>
              <a:ext uri="{FF2B5EF4-FFF2-40B4-BE49-F238E27FC236}">
                <a16:creationId xmlns:a16="http://schemas.microsoft.com/office/drawing/2014/main" id="{40E7AF77-1A6C-DC7C-2EB8-88C72339EB4C}"/>
              </a:ext>
            </a:extLst>
          </p:cNvPr>
          <p:cNvPicPr>
            <a:picLocks noChangeAspect="1"/>
          </p:cNvPicPr>
          <p:nvPr/>
        </p:nvPicPr>
        <p:blipFill>
          <a:blip r:embed="rId2"/>
          <a:stretch>
            <a:fillRect/>
          </a:stretch>
        </p:blipFill>
        <p:spPr>
          <a:xfrm>
            <a:off x="450542" y="2362200"/>
            <a:ext cx="7175016" cy="3435183"/>
          </a:xfrm>
          <a:prstGeom prst="rect">
            <a:avLst/>
          </a:prstGeom>
        </p:spPr>
      </p:pic>
    </p:spTree>
    <p:extLst>
      <p:ext uri="{BB962C8B-B14F-4D97-AF65-F5344CB8AC3E}">
        <p14:creationId xmlns:p14="http://schemas.microsoft.com/office/powerpoint/2010/main" val="42418698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C9919-42C2-11C7-58C7-E91283A7122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594A732-501F-EED6-04DB-6AEC7BAABA50}"/>
              </a:ext>
            </a:extLst>
          </p:cNvPr>
          <p:cNvSpPr>
            <a:spLocks noGrp="1"/>
          </p:cNvSpPr>
          <p:nvPr>
            <p:ph type="title"/>
          </p:nvPr>
        </p:nvSpPr>
        <p:spPr>
          <a:xfrm>
            <a:off x="449802" y="274638"/>
            <a:ext cx="8229600" cy="1143000"/>
          </a:xfrm>
        </p:spPr>
        <p:txBody>
          <a:bodyPr>
            <a:normAutofit/>
          </a:bodyPr>
          <a:lstStyle/>
          <a:p>
            <a:r>
              <a:rPr kumimoji="0" lang="lv-LV" sz="32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Projekta iesniegums. EPS</a:t>
            </a:r>
            <a:endParaRPr lang="lv-LV" sz="3200" b="1" dirty="0">
              <a:solidFill>
                <a:schemeClr val="tx1">
                  <a:lumMod val="50000"/>
                  <a:lumOff val="50000"/>
                </a:schemeClr>
              </a:solidFill>
            </a:endParaRPr>
          </a:p>
        </p:txBody>
      </p:sp>
      <p:sp>
        <p:nvSpPr>
          <p:cNvPr id="9" name="Content Placeholder 8">
            <a:extLst>
              <a:ext uri="{FF2B5EF4-FFF2-40B4-BE49-F238E27FC236}">
                <a16:creationId xmlns:a16="http://schemas.microsoft.com/office/drawing/2014/main" id="{0FC695A5-6BB1-6829-42C3-11ABB1C6BB84}"/>
              </a:ext>
            </a:extLst>
          </p:cNvPr>
          <p:cNvSpPr>
            <a:spLocks noGrp="1"/>
          </p:cNvSpPr>
          <p:nvPr>
            <p:ph idx="1"/>
          </p:nvPr>
        </p:nvSpPr>
        <p:spPr>
          <a:xfrm>
            <a:off x="449802" y="1585912"/>
            <a:ext cx="8229600" cy="4953000"/>
          </a:xfrm>
        </p:spPr>
        <p:txBody>
          <a:bodyPr>
            <a:normAutofit fontScale="92500" lnSpcReduction="10000"/>
          </a:bodyPr>
          <a:lstStyle/>
          <a:p>
            <a:pPr>
              <a:buNone/>
            </a:pPr>
            <a:r>
              <a:rPr lang="lv-LV" sz="2400" b="1" dirty="0">
                <a:solidFill>
                  <a:srgbClr val="008000"/>
                </a:solidFill>
              </a:rPr>
              <a:t>B.2.8. </a:t>
            </a:r>
            <a:r>
              <a:rPr lang="lv-LV" sz="2400" dirty="0">
                <a:solidFill>
                  <a:srgbClr val="002060"/>
                </a:solidFill>
              </a:rPr>
              <a:t>Apraksts par to, kādu ieguldījumu vietējās attīstības stratēģijas īstenošanas teritorijā, tostarp lauku teritorijā, dod projekta īstenošana:</a:t>
            </a:r>
          </a:p>
          <a:p>
            <a:pPr>
              <a:buNone/>
            </a:pPr>
            <a:r>
              <a:rPr lang="lv-LV" sz="2400" i="1" dirty="0">
                <a:solidFill>
                  <a:srgbClr val="002060"/>
                </a:solidFill>
              </a:rPr>
              <a:t>Izvēlamies atbilstošo un paskaidrojam, ko MNF darbības teritorijā mainām, ieguldot LEADER finansējumu. Īsi!</a:t>
            </a:r>
          </a:p>
          <a:p>
            <a:pPr>
              <a:buNone/>
            </a:pPr>
            <a:r>
              <a:rPr lang="lv-LV" sz="2400" dirty="0">
                <a:solidFill>
                  <a:schemeClr val="tx1">
                    <a:lumMod val="50000"/>
                    <a:lumOff val="50000"/>
                  </a:schemeClr>
                </a:solidFill>
              </a:rPr>
              <a:t>SM1 Uzņēmējdarbības uzsākšana un izaugsme. Prioritātes:</a:t>
            </a:r>
          </a:p>
          <a:p>
            <a:pPr algn="just">
              <a:buClr>
                <a:srgbClr val="008000"/>
              </a:buClr>
              <a:buFont typeface="Wingdings" panose="05000000000000000000" pitchFamily="2" charset="2"/>
              <a:buChar char="ü"/>
            </a:pPr>
            <a:r>
              <a:rPr lang="lv-LV" sz="2400" dirty="0">
                <a:solidFill>
                  <a:schemeClr val="tx1">
                    <a:lumMod val="50000"/>
                    <a:lumOff val="50000"/>
                  </a:schemeClr>
                </a:solidFill>
              </a:rPr>
              <a:t>Atbalsts uz izaugsmi vērstiem uzņēmumiem, t.sk. risinot uzņēmējdarbībai piemērotu telpu jautājumu </a:t>
            </a:r>
            <a:r>
              <a:rPr lang="lv-LV" sz="2400" i="1" dirty="0">
                <a:solidFill>
                  <a:schemeClr val="tx1">
                    <a:lumMod val="50000"/>
                    <a:lumOff val="50000"/>
                  </a:schemeClr>
                </a:solidFill>
              </a:rPr>
              <a:t>(pieaug apgrozījums, palielinās ražošanas apjoms, nāk klāt jauni produkti, var automatizēt ražošanu),</a:t>
            </a:r>
          </a:p>
          <a:p>
            <a:pPr algn="just">
              <a:buClr>
                <a:srgbClr val="008000"/>
              </a:buClr>
              <a:buFont typeface="Wingdings" panose="05000000000000000000" pitchFamily="2" charset="2"/>
              <a:buChar char="ü"/>
            </a:pPr>
            <a:r>
              <a:rPr lang="lv-LV" sz="2400" dirty="0">
                <a:solidFill>
                  <a:schemeClr val="tx1">
                    <a:lumMod val="50000"/>
                    <a:lumOff val="50000"/>
                  </a:schemeClr>
                </a:solidFill>
              </a:rPr>
              <a:t>Veicināta nodarbinātība teritorijā </a:t>
            </a:r>
            <a:r>
              <a:rPr lang="lv-LV" sz="2400" i="1" dirty="0">
                <a:solidFill>
                  <a:schemeClr val="tx1">
                    <a:lumMod val="50000"/>
                    <a:lumOff val="50000"/>
                  </a:schemeClr>
                </a:solidFill>
              </a:rPr>
              <a:t>(projektā ir norādīti nodarbinātības rādītāji, ir darba algas un nodokļi),</a:t>
            </a:r>
          </a:p>
          <a:p>
            <a:pPr algn="just">
              <a:buClr>
                <a:srgbClr val="008000"/>
              </a:buClr>
              <a:buFont typeface="Wingdings" panose="05000000000000000000" pitchFamily="2" charset="2"/>
              <a:buChar char="ü"/>
            </a:pPr>
            <a:r>
              <a:rPr lang="lv-LV" sz="2400" dirty="0">
                <a:solidFill>
                  <a:schemeClr val="tx1">
                    <a:lumMod val="50000"/>
                    <a:lumOff val="50000"/>
                  </a:schemeClr>
                </a:solidFill>
              </a:rPr>
              <a:t>Atbalstīt kultūrvēsturisko objektu vērtību saglabāšanu un ilgtspējīgu izmantošanu uzņēmējdarbības attīstībā </a:t>
            </a:r>
            <a:r>
              <a:rPr lang="lv-LV" sz="2400" i="1" dirty="0">
                <a:solidFill>
                  <a:schemeClr val="tx1">
                    <a:lumMod val="50000"/>
                    <a:lumOff val="50000"/>
                  </a:schemeClr>
                </a:solidFill>
              </a:rPr>
              <a:t>(saglabāts ēku vēsturiskais izskats).</a:t>
            </a: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p:txBody>
      </p:sp>
      <p:sp>
        <p:nvSpPr>
          <p:cNvPr id="7" name="Slide Number Placeholder 6">
            <a:extLst>
              <a:ext uri="{FF2B5EF4-FFF2-40B4-BE49-F238E27FC236}">
                <a16:creationId xmlns:a16="http://schemas.microsoft.com/office/drawing/2014/main" id="{3E7B3657-20B2-9C99-E6F0-994E9824DA62}"/>
              </a:ext>
            </a:extLst>
          </p:cNvPr>
          <p:cNvSpPr>
            <a:spLocks noGrp="1"/>
          </p:cNvSpPr>
          <p:nvPr>
            <p:ph type="sldNum" sz="quarter" idx="12"/>
          </p:nvPr>
        </p:nvSpPr>
        <p:spPr/>
        <p:txBody>
          <a:bodyPr/>
          <a:lstStyle/>
          <a:p>
            <a:fld id="{B6F15528-21DE-4FAA-801E-634DDDAF4B2B}" type="slidenum">
              <a:rPr lang="en-US" smtClean="0"/>
              <a:pPr/>
              <a:t>53</a:t>
            </a:fld>
            <a:endParaRPr lang="en-US"/>
          </a:p>
        </p:txBody>
      </p:sp>
    </p:spTree>
    <p:extLst>
      <p:ext uri="{BB962C8B-B14F-4D97-AF65-F5344CB8AC3E}">
        <p14:creationId xmlns:p14="http://schemas.microsoft.com/office/powerpoint/2010/main" val="25031008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A2AE8-824D-B95E-4E87-DBA5D740CC3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43722E7-6BAA-C247-C986-17F5E56EF2D0}"/>
              </a:ext>
            </a:extLst>
          </p:cNvPr>
          <p:cNvSpPr>
            <a:spLocks noGrp="1"/>
          </p:cNvSpPr>
          <p:nvPr>
            <p:ph type="title"/>
          </p:nvPr>
        </p:nvSpPr>
        <p:spPr>
          <a:xfrm>
            <a:off x="449802" y="274638"/>
            <a:ext cx="8229600" cy="1143000"/>
          </a:xfrm>
        </p:spPr>
        <p:txBody>
          <a:bodyPr>
            <a:normAutofit/>
          </a:bodyPr>
          <a:lstStyle/>
          <a:p>
            <a:r>
              <a:rPr kumimoji="0" lang="lv-LV" sz="32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Projekta iesniegums. EPS</a:t>
            </a:r>
            <a:endParaRPr lang="lv-LV" sz="3200" b="1" dirty="0">
              <a:solidFill>
                <a:schemeClr val="tx1">
                  <a:lumMod val="50000"/>
                  <a:lumOff val="50000"/>
                </a:schemeClr>
              </a:solidFill>
            </a:endParaRPr>
          </a:p>
        </p:txBody>
      </p:sp>
      <p:sp>
        <p:nvSpPr>
          <p:cNvPr id="9" name="Content Placeholder 8">
            <a:extLst>
              <a:ext uri="{FF2B5EF4-FFF2-40B4-BE49-F238E27FC236}">
                <a16:creationId xmlns:a16="http://schemas.microsoft.com/office/drawing/2014/main" id="{73A15184-AFC7-7752-6973-A3D2773B61E5}"/>
              </a:ext>
            </a:extLst>
          </p:cNvPr>
          <p:cNvSpPr>
            <a:spLocks noGrp="1"/>
          </p:cNvSpPr>
          <p:nvPr>
            <p:ph idx="1"/>
          </p:nvPr>
        </p:nvSpPr>
        <p:spPr>
          <a:xfrm>
            <a:off x="563626" y="1758796"/>
            <a:ext cx="7703598" cy="4597554"/>
          </a:xfrm>
        </p:spPr>
        <p:txBody>
          <a:bodyPr>
            <a:normAutofit fontScale="92500"/>
          </a:bodyPr>
          <a:lstStyle/>
          <a:p>
            <a:pPr>
              <a:buNone/>
            </a:pPr>
            <a:r>
              <a:rPr lang="lv-LV" sz="2400" dirty="0">
                <a:solidFill>
                  <a:srgbClr val="002060"/>
                </a:solidFill>
              </a:rPr>
              <a:t>Atbilstoši </a:t>
            </a:r>
            <a:r>
              <a:rPr lang="lv-LV" sz="2400" b="1" dirty="0">
                <a:solidFill>
                  <a:srgbClr val="008000"/>
                </a:solidFill>
              </a:rPr>
              <a:t>10.1. </a:t>
            </a:r>
            <a:r>
              <a:rPr lang="lv-LV" sz="2400" dirty="0">
                <a:solidFill>
                  <a:srgbClr val="002060"/>
                </a:solidFill>
              </a:rPr>
              <a:t>darbībai izvēlas attiecīgu 1., 2., 3., 6. darbību</a:t>
            </a: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b="1" dirty="0">
              <a:solidFill>
                <a:srgbClr val="008000"/>
              </a:solidFill>
            </a:endParaRPr>
          </a:p>
          <a:p>
            <a:pPr algn="just">
              <a:buNone/>
            </a:pPr>
            <a:r>
              <a:rPr lang="lv-LV" sz="2400" b="1" dirty="0">
                <a:solidFill>
                  <a:srgbClr val="008000"/>
                </a:solidFill>
              </a:rPr>
              <a:t>B.5.2. </a:t>
            </a:r>
            <a:r>
              <a:rPr lang="lv-LV" sz="2400" dirty="0">
                <a:solidFill>
                  <a:srgbClr val="008000"/>
                </a:solidFill>
              </a:rPr>
              <a:t>Projektā izmantotā </a:t>
            </a:r>
            <a:r>
              <a:rPr lang="lv-LV" sz="2400" dirty="0" err="1">
                <a:solidFill>
                  <a:srgbClr val="008000"/>
                </a:solidFill>
              </a:rPr>
              <a:t>pamatizejviela</a:t>
            </a:r>
            <a:r>
              <a:rPr lang="lv-LV" sz="2400" dirty="0">
                <a:solidFill>
                  <a:srgbClr val="008000"/>
                </a:solidFill>
              </a:rPr>
              <a:t> un paredzētais gala produkts </a:t>
            </a:r>
            <a:r>
              <a:rPr lang="lv-LV" sz="2400" dirty="0">
                <a:solidFill>
                  <a:srgbClr val="002060"/>
                </a:solidFill>
              </a:rPr>
              <a:t>(aizpilda, ja pretendē uz atbalstu darbībā </a:t>
            </a:r>
            <a:r>
              <a:rPr lang="lv-LV" sz="2400" b="1" dirty="0">
                <a:solidFill>
                  <a:srgbClr val="008000"/>
                </a:solidFill>
              </a:rPr>
              <a:t>B.5 </a:t>
            </a:r>
            <a:r>
              <a:rPr lang="lv-LV" sz="2400" dirty="0">
                <a:solidFill>
                  <a:srgbClr val="008000"/>
                </a:solidFill>
              </a:rPr>
              <a:t>«Lauksaimniecības produktu pārstrāde, to realizēšana tirgū»).</a:t>
            </a: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a:p>
            <a:pPr>
              <a:buNone/>
            </a:pPr>
            <a:endParaRPr lang="lv-LV" sz="2400" dirty="0">
              <a:solidFill>
                <a:srgbClr val="002060"/>
              </a:solidFill>
            </a:endParaRPr>
          </a:p>
        </p:txBody>
      </p:sp>
      <p:sp>
        <p:nvSpPr>
          <p:cNvPr id="7" name="Slide Number Placeholder 6">
            <a:extLst>
              <a:ext uri="{FF2B5EF4-FFF2-40B4-BE49-F238E27FC236}">
                <a16:creationId xmlns:a16="http://schemas.microsoft.com/office/drawing/2014/main" id="{8E258C5F-4EAC-51CE-646A-2A2738044CD5}"/>
              </a:ext>
            </a:extLst>
          </p:cNvPr>
          <p:cNvSpPr>
            <a:spLocks noGrp="1"/>
          </p:cNvSpPr>
          <p:nvPr>
            <p:ph type="sldNum" sz="quarter" idx="12"/>
          </p:nvPr>
        </p:nvSpPr>
        <p:spPr/>
        <p:txBody>
          <a:bodyPr/>
          <a:lstStyle/>
          <a:p>
            <a:fld id="{B6F15528-21DE-4FAA-801E-634DDDAF4B2B}" type="slidenum">
              <a:rPr lang="en-US" smtClean="0"/>
              <a:pPr/>
              <a:t>54</a:t>
            </a:fld>
            <a:endParaRPr lang="en-US"/>
          </a:p>
        </p:txBody>
      </p:sp>
      <p:pic>
        <p:nvPicPr>
          <p:cNvPr id="3" name="Attēls 2">
            <a:extLst>
              <a:ext uri="{FF2B5EF4-FFF2-40B4-BE49-F238E27FC236}">
                <a16:creationId xmlns:a16="http://schemas.microsoft.com/office/drawing/2014/main" id="{7E7ECFDC-96F0-876E-0110-7967D5695BBB}"/>
              </a:ext>
            </a:extLst>
          </p:cNvPr>
          <p:cNvPicPr>
            <a:picLocks noChangeAspect="1"/>
          </p:cNvPicPr>
          <p:nvPr/>
        </p:nvPicPr>
        <p:blipFill>
          <a:blip r:embed="rId2"/>
          <a:stretch>
            <a:fillRect/>
          </a:stretch>
        </p:blipFill>
        <p:spPr>
          <a:xfrm>
            <a:off x="419229" y="2171700"/>
            <a:ext cx="8284588" cy="2552700"/>
          </a:xfrm>
          <a:prstGeom prst="rect">
            <a:avLst/>
          </a:prstGeom>
        </p:spPr>
      </p:pic>
    </p:spTree>
    <p:extLst>
      <p:ext uri="{BB962C8B-B14F-4D97-AF65-F5344CB8AC3E}">
        <p14:creationId xmlns:p14="http://schemas.microsoft.com/office/powerpoint/2010/main" val="22717136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0A659-CA9A-6E4F-EDC6-D58D59C9AA6B}"/>
            </a:ext>
          </a:extLst>
        </p:cNvPr>
        <p:cNvGrpSpPr/>
        <p:nvPr/>
      </p:nvGrpSpPr>
      <p:grpSpPr>
        <a:xfrm>
          <a:off x="0" y="0"/>
          <a:ext cx="0" cy="0"/>
          <a:chOff x="0" y="0"/>
          <a:chExt cx="0" cy="0"/>
        </a:xfrm>
      </p:grpSpPr>
      <p:pic>
        <p:nvPicPr>
          <p:cNvPr id="5" name="Picture 4" descr="MNF_deko_1.jpg">
            <a:extLst>
              <a:ext uri="{FF2B5EF4-FFF2-40B4-BE49-F238E27FC236}">
                <a16:creationId xmlns:a16="http://schemas.microsoft.com/office/drawing/2014/main" id="{0E3B3B37-385B-3718-A8BB-6DC511B70729}"/>
              </a:ext>
            </a:extLst>
          </p:cNvPr>
          <p:cNvPicPr>
            <a:picLocks noChangeAspect="1"/>
          </p:cNvPicPr>
          <p:nvPr/>
        </p:nvPicPr>
        <p:blipFill>
          <a:blip r:embed="rId2"/>
          <a:stretch>
            <a:fillRect/>
          </a:stretch>
        </p:blipFill>
        <p:spPr>
          <a:xfrm>
            <a:off x="0" y="0"/>
            <a:ext cx="9144000" cy="6858000"/>
          </a:xfrm>
          <a:prstGeom prst="rect">
            <a:avLst/>
          </a:prstGeom>
        </p:spPr>
      </p:pic>
      <p:sp>
        <p:nvSpPr>
          <p:cNvPr id="3" name="Title 2">
            <a:extLst>
              <a:ext uri="{FF2B5EF4-FFF2-40B4-BE49-F238E27FC236}">
                <a16:creationId xmlns:a16="http://schemas.microsoft.com/office/drawing/2014/main" id="{EE89C6D7-578E-252F-50B9-739195652F01}"/>
              </a:ext>
            </a:extLst>
          </p:cNvPr>
          <p:cNvSpPr>
            <a:spLocks noGrp="1"/>
          </p:cNvSpPr>
          <p:nvPr>
            <p:ph type="title"/>
          </p:nvPr>
        </p:nvSpPr>
        <p:spPr>
          <a:xfrm>
            <a:off x="485775" y="207168"/>
            <a:ext cx="8229600" cy="1143000"/>
          </a:xfrm>
        </p:spPr>
        <p:txBody>
          <a:bodyPr>
            <a:normAutofit/>
          </a:bodyPr>
          <a:lstStyle/>
          <a:p>
            <a:r>
              <a:rPr kumimoji="0" lang="lv-LV" sz="32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Projekta iesniegums. EPS</a:t>
            </a:r>
            <a:endParaRPr lang="lv-LV" sz="3200" b="1" dirty="0">
              <a:solidFill>
                <a:schemeClr val="tx1">
                  <a:lumMod val="50000"/>
                  <a:lumOff val="50000"/>
                </a:schemeClr>
              </a:solidFill>
            </a:endParaRPr>
          </a:p>
        </p:txBody>
      </p:sp>
      <p:sp>
        <p:nvSpPr>
          <p:cNvPr id="4" name="Content Placeholder 3">
            <a:extLst>
              <a:ext uri="{FF2B5EF4-FFF2-40B4-BE49-F238E27FC236}">
                <a16:creationId xmlns:a16="http://schemas.microsoft.com/office/drawing/2014/main" id="{26648F6A-FF48-0DD1-1539-52BE590CB478}"/>
              </a:ext>
            </a:extLst>
          </p:cNvPr>
          <p:cNvSpPr>
            <a:spLocks noGrp="1"/>
          </p:cNvSpPr>
          <p:nvPr>
            <p:ph idx="1"/>
          </p:nvPr>
        </p:nvSpPr>
        <p:spPr>
          <a:xfrm>
            <a:off x="504825" y="1412080"/>
            <a:ext cx="8229600" cy="5126832"/>
          </a:xfrm>
        </p:spPr>
        <p:txBody>
          <a:bodyPr>
            <a:noAutofit/>
          </a:bodyPr>
          <a:lstStyle/>
          <a:p>
            <a:pPr marL="0" marR="0" lvl="0" indent="0" algn="l"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it-IT" sz="2400" b="1" i="0" u="none" strike="noStrike" kern="1200" cap="none" spc="0" normalizeH="0" baseline="0" noProof="0" dirty="0">
                <a:ln>
                  <a:noFill/>
                </a:ln>
                <a:solidFill>
                  <a:srgbClr val="008000"/>
                </a:solidFill>
                <a:effectLst/>
                <a:uLnTx/>
                <a:uFillTx/>
                <a:latin typeface="Calibri"/>
                <a:ea typeface="+mn-ea"/>
                <a:cs typeface="+mn-cs"/>
              </a:rPr>
              <a:t>B.5.2. </a:t>
            </a:r>
            <a:r>
              <a:rPr kumimoji="0" lang="it-IT" sz="2400" b="0" i="0" u="none" strike="noStrike" kern="1200" cap="none" spc="0" normalizeH="0" baseline="0" noProof="0" dirty="0">
                <a:ln>
                  <a:noFill/>
                </a:ln>
                <a:solidFill>
                  <a:srgbClr val="002060"/>
                </a:solidFill>
                <a:effectLst/>
                <a:uLnTx/>
                <a:uFillTx/>
                <a:latin typeface="Calibri"/>
                <a:ea typeface="+mn-ea"/>
                <a:cs typeface="+mn-cs"/>
              </a:rPr>
              <a:t>KN kodi un </a:t>
            </a:r>
            <a:r>
              <a:rPr kumimoji="0" lang="lv-LV" sz="2400" b="0" i="0" u="none" strike="noStrike" kern="1200" cap="none" spc="0" normalizeH="0" baseline="0" noProof="0" dirty="0">
                <a:ln>
                  <a:noFill/>
                </a:ln>
                <a:solidFill>
                  <a:srgbClr val="002060"/>
                </a:solidFill>
                <a:effectLst/>
                <a:uLnTx/>
                <a:uFillTx/>
                <a:latin typeface="Calibri"/>
                <a:ea typeface="+mn-ea"/>
                <a:cs typeface="+mn-cs"/>
              </a:rPr>
              <a:t>KN </a:t>
            </a:r>
            <a:r>
              <a:rPr kumimoji="0" lang="it-IT" sz="2400" b="0" i="0" u="none" strike="noStrike" kern="1200" cap="none" spc="0" normalizeH="0" baseline="0" noProof="0" dirty="0">
                <a:ln>
                  <a:noFill/>
                </a:ln>
                <a:solidFill>
                  <a:srgbClr val="002060"/>
                </a:solidFill>
                <a:effectLst/>
                <a:uLnTx/>
                <a:uFillTx/>
                <a:latin typeface="Calibri"/>
                <a:ea typeface="+mn-ea"/>
                <a:cs typeface="+mn-cs"/>
              </a:rPr>
              <a:t>grupas</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r>
              <a:rPr kumimoji="0" lang="it-IT" sz="2400" b="0" i="0" u="none" strike="noStrike" kern="1200" cap="none" spc="0" normalizeH="0" baseline="0" noProof="0" dirty="0">
                <a:ln>
                  <a:noFill/>
                </a:ln>
                <a:solidFill>
                  <a:srgbClr val="002060"/>
                </a:solidFill>
                <a:effectLst/>
                <a:uLnTx/>
                <a:uFillTx/>
                <a:latin typeface="Calibri"/>
                <a:ea typeface="+mn-ea"/>
                <a:cs typeface="+mn-cs"/>
                <a:hlinkClick r:id="rId3"/>
              </a:rPr>
              <a:t>https://eurlex.europa.eu/legalcontent/LV/TXT/PDF/?uri=CELEX:32016R1821</a:t>
            </a:r>
            <a:r>
              <a:rPr kumimoji="0" lang="lv-LV" sz="2400" b="0" i="0" u="none" strike="noStrike" kern="1200" cap="none" spc="0" normalizeH="0" baseline="0" noProof="0" dirty="0">
                <a:ln>
                  <a:noFill/>
                </a:ln>
                <a:solidFill>
                  <a:srgbClr val="002060"/>
                </a:solidFill>
                <a:effectLst/>
                <a:uLnTx/>
                <a:uFillTx/>
                <a:latin typeface="Calibri"/>
                <a:ea typeface="+mn-ea"/>
                <a:cs typeface="+mn-cs"/>
              </a:rPr>
              <a:t> ; </a:t>
            </a:r>
          </a:p>
          <a:p>
            <a:pPr marL="0" marR="0" lvl="0" indent="0" algn="l"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PDF formā ievietots </a:t>
            </a:r>
            <a:r>
              <a:rPr kumimoji="0" lang="lv-LV" sz="2400" b="0" i="0" u="none" strike="noStrike" kern="1200" cap="none" spc="0" normalizeH="0" baseline="0" noProof="0" dirty="0">
                <a:ln>
                  <a:noFill/>
                </a:ln>
                <a:solidFill>
                  <a:srgbClr val="002060"/>
                </a:solidFill>
                <a:effectLst/>
                <a:uLnTx/>
                <a:uFillTx/>
                <a:latin typeface="Calibri"/>
                <a:ea typeface="+mn-ea"/>
                <a:cs typeface="+mn-cs"/>
                <a:hlinkClick r:id="rId4"/>
              </a:rPr>
              <a:t>www.mnf.lv</a:t>
            </a:r>
            <a:r>
              <a:rPr kumimoji="0" lang="lv-LV" sz="2400" b="0" i="0" u="none" strike="noStrike" kern="1200" cap="none" spc="0" normalizeH="0" baseline="0" noProof="0" dirty="0">
                <a:ln>
                  <a:noFill/>
                </a:ln>
                <a:solidFill>
                  <a:srgbClr val="002060"/>
                </a:solidFill>
                <a:effectLst/>
                <a:uLnTx/>
                <a:uFillTx/>
                <a:latin typeface="Calibri"/>
                <a:ea typeface="+mn-ea"/>
                <a:cs typeface="+mn-cs"/>
              </a:rPr>
              <a:t>  LEADER 3.kārtas sludinājumā.</a:t>
            </a:r>
          </a:p>
          <a:p>
            <a:pPr marL="0" marR="0" lvl="0" indent="0" algn="l"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Saturā – 5.lpp., atrodam atbilstošo produktu, tad meklējam tālāk.</a:t>
            </a:r>
          </a:p>
          <a:p>
            <a:pPr marL="0" marR="0" lvl="0" indent="0" algn="l" defTabSz="914400" rtl="0" eaLnBrk="1" fontAlgn="auto" latinLnBrk="0" hangingPunct="1">
              <a:lnSpc>
                <a:spcPct val="100000"/>
              </a:lnSpc>
              <a:spcBef>
                <a:spcPct val="20000"/>
              </a:spcBef>
              <a:spcAft>
                <a:spcPts val="0"/>
              </a:spcAft>
              <a:buClr>
                <a:srgbClr val="C00000"/>
              </a:buClr>
              <a:buSzTx/>
              <a:buFont typeface="Arial" pitchFamily="34" charset="0"/>
              <a:buNone/>
              <a:tabLst/>
              <a:defRPr/>
            </a:pPr>
            <a:endParaRPr kumimoji="0" lang="it-IT" sz="2400" b="0" i="0" u="none" strike="noStrike" kern="1200" cap="none" spc="0" normalizeH="0" baseline="0" noProof="0" dirty="0">
              <a:ln>
                <a:noFill/>
              </a:ln>
              <a:solidFill>
                <a:srgbClr val="002060"/>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1" i="0" u="none" strike="noStrike" kern="1200" cap="none" spc="0" normalizeH="0" baseline="0" noProof="0" dirty="0">
                <a:ln>
                  <a:noFill/>
                </a:ln>
                <a:solidFill>
                  <a:srgbClr val="008000"/>
                </a:solidFill>
                <a:effectLst/>
                <a:uLnTx/>
                <a:uFillTx/>
                <a:latin typeface="Calibri"/>
                <a:ea typeface="+mn-ea"/>
                <a:cs typeface="+mn-cs"/>
              </a:rPr>
              <a:t>C.1. </a:t>
            </a:r>
            <a:r>
              <a:rPr kumimoji="0" lang="lv-LV" sz="2400" b="0" i="0" u="none" strike="noStrike" kern="1200" cap="none" spc="0" normalizeH="0" baseline="0" noProof="0" dirty="0">
                <a:ln>
                  <a:noFill/>
                </a:ln>
                <a:solidFill>
                  <a:srgbClr val="002060"/>
                </a:solidFill>
                <a:effectLst/>
                <a:uLnTx/>
                <a:uFillTx/>
                <a:latin typeface="Calibri"/>
                <a:ea typeface="+mn-ea"/>
                <a:cs typeface="+mn-cs"/>
              </a:rPr>
              <a:t>«Esošo un plānoto ieņēmumu un izdevumu kopsavilkums –  rinda «Algas(t.sk. nodokļi) uzņēmumā nodarbināto (profesiju) līmenī» </a:t>
            </a:r>
          </a:p>
          <a:p>
            <a:pPr marL="0" marR="0" lvl="0" indent="0" algn="l"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hlinkClick r:id="rId5"/>
              </a:rPr>
              <a:t>https://www.vid.gov.lv/lv/informacija-par-darba-vietam-2023gada-atbilstosi-profesiju-klasifikatoram</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p>
          <a:p>
            <a:pPr marL="0" marR="0" lvl="0" indent="0" algn="l" defTabSz="914400" rtl="0" eaLnBrk="1" fontAlgn="auto" latinLnBrk="0" hangingPunct="1">
              <a:lnSpc>
                <a:spcPct val="100000"/>
              </a:lnSpc>
              <a:spcBef>
                <a:spcPct val="20000"/>
              </a:spcBef>
              <a:spcAft>
                <a:spcPts val="0"/>
              </a:spcAft>
              <a:buClr>
                <a:srgbClr val="C00000"/>
              </a:buClr>
              <a:buSzTx/>
              <a:buFont typeface="Arial" pitchFamily="34" charset="0"/>
              <a:buNone/>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Excel formā ievietots </a:t>
            </a:r>
            <a:r>
              <a:rPr kumimoji="0" lang="lv-LV" sz="2400" b="0" i="0" u="none" strike="noStrike" kern="1200" cap="none" spc="0" normalizeH="0" baseline="0" noProof="0" dirty="0">
                <a:ln>
                  <a:noFill/>
                </a:ln>
                <a:solidFill>
                  <a:srgbClr val="002060"/>
                </a:solidFill>
                <a:effectLst/>
                <a:uLnTx/>
                <a:uFillTx/>
                <a:latin typeface="Calibri"/>
                <a:ea typeface="+mn-ea"/>
                <a:cs typeface="+mn-cs"/>
                <a:hlinkClick r:id="rId4"/>
              </a:rPr>
              <a:t>www.mnf.lv</a:t>
            </a:r>
            <a:r>
              <a:rPr kumimoji="0" lang="lv-LV" sz="2400" b="0" i="0" u="none" strike="noStrike" kern="1200" cap="none" spc="0" normalizeH="0" baseline="0" noProof="0" dirty="0">
                <a:ln>
                  <a:noFill/>
                </a:ln>
                <a:solidFill>
                  <a:srgbClr val="002060"/>
                </a:solidFill>
                <a:effectLst/>
                <a:uLnTx/>
                <a:uFillTx/>
                <a:latin typeface="Calibri"/>
                <a:ea typeface="+mn-ea"/>
                <a:cs typeface="+mn-cs"/>
              </a:rPr>
              <a:t> LEADER 2 kārtas sludinājumā.</a:t>
            </a:r>
          </a:p>
          <a:p>
            <a:pPr marL="0" lvl="0" indent="0" algn="just">
              <a:buClr>
                <a:srgbClr val="C00000"/>
              </a:buClr>
              <a:buNone/>
            </a:pPr>
            <a:endParaRPr lang="lv-LV" sz="2000" dirty="0">
              <a:solidFill>
                <a:srgbClr val="002060"/>
              </a:solidFill>
            </a:endParaRPr>
          </a:p>
        </p:txBody>
      </p:sp>
      <p:sp>
        <p:nvSpPr>
          <p:cNvPr id="6" name="Slide Number Placeholder 5">
            <a:extLst>
              <a:ext uri="{FF2B5EF4-FFF2-40B4-BE49-F238E27FC236}">
                <a16:creationId xmlns:a16="http://schemas.microsoft.com/office/drawing/2014/main" id="{6785CDF9-CC99-FE11-22B7-4F3E383E3073}"/>
              </a:ext>
            </a:extLst>
          </p:cNvPr>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24607766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38626-6A12-7E3B-E6CE-D2F93850091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E401571-FF15-2FF5-DA83-AB994E2D9F08}"/>
              </a:ext>
            </a:extLst>
          </p:cNvPr>
          <p:cNvSpPr>
            <a:spLocks noGrp="1"/>
          </p:cNvSpPr>
          <p:nvPr>
            <p:ph type="title"/>
          </p:nvPr>
        </p:nvSpPr>
        <p:spPr>
          <a:xfrm>
            <a:off x="449802" y="274638"/>
            <a:ext cx="8229600" cy="1143000"/>
          </a:xfrm>
        </p:spPr>
        <p:txBody>
          <a:bodyPr>
            <a:normAutofit/>
          </a:bodyPr>
          <a:lstStyle/>
          <a:p>
            <a:r>
              <a:rPr kumimoji="0" lang="lv-LV" sz="32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Projekta iesniegums. EPS </a:t>
            </a:r>
            <a:r>
              <a:rPr lang="lv-LV" sz="3200" b="1" dirty="0">
                <a:solidFill>
                  <a:srgbClr val="008000"/>
                </a:solidFill>
              </a:rPr>
              <a:t>B.6.1.</a:t>
            </a:r>
          </a:p>
        </p:txBody>
      </p:sp>
      <p:sp>
        <p:nvSpPr>
          <p:cNvPr id="9" name="Content Placeholder 8">
            <a:extLst>
              <a:ext uri="{FF2B5EF4-FFF2-40B4-BE49-F238E27FC236}">
                <a16:creationId xmlns:a16="http://schemas.microsoft.com/office/drawing/2014/main" id="{8EF3F47C-6E0A-2E21-38F8-997AB06D180A}"/>
              </a:ext>
            </a:extLst>
          </p:cNvPr>
          <p:cNvSpPr>
            <a:spLocks noGrp="1"/>
          </p:cNvSpPr>
          <p:nvPr>
            <p:ph idx="1"/>
          </p:nvPr>
        </p:nvSpPr>
        <p:spPr>
          <a:xfrm>
            <a:off x="533400" y="1417637"/>
            <a:ext cx="7924800" cy="5303837"/>
          </a:xfrm>
        </p:spPr>
        <p:txBody>
          <a:bodyPr>
            <a:normAutofit fontScale="85000" lnSpcReduction="20000"/>
          </a:bodyPr>
          <a:lstStyle/>
          <a:p>
            <a:pPr>
              <a:buNone/>
            </a:pPr>
            <a:r>
              <a:rPr lang="lv-LV" sz="2400" dirty="0">
                <a:solidFill>
                  <a:srgbClr val="002060"/>
                </a:solidFill>
              </a:rPr>
              <a:t> </a:t>
            </a:r>
            <a:r>
              <a:rPr lang="lv-LV" sz="2400" b="1" dirty="0" err="1">
                <a:solidFill>
                  <a:srgbClr val="002060"/>
                </a:solidFill>
              </a:rPr>
              <a:t>Bioekonomika</a:t>
            </a:r>
            <a:r>
              <a:rPr lang="lv-LV" sz="2400" dirty="0">
                <a:solidFill>
                  <a:srgbClr val="002060"/>
                </a:solidFill>
              </a:rPr>
              <a:t> – bioloģiski ražotu  lauksaimniecības produktu pārstrāde, bioloģiskā pārstrādes līnijas.</a:t>
            </a:r>
          </a:p>
          <a:p>
            <a:pPr>
              <a:buNone/>
            </a:pPr>
            <a:r>
              <a:rPr lang="lv-LV" sz="2400" b="1" dirty="0">
                <a:solidFill>
                  <a:srgbClr val="002060"/>
                </a:solidFill>
              </a:rPr>
              <a:t>Klimata pārmaiņu mazināšana – jauna </a:t>
            </a:r>
            <a:r>
              <a:rPr lang="lv-LV" sz="2400" dirty="0">
                <a:solidFill>
                  <a:srgbClr val="002060"/>
                </a:solidFill>
              </a:rPr>
              <a:t>būvniecība.</a:t>
            </a:r>
          </a:p>
          <a:p>
            <a:pPr>
              <a:buNone/>
            </a:pPr>
            <a:endParaRPr lang="lv-LV" sz="2400" dirty="0">
              <a:solidFill>
                <a:srgbClr val="002060"/>
              </a:solidFill>
            </a:endParaRPr>
          </a:p>
          <a:p>
            <a:pPr algn="just">
              <a:buNone/>
            </a:pPr>
            <a:r>
              <a:rPr lang="lv-LV" sz="2400" b="1" dirty="0">
                <a:solidFill>
                  <a:srgbClr val="002060"/>
                </a:solidFill>
              </a:rPr>
              <a:t>Aprites ekonomika </a:t>
            </a:r>
            <a:r>
              <a:rPr lang="lv-LV" sz="2400" dirty="0">
                <a:solidFill>
                  <a:srgbClr val="002060"/>
                </a:solidFill>
              </a:rPr>
              <a:t>ir ražošanas un patēriņa modelis, kas paredz esošo materiālu un produktu koplietošanu, iznomāšanu, atkārtotu izmantošanu, remontu, atjaunošanu un pārstrādi pēc iespējas ilgākā laika periodā. Tādējādi tiek pagarināts produktu aprites cikls.</a:t>
            </a:r>
          </a:p>
          <a:p>
            <a:pPr algn="just">
              <a:buNone/>
            </a:pPr>
            <a:r>
              <a:rPr lang="lv-LV" sz="2400" dirty="0">
                <a:solidFill>
                  <a:srgbClr val="002060"/>
                </a:solidFill>
              </a:rPr>
              <a:t>Praksē tas nozīmē līdz minimumam samazināt atkritumu apjomu. Kad pienāk kāda produkta lietošanas laika beigas, tā materiālus pēc iespējas cenšas atgriezt ekonomikā. Tos var lietderīgi izmantot atkal un atkal, tādējādi radot papildu vērtību.</a:t>
            </a:r>
          </a:p>
          <a:p>
            <a:pPr algn="just">
              <a:buNone/>
            </a:pPr>
            <a:r>
              <a:rPr lang="lv-LV" sz="2400" dirty="0">
                <a:solidFill>
                  <a:srgbClr val="002060"/>
                </a:solidFill>
              </a:rPr>
              <a:t>Tā ir būtiska pārmaiņa </a:t>
            </a:r>
            <a:r>
              <a:rPr lang="lv-LV" sz="2400" i="1" dirty="0">
                <a:solidFill>
                  <a:srgbClr val="002060"/>
                </a:solidFill>
              </a:rPr>
              <a:t>salīdzinājumā ar tradicionālo lineārās ekonomikas </a:t>
            </a:r>
            <a:r>
              <a:rPr lang="lv-LV" sz="2400" dirty="0">
                <a:solidFill>
                  <a:srgbClr val="002060"/>
                </a:solidFill>
              </a:rPr>
              <a:t>modeli, kura pamatā ir </a:t>
            </a:r>
            <a:r>
              <a:rPr lang="lv-LV" sz="2400" i="1" dirty="0">
                <a:solidFill>
                  <a:srgbClr val="002060"/>
                </a:solidFill>
              </a:rPr>
              <a:t>„paņem, saražo, patērē, izmet” </a:t>
            </a:r>
            <a:r>
              <a:rPr lang="lv-LV" sz="2400" dirty="0">
                <a:solidFill>
                  <a:srgbClr val="002060"/>
                </a:solidFill>
              </a:rPr>
              <a:t>pieeja. </a:t>
            </a:r>
          </a:p>
          <a:p>
            <a:pPr algn="just">
              <a:buNone/>
            </a:pPr>
            <a:r>
              <a:rPr lang="lv-LV" sz="2400" dirty="0">
                <a:solidFill>
                  <a:srgbClr val="002060"/>
                </a:solidFill>
              </a:rPr>
              <a:t>Daļa no šī modeļa ir arī tāda parādība kā ieprogrammētais nolietojums, kad produktus izstrādā ar ierobežotu lietošanas laiku un tāpēc patērētājiem nākas tos atkal un atkal iegādāties. EP ir aicinājis rīkoties, lai šāda prakse tiktu pārtraukta.</a:t>
            </a:r>
          </a:p>
        </p:txBody>
      </p:sp>
      <p:sp>
        <p:nvSpPr>
          <p:cNvPr id="7" name="Slide Number Placeholder 6">
            <a:extLst>
              <a:ext uri="{FF2B5EF4-FFF2-40B4-BE49-F238E27FC236}">
                <a16:creationId xmlns:a16="http://schemas.microsoft.com/office/drawing/2014/main" id="{6A9462A3-A0D9-4FBE-5DCA-1B3BA02F4A15}"/>
              </a:ext>
            </a:extLst>
          </p:cNvPr>
          <p:cNvSpPr>
            <a:spLocks noGrp="1"/>
          </p:cNvSpPr>
          <p:nvPr>
            <p:ph type="sldNum" sz="quarter" idx="12"/>
          </p:nvPr>
        </p:nvSpPr>
        <p:spPr/>
        <p:txBody>
          <a:bodyPr/>
          <a:lstStyle/>
          <a:p>
            <a:fld id="{B6F15528-21DE-4FAA-801E-634DDDAF4B2B}" type="slidenum">
              <a:rPr lang="en-US" smtClean="0"/>
              <a:pPr/>
              <a:t>56</a:t>
            </a:fld>
            <a:endParaRPr lang="en-US"/>
          </a:p>
        </p:txBody>
      </p:sp>
    </p:spTree>
    <p:extLst>
      <p:ext uri="{BB962C8B-B14F-4D97-AF65-F5344CB8AC3E}">
        <p14:creationId xmlns:p14="http://schemas.microsoft.com/office/powerpoint/2010/main" val="36515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3327A-5E05-DA0D-3F9A-8CF90D2DB72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2A173E1-8045-74FD-AC2B-221F04D5CDB3}"/>
              </a:ext>
            </a:extLst>
          </p:cNvPr>
          <p:cNvSpPr>
            <a:spLocks noGrp="1"/>
          </p:cNvSpPr>
          <p:nvPr>
            <p:ph type="title"/>
          </p:nvPr>
        </p:nvSpPr>
        <p:spPr>
          <a:xfrm>
            <a:off x="446843" y="501650"/>
            <a:ext cx="8229600" cy="1143000"/>
          </a:xfrm>
        </p:spPr>
        <p:txBody>
          <a:bodyPr>
            <a:normAutofit/>
          </a:bodyPr>
          <a:lstStyle/>
          <a:p>
            <a:r>
              <a:rPr kumimoji="0" lang="lv-LV" sz="3200" b="1" i="0" u="none" strike="noStrike" kern="1200" cap="none" spc="0" normalizeH="0" baseline="0" noProof="0" dirty="0">
                <a:ln>
                  <a:noFill/>
                </a:ln>
                <a:solidFill>
                  <a:prstClr val="black">
                    <a:lumMod val="50000"/>
                    <a:lumOff val="50000"/>
                  </a:prstClr>
                </a:solidFill>
                <a:effectLst/>
                <a:uLnTx/>
                <a:uFillTx/>
                <a:latin typeface="Calibri"/>
                <a:ea typeface="+mj-ea"/>
                <a:cs typeface="+mj-cs"/>
              </a:rPr>
              <a:t>Projekta iesniegums. EPS</a:t>
            </a:r>
            <a:endParaRPr lang="lv-LV" sz="3200" b="1" dirty="0">
              <a:solidFill>
                <a:schemeClr val="tx1">
                  <a:lumMod val="50000"/>
                  <a:lumOff val="50000"/>
                </a:schemeClr>
              </a:solidFill>
            </a:endParaRPr>
          </a:p>
        </p:txBody>
      </p:sp>
      <p:sp>
        <p:nvSpPr>
          <p:cNvPr id="9" name="Content Placeholder 8">
            <a:extLst>
              <a:ext uri="{FF2B5EF4-FFF2-40B4-BE49-F238E27FC236}">
                <a16:creationId xmlns:a16="http://schemas.microsoft.com/office/drawing/2014/main" id="{11E39920-AC68-3BF1-737D-C936315F1CB7}"/>
              </a:ext>
            </a:extLst>
          </p:cNvPr>
          <p:cNvSpPr>
            <a:spLocks noGrp="1"/>
          </p:cNvSpPr>
          <p:nvPr>
            <p:ph idx="1"/>
          </p:nvPr>
        </p:nvSpPr>
        <p:spPr>
          <a:xfrm>
            <a:off x="609600" y="2286000"/>
            <a:ext cx="7619999" cy="2973110"/>
          </a:xfrm>
        </p:spPr>
        <p:txBody>
          <a:bodyPr>
            <a:normAutofit fontScale="92500" lnSpcReduction="10000"/>
          </a:bodyPr>
          <a:lstStyle/>
          <a:p>
            <a:pPr marL="0" marR="0" lvl="0" indent="0" algn="l" defTabSz="914400" rtl="0" eaLnBrk="1" fontAlgn="auto" latinLnBrk="0" hangingPunct="1">
              <a:lnSpc>
                <a:spcPct val="100000"/>
              </a:lnSpc>
              <a:spcBef>
                <a:spcPct val="20000"/>
              </a:spcBef>
              <a:spcAft>
                <a:spcPts val="0"/>
              </a:spcAft>
              <a:buClrTx/>
              <a:buSzTx/>
              <a:buNone/>
              <a:tabLst/>
              <a:defRPr/>
            </a:pPr>
            <a:endParaRPr kumimoji="0" lang="lv-LV" sz="2200" b="0" i="0" u="none" strike="noStrike" kern="1200" cap="none" spc="0" normalizeH="0" baseline="0" noProof="0" dirty="0">
              <a:ln>
                <a:noFill/>
              </a:ln>
              <a:solidFill>
                <a:srgbClr val="00206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lv-LV" sz="2200" b="0" i="0" u="none" strike="noStrike" kern="1200" cap="none" spc="0" normalizeH="0" baseline="0" noProof="0" dirty="0">
              <a:ln>
                <a:noFill/>
              </a:ln>
              <a:solidFill>
                <a:srgbClr val="00206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Pavaddokumentiem datnes lielums līdz 20 MB!</a:t>
            </a: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Problēmu gadījumā zvaniet LAD Klientu centram, T. 67095000</a:t>
            </a: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endParaRPr kumimoji="0" lang="lv-LV" sz="2400" b="0" i="0" u="none" strike="noStrike" kern="1200" cap="none" spc="0" normalizeH="0" baseline="0" noProof="0" dirty="0">
              <a:ln>
                <a:noFill/>
              </a:ln>
              <a:solidFill>
                <a:srgbClr val="00206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
                <a:srgbClr val="C00000"/>
              </a:buClr>
              <a:buSzTx/>
              <a:buFont typeface="Wingdings" panose="05000000000000000000" pitchFamily="2" charset="2"/>
              <a:buChar char="Ø"/>
              <a:tabLst/>
              <a:defRPr/>
            </a:pPr>
            <a:r>
              <a:rPr kumimoji="0" lang="lv-LV" sz="2400" b="0" i="0" u="none" strike="noStrike" kern="1200" cap="none" spc="0" normalizeH="0" baseline="0" noProof="0" dirty="0">
                <a:ln>
                  <a:noFill/>
                </a:ln>
                <a:solidFill>
                  <a:srgbClr val="002060"/>
                </a:solidFill>
                <a:effectLst/>
                <a:uLnTx/>
                <a:uFillTx/>
                <a:latin typeface="Calibri"/>
                <a:ea typeface="+mn-ea"/>
                <a:cs typeface="+mn-cs"/>
              </a:rPr>
              <a:t>Ja kļūdas dēļ reģistrējat pieteikumu </a:t>
            </a:r>
            <a:r>
              <a:rPr kumimoji="0" lang="lv-LV" sz="2400" b="1" i="0" u="none" strike="noStrike" kern="1200" cap="none" spc="0" normalizeH="0" baseline="0" noProof="0" dirty="0">
                <a:ln>
                  <a:noFill/>
                </a:ln>
                <a:solidFill>
                  <a:srgbClr val="008000"/>
                </a:solidFill>
                <a:effectLst/>
                <a:uLnTx/>
                <a:uFillTx/>
                <a:latin typeface="Calibri"/>
                <a:ea typeface="+mn-ea"/>
                <a:cs typeface="+mn-cs"/>
              </a:rPr>
              <a:t>19.22</a:t>
            </a:r>
            <a:r>
              <a:rPr kumimoji="0" lang="lv-LV" sz="2400" b="0" i="0" u="none" strike="noStrike" kern="1200" cap="none" spc="0" normalizeH="0" baseline="0" noProof="0" dirty="0">
                <a:ln>
                  <a:noFill/>
                </a:ln>
                <a:solidFill>
                  <a:srgbClr val="002060"/>
                </a:solidFill>
                <a:effectLst/>
                <a:uLnTx/>
                <a:uFillTx/>
                <a:latin typeface="Calibri"/>
                <a:ea typeface="+mn-ea"/>
                <a:cs typeface="+mn-cs"/>
              </a:rPr>
              <a:t> (</a:t>
            </a:r>
            <a:r>
              <a:rPr kumimoji="0" lang="lv-LV" sz="2400" b="0" i="0" u="none" strike="noStrike" kern="1200" cap="none" spc="0" normalizeH="0" baseline="0" noProof="0" dirty="0" err="1">
                <a:ln>
                  <a:noFill/>
                </a:ln>
                <a:solidFill>
                  <a:srgbClr val="002060"/>
                </a:solidFill>
                <a:effectLst/>
                <a:uLnTx/>
                <a:uFillTx/>
                <a:latin typeface="Calibri"/>
                <a:ea typeface="+mn-ea"/>
                <a:cs typeface="+mn-cs"/>
              </a:rPr>
              <a:t>sab.lab</a:t>
            </a:r>
            <a:r>
              <a:rPr kumimoji="0" lang="lv-LV" sz="2400" b="0" i="0" u="none" strike="noStrike" kern="1200" cap="none" spc="0" normalizeH="0" baseline="0" noProof="0" dirty="0">
                <a:ln>
                  <a:noFill/>
                </a:ln>
                <a:solidFill>
                  <a:srgbClr val="002060"/>
                </a:solidFill>
                <a:effectLst/>
                <a:uLnTx/>
                <a:uFillTx/>
                <a:latin typeface="Calibri"/>
                <a:ea typeface="+mn-ea"/>
                <a:cs typeface="+mn-cs"/>
              </a:rPr>
              <a:t>.), lūdzam to izdzēst!</a:t>
            </a:r>
          </a:p>
          <a:p>
            <a:pPr>
              <a:buNone/>
            </a:pPr>
            <a:endParaRPr lang="lv-LV" sz="2400" dirty="0">
              <a:solidFill>
                <a:srgbClr val="002060"/>
              </a:solidFill>
            </a:endParaRPr>
          </a:p>
        </p:txBody>
      </p:sp>
      <p:sp>
        <p:nvSpPr>
          <p:cNvPr id="7" name="Slide Number Placeholder 6">
            <a:extLst>
              <a:ext uri="{FF2B5EF4-FFF2-40B4-BE49-F238E27FC236}">
                <a16:creationId xmlns:a16="http://schemas.microsoft.com/office/drawing/2014/main" id="{52E6DE4A-77DB-816A-5D13-2038BD3A6658}"/>
              </a:ext>
            </a:extLst>
          </p:cNvPr>
          <p:cNvSpPr>
            <a:spLocks noGrp="1"/>
          </p:cNvSpPr>
          <p:nvPr>
            <p:ph type="sldNum" sz="quarter" idx="12"/>
          </p:nvPr>
        </p:nvSpPr>
        <p:spPr/>
        <p:txBody>
          <a:bodyPr/>
          <a:lstStyle/>
          <a:p>
            <a:fld id="{B6F15528-21DE-4FAA-801E-634DDDAF4B2B}" type="slidenum">
              <a:rPr lang="en-US" smtClean="0"/>
              <a:pPr/>
              <a:t>57</a:t>
            </a:fld>
            <a:endParaRPr lang="en-US"/>
          </a:p>
        </p:txBody>
      </p:sp>
    </p:spTree>
    <p:extLst>
      <p:ext uri="{BB962C8B-B14F-4D97-AF65-F5344CB8AC3E}">
        <p14:creationId xmlns:p14="http://schemas.microsoft.com/office/powerpoint/2010/main" val="7329393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NF_deko_1.jpg"/>
          <p:cNvPicPr>
            <a:picLocks noChangeAspect="1"/>
          </p:cNvPicPr>
          <p:nvPr/>
        </p:nvPicPr>
        <p:blipFill>
          <a:blip r:embed="rId2"/>
          <a:stretch>
            <a:fillRect/>
          </a:stretch>
        </p:blipFill>
        <p:spPr>
          <a:xfrm>
            <a:off x="0" y="0"/>
            <a:ext cx="9144000" cy="6858000"/>
          </a:xfrm>
          <a:prstGeom prst="rect">
            <a:avLst/>
          </a:prstGeom>
        </p:spPr>
      </p:pic>
      <p:sp>
        <p:nvSpPr>
          <p:cNvPr id="3" name="Title 2"/>
          <p:cNvSpPr>
            <a:spLocks noGrp="1"/>
          </p:cNvSpPr>
          <p:nvPr>
            <p:ph type="title"/>
          </p:nvPr>
        </p:nvSpPr>
        <p:spPr>
          <a:xfrm>
            <a:off x="381000" y="1066800"/>
            <a:ext cx="8153400" cy="1828800"/>
          </a:xfrm>
        </p:spPr>
        <p:txBody>
          <a:bodyPr>
            <a:normAutofit/>
          </a:bodyPr>
          <a:lstStyle/>
          <a:p>
            <a:pPr algn="ctr"/>
            <a:r>
              <a:rPr lang="lv-LV" sz="3100" b="0" cap="none" dirty="0">
                <a:solidFill>
                  <a:srgbClr val="002060"/>
                </a:solidFill>
              </a:rPr>
              <a:t>Aktuālā informācija tiek publicēta </a:t>
            </a:r>
            <a:r>
              <a:rPr lang="lv-LV" sz="3100" b="0" cap="none" dirty="0">
                <a:solidFill>
                  <a:srgbClr val="002060"/>
                </a:solidFill>
                <a:hlinkClick r:id="rId3"/>
              </a:rPr>
              <a:t>www.mnf.lv</a:t>
            </a:r>
            <a:r>
              <a:rPr lang="lv-LV" sz="3100" b="0" cap="none" dirty="0">
                <a:solidFill>
                  <a:srgbClr val="002060"/>
                </a:solidFill>
              </a:rPr>
              <a:t> !!!</a:t>
            </a:r>
            <a:br>
              <a:rPr lang="lv-LV" dirty="0">
                <a:solidFill>
                  <a:srgbClr val="002060"/>
                </a:solidFill>
              </a:rPr>
            </a:br>
            <a:br>
              <a:rPr lang="lv-LV" dirty="0">
                <a:solidFill>
                  <a:srgbClr val="002060"/>
                </a:solidFill>
              </a:rPr>
            </a:br>
            <a:r>
              <a:rPr lang="lv-LV" dirty="0">
                <a:solidFill>
                  <a:schemeClr val="tx1">
                    <a:lumMod val="65000"/>
                    <a:lumOff val="35000"/>
                  </a:schemeClr>
                </a:solidFill>
              </a:rPr>
              <a:t>Paldies par uzmanību!</a:t>
            </a:r>
          </a:p>
        </p:txBody>
      </p:sp>
      <p:sp>
        <p:nvSpPr>
          <p:cNvPr id="4" name="Text Placeholder 3"/>
          <p:cNvSpPr>
            <a:spLocks noGrp="1"/>
          </p:cNvSpPr>
          <p:nvPr>
            <p:ph type="body" idx="1"/>
          </p:nvPr>
        </p:nvSpPr>
        <p:spPr>
          <a:xfrm>
            <a:off x="3200400" y="2971800"/>
            <a:ext cx="5638800" cy="3429000"/>
          </a:xfrm>
        </p:spPr>
        <p:txBody>
          <a:bodyPr>
            <a:normAutofit/>
          </a:bodyPr>
          <a:lstStyle/>
          <a:p>
            <a:pPr algn="r">
              <a:spcBef>
                <a:spcPts val="0"/>
              </a:spcBef>
            </a:pPr>
            <a:r>
              <a:rPr lang="lv-LV" dirty="0">
                <a:solidFill>
                  <a:srgbClr val="002060"/>
                </a:solidFill>
              </a:rPr>
              <a:t>Vietējās rīcības grupas</a:t>
            </a:r>
          </a:p>
          <a:p>
            <a:pPr algn="r">
              <a:spcBef>
                <a:spcPts val="0"/>
              </a:spcBef>
            </a:pPr>
            <a:r>
              <a:rPr lang="lv-LV" dirty="0">
                <a:solidFill>
                  <a:srgbClr val="002060"/>
                </a:solidFill>
              </a:rPr>
              <a:t>Madonas novada fonds</a:t>
            </a:r>
          </a:p>
          <a:p>
            <a:pPr algn="r">
              <a:spcBef>
                <a:spcPts val="0"/>
              </a:spcBef>
            </a:pPr>
            <a:r>
              <a:rPr lang="lv-LV" dirty="0">
                <a:solidFill>
                  <a:srgbClr val="002060"/>
                </a:solidFill>
              </a:rPr>
              <a:t>SVVA stratēģijas</a:t>
            </a:r>
          </a:p>
          <a:p>
            <a:pPr algn="r">
              <a:spcBef>
                <a:spcPts val="0"/>
              </a:spcBef>
            </a:pPr>
            <a:r>
              <a:rPr lang="lv-LV" dirty="0">
                <a:solidFill>
                  <a:srgbClr val="002060"/>
                </a:solidFill>
              </a:rPr>
              <a:t>administratīvā vadītāja</a:t>
            </a:r>
          </a:p>
          <a:p>
            <a:pPr algn="r">
              <a:spcBef>
                <a:spcPts val="0"/>
              </a:spcBef>
            </a:pPr>
            <a:r>
              <a:rPr lang="lv-LV" dirty="0">
                <a:solidFill>
                  <a:srgbClr val="002060"/>
                </a:solidFill>
              </a:rPr>
              <a:t>Jogita </a:t>
            </a:r>
            <a:r>
              <a:rPr lang="lv-LV" dirty="0" err="1">
                <a:solidFill>
                  <a:srgbClr val="002060"/>
                </a:solidFill>
              </a:rPr>
              <a:t>Baune</a:t>
            </a:r>
            <a:endParaRPr lang="lv-LV" dirty="0">
              <a:solidFill>
                <a:srgbClr val="002060"/>
              </a:solidFill>
            </a:endParaRPr>
          </a:p>
          <a:p>
            <a:pPr algn="r">
              <a:spcBef>
                <a:spcPts val="0"/>
              </a:spcBef>
            </a:pPr>
            <a:r>
              <a:rPr lang="lv-LV" dirty="0">
                <a:solidFill>
                  <a:srgbClr val="002060"/>
                </a:solidFill>
              </a:rPr>
              <a:t>t.27527343</a:t>
            </a:r>
          </a:p>
          <a:p>
            <a:pPr algn="r">
              <a:spcBef>
                <a:spcPts val="0"/>
              </a:spcBef>
            </a:pPr>
            <a:r>
              <a:rPr lang="lv-LV" dirty="0" err="1">
                <a:hlinkClick r:id="rId4"/>
              </a:rPr>
              <a:t>jogitabaune@inbox.lv</a:t>
            </a:r>
            <a:endParaRPr lang="lv-LV"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58</a:t>
            </a:fld>
            <a:endParaRPr lang="en-US"/>
          </a:p>
        </p:txBody>
      </p:sp>
    </p:spTree>
    <p:extLst>
      <p:ext uri="{BB962C8B-B14F-4D97-AF65-F5344CB8AC3E}">
        <p14:creationId xmlns:p14="http://schemas.microsoft.com/office/powerpoint/2010/main" val="27440642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11210</TotalTime>
  <Words>4353</Words>
  <Application>Microsoft Office PowerPoint</Application>
  <PresentationFormat>Slaidrāde ekrānā (4:3)</PresentationFormat>
  <Paragraphs>524</Paragraphs>
  <Slides>58</Slides>
  <Notes>0</Notes>
  <HiddenSlides>0</HiddenSlides>
  <MMClips>0</MMClips>
  <ScaleCrop>false</ScaleCrop>
  <HeadingPairs>
    <vt:vector size="6" baseType="variant">
      <vt:variant>
        <vt:lpstr>Lietotie fonti</vt:lpstr>
      </vt:variant>
      <vt:variant>
        <vt:i4>4</vt:i4>
      </vt:variant>
      <vt:variant>
        <vt:lpstr>Dizains</vt:lpstr>
      </vt:variant>
      <vt:variant>
        <vt:i4>1</vt:i4>
      </vt:variant>
      <vt:variant>
        <vt:lpstr>Slaidu virsraksti</vt:lpstr>
      </vt:variant>
      <vt:variant>
        <vt:i4>58</vt:i4>
      </vt:variant>
    </vt:vector>
  </HeadingPairs>
  <TitlesOfParts>
    <vt:vector size="63" baseType="lpstr">
      <vt:lpstr>Arial</vt:lpstr>
      <vt:lpstr>Calibri</vt:lpstr>
      <vt:lpstr>Times New Roman</vt:lpstr>
      <vt:lpstr>Wingdings</vt:lpstr>
      <vt:lpstr>Office Theme</vt:lpstr>
      <vt:lpstr>PowerPoint prezentācija</vt:lpstr>
      <vt:lpstr>PowerPoint prezentācija</vt:lpstr>
      <vt:lpstr>PowerPoint prezentācija</vt:lpstr>
      <vt:lpstr>Intervences mērķis. 4.1. aktivitātē "Vietējās ekonomikas stiprināšanas iniciatīvas" </vt:lpstr>
      <vt:lpstr>9.2. Ieguldījumu SVVA stratēģijas īstenošanas teritorijā SM1 Mērķa prioritātes B.2.8.</vt:lpstr>
      <vt:lpstr>9.2. Ieguldījumu SVVA stratēģijas īstenošanas teritorijā SM1 Mērķa prioritātes B.2.8.</vt:lpstr>
      <vt:lpstr>SVVA stratēģija. 3.kārta. Rīcības</vt:lpstr>
      <vt:lpstr>1.4. Pašvaldības sadarbība ar vietējiem uzņēmējiem </vt:lpstr>
      <vt:lpstr>1.4. Pašvaldības sadarbība ar vietējiem uzņēmējiem </vt:lpstr>
      <vt:lpstr>SVVA stratēģija neatbalsta DARBĪBAS </vt:lpstr>
      <vt:lpstr>MKN Nr.580 Darbību īstenošana saskaņā ar SVVA stratēģiju LEADER projekti COLA 19.21  MKN Nr. 113 Valsts un ES atbalsta piešķiršanas kārtība –  virsnoteikumi</vt:lpstr>
      <vt:lpstr>Atbalstāmās darbības. MKN 580, 10</vt:lpstr>
      <vt:lpstr>SVVA stratēģijas rādītāji. 19</vt:lpstr>
      <vt:lpstr>Nav atbalstāmas darbības. MKN 580, 8</vt:lpstr>
      <vt:lpstr>Projekta veids – kopprojekts</vt:lpstr>
      <vt:lpstr>Sadarbības partneris – uzņēmējs</vt:lpstr>
      <vt:lpstr>Sadarbības partneris – uzņēmējs</vt:lpstr>
      <vt:lpstr>Sadarbības partneris – uzņēmējs</vt:lpstr>
      <vt:lpstr>Sasniedzamie rādītāji uzņēmējam</vt:lpstr>
      <vt:lpstr>*Uzņēmējs </vt:lpstr>
      <vt:lpstr>Sasniedzamie rādītāji. Sasniegšanas periods</vt:lpstr>
      <vt:lpstr>Projekta uzraudzības periods</vt:lpstr>
      <vt:lpstr>Sasniedzamie rādītāji</vt:lpstr>
      <vt:lpstr>Sasniedzamie rādītāji </vt:lpstr>
      <vt:lpstr>Attiecināmās izmaksas. MKN 580, 33.1., 33.2</vt:lpstr>
      <vt:lpstr>Attiecināmās izmaksas. MKN 580, 33.4</vt:lpstr>
      <vt:lpstr>Attiecināmās izmaksas. MKN 580, 33.9</vt:lpstr>
      <vt:lpstr>ZM apstiprināto vienotās likmes aprēķina metodika LA19.1 </vt:lpstr>
      <vt:lpstr>Kā attiecinās PVN?</vt:lpstr>
      <vt:lpstr>Attiecināmās izmaksas. MKN 580, 40</vt:lpstr>
      <vt:lpstr>Attiecināmās izmaksas. MKN 580, 41</vt:lpstr>
      <vt:lpstr>Pavaddokumenti</vt:lpstr>
      <vt:lpstr>Pavaddokumenti</vt:lpstr>
      <vt:lpstr>Pavaddokumenti MKN 580, 52</vt:lpstr>
      <vt:lpstr>Pavaddokumenti D.7.</vt:lpstr>
      <vt:lpstr>Pavaddokumenti</vt:lpstr>
      <vt:lpstr>Pavaddokumenti </vt:lpstr>
      <vt:lpstr>Pavaddokumenti</vt:lpstr>
      <vt:lpstr>Pavaddokumenti</vt:lpstr>
      <vt:lpstr>Pavaddokumenti</vt:lpstr>
      <vt:lpstr>LEADER projektu īstenošanas termiņi </vt:lpstr>
      <vt:lpstr>Kad uzsākt īstenot projektu?</vt:lpstr>
      <vt:lpstr>Kad uzsākt īstenot projektu?</vt:lpstr>
      <vt:lpstr>PowerPoint prezentācija</vt:lpstr>
      <vt:lpstr>Projekta īstenošanas nosacījumi</vt:lpstr>
      <vt:lpstr>Projekta īstenošanas nosacījumi</vt:lpstr>
      <vt:lpstr>Projektu īstenošanas nosacījumi MKN 113</vt:lpstr>
      <vt:lpstr>Projektu iesniegšana. LAD EPS</vt:lpstr>
      <vt:lpstr>Projekta iesnieguma atvēršana EPS</vt:lpstr>
      <vt:lpstr>Projekta iesniegums. EPS</vt:lpstr>
      <vt:lpstr>Projekta iesniegums. EPS</vt:lpstr>
      <vt:lpstr>Projekta iesniegums. EPS</vt:lpstr>
      <vt:lpstr>Projekta iesniegums. EPS</vt:lpstr>
      <vt:lpstr>Projekta iesniegums. EPS</vt:lpstr>
      <vt:lpstr>Projekta iesniegums. EPS</vt:lpstr>
      <vt:lpstr>Projekta iesniegums. EPS B.6.1.</vt:lpstr>
      <vt:lpstr>Projekta iesniegums. EPS</vt:lpstr>
      <vt:lpstr>Aktuālā informācija tiek publicēta www.mnf.lv !!!  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Fonds</dc:creator>
  <cp:lastModifiedBy>Jogita Baune</cp:lastModifiedBy>
  <cp:revision>603</cp:revision>
  <cp:lastPrinted>2019-08-27T09:48:11Z</cp:lastPrinted>
  <dcterms:created xsi:type="dcterms:W3CDTF">2006-08-16T00:00:00Z</dcterms:created>
  <dcterms:modified xsi:type="dcterms:W3CDTF">2024-02-19T12:24:00Z</dcterms:modified>
</cp:coreProperties>
</file>