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353" r:id="rId3"/>
    <p:sldId id="256" r:id="rId4"/>
    <p:sldId id="442" r:id="rId5"/>
    <p:sldId id="445" r:id="rId6"/>
    <p:sldId id="336" r:id="rId7"/>
    <p:sldId id="446" r:id="rId8"/>
    <p:sldId id="516" r:id="rId9"/>
    <p:sldId id="457" r:id="rId10"/>
    <p:sldId id="444" r:id="rId11"/>
    <p:sldId id="447" r:id="rId12"/>
    <p:sldId id="448" r:id="rId13"/>
    <p:sldId id="458" r:id="rId14"/>
    <p:sldId id="449" r:id="rId15"/>
    <p:sldId id="310" r:id="rId16"/>
    <p:sldId id="450" r:id="rId17"/>
    <p:sldId id="320" r:id="rId18"/>
    <p:sldId id="395" r:id="rId19"/>
    <p:sldId id="368" r:id="rId20"/>
    <p:sldId id="443" r:id="rId21"/>
    <p:sldId id="455" r:id="rId22"/>
    <p:sldId id="454" r:id="rId23"/>
    <p:sldId id="314" r:id="rId24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gita Baune" initials="JB" lastIdx="2" clrIdx="0">
    <p:extLst>
      <p:ext uri="{19B8F6BF-5375-455C-9EA6-DF929625EA0E}">
        <p15:presenceInfo xmlns:p15="http://schemas.microsoft.com/office/powerpoint/2012/main" userId="5040f00d1dee18e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8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Gaišs stils 3 - izcēlums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38" autoAdjust="0"/>
    <p:restoredTop sz="94660"/>
  </p:normalViewPr>
  <p:slideViewPr>
    <p:cSldViewPr>
      <p:cViewPr varScale="1">
        <p:scale>
          <a:sx n="69" d="100"/>
          <a:sy n="69" d="100"/>
        </p:scale>
        <p:origin x="10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4" d="100"/>
        <a:sy n="164" d="100"/>
      </p:scale>
      <p:origin x="0" y="-1998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EBEAE-DF1E-4FA6-A112-117F49402CF9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lv-LV"/>
        </a:p>
      </dgm:t>
    </dgm:pt>
    <dgm:pt modelId="{9BB813F5-FEBE-4DA8-9E71-57F66DCEBC2A}">
      <dgm:prSet phldrT="[Text]" custT="1"/>
      <dgm:spPr/>
      <dgm:t>
        <a:bodyPr/>
        <a:lstStyle/>
        <a:p>
          <a:r>
            <a:rPr lang="lv-LV" sz="1200" b="1" dirty="0">
              <a:solidFill>
                <a:sysClr val="windowText" lastClr="000000"/>
              </a:solidFill>
            </a:rPr>
            <a:t>1 </a:t>
          </a:r>
          <a:r>
            <a:rPr lang="lv-LV" sz="1400" b="1" dirty="0">
              <a:solidFill>
                <a:sysClr val="windowText" lastClr="000000"/>
              </a:solidFill>
            </a:rPr>
            <a:t>mēnesis</a:t>
          </a:r>
        </a:p>
      </dgm:t>
    </dgm:pt>
    <dgm:pt modelId="{35DF70C2-1459-43E2-BCF1-CA1DAF4D9025}" type="parTrans" cxnId="{47EDB3D7-FD86-465D-914C-629DA67C227A}">
      <dgm:prSet/>
      <dgm:spPr/>
      <dgm:t>
        <a:bodyPr/>
        <a:lstStyle/>
        <a:p>
          <a:endParaRPr lang="lv-LV"/>
        </a:p>
      </dgm:t>
    </dgm:pt>
    <dgm:pt modelId="{FDAA3586-066C-4A2F-AEA2-12B2AC6458DD}" type="sibTrans" cxnId="{47EDB3D7-FD86-465D-914C-629DA67C227A}">
      <dgm:prSet/>
      <dgm:spPr/>
      <dgm:t>
        <a:bodyPr/>
        <a:lstStyle/>
        <a:p>
          <a:endParaRPr lang="lv-LV"/>
        </a:p>
      </dgm:t>
    </dgm:pt>
    <dgm:pt modelId="{7854A238-A526-4577-9356-86E51F4220D5}">
      <dgm:prSet phldrT="[Text]" custT="1"/>
      <dgm:spPr/>
      <dgm:t>
        <a:bodyPr/>
        <a:lstStyle/>
        <a:p>
          <a:r>
            <a:rPr lang="lv-LV" sz="1400" b="1" dirty="0"/>
            <a:t>5.martā </a:t>
          </a:r>
          <a:r>
            <a:rPr lang="lv-LV" sz="1400" dirty="0"/>
            <a:t>MNF sāk pieņemt LEADER projektu iesniegumus</a:t>
          </a:r>
        </a:p>
      </dgm:t>
    </dgm:pt>
    <dgm:pt modelId="{B20F4B75-96ED-477A-BAAF-148D5107D0CF}" type="parTrans" cxnId="{4F8321DF-EB69-4955-B05B-C1E984620237}">
      <dgm:prSet/>
      <dgm:spPr/>
      <dgm:t>
        <a:bodyPr/>
        <a:lstStyle/>
        <a:p>
          <a:endParaRPr lang="lv-LV"/>
        </a:p>
      </dgm:t>
    </dgm:pt>
    <dgm:pt modelId="{0CF5BE18-0B11-455B-AA2F-31479E835775}" type="sibTrans" cxnId="{4F8321DF-EB69-4955-B05B-C1E984620237}">
      <dgm:prSet/>
      <dgm:spPr/>
      <dgm:t>
        <a:bodyPr/>
        <a:lstStyle/>
        <a:p>
          <a:endParaRPr lang="lv-LV"/>
        </a:p>
      </dgm:t>
    </dgm:pt>
    <dgm:pt modelId="{53843124-B357-4E9C-BA9E-46C06C0C3D48}">
      <dgm:prSet phldrT="[Text]" custT="1"/>
      <dgm:spPr/>
      <dgm:t>
        <a:bodyPr/>
        <a:lstStyle/>
        <a:p>
          <a:r>
            <a:rPr lang="lv-LV" sz="1400" b="1" dirty="0"/>
            <a:t>5.aprīlī </a:t>
          </a:r>
          <a:r>
            <a:rPr lang="lv-LV" sz="1400" b="0" dirty="0"/>
            <a:t>MNF </a:t>
          </a:r>
          <a:r>
            <a:rPr lang="lv-LV" sz="1400" dirty="0"/>
            <a:t>beidz pieņemt projektu iesniegumus</a:t>
          </a:r>
        </a:p>
      </dgm:t>
    </dgm:pt>
    <dgm:pt modelId="{F8A61442-1CD5-4329-B09F-79A31394442E}" type="parTrans" cxnId="{626A2821-A840-4EB0-9816-378B7BEA8854}">
      <dgm:prSet/>
      <dgm:spPr/>
      <dgm:t>
        <a:bodyPr/>
        <a:lstStyle/>
        <a:p>
          <a:endParaRPr lang="lv-LV"/>
        </a:p>
      </dgm:t>
    </dgm:pt>
    <dgm:pt modelId="{F04BF583-042B-4661-8A1D-7A1ADA651807}" type="sibTrans" cxnId="{626A2821-A840-4EB0-9816-378B7BEA8854}">
      <dgm:prSet/>
      <dgm:spPr/>
      <dgm:t>
        <a:bodyPr/>
        <a:lstStyle/>
        <a:p>
          <a:endParaRPr lang="lv-LV"/>
        </a:p>
      </dgm:t>
    </dgm:pt>
    <dgm:pt modelId="{AFB1E928-16A5-4A3C-A1DF-FEEE0C87F8B2}">
      <dgm:prSet phldrT="[Text]" custT="1"/>
      <dgm:spPr/>
      <dgm:t>
        <a:bodyPr/>
        <a:lstStyle/>
        <a:p>
          <a:r>
            <a:rPr lang="lv-LV" sz="1400" b="1" dirty="0">
              <a:solidFill>
                <a:sysClr val="windowText" lastClr="000000"/>
              </a:solidFill>
            </a:rPr>
            <a:t>1 mēnesis</a:t>
          </a:r>
        </a:p>
      </dgm:t>
    </dgm:pt>
    <dgm:pt modelId="{FF64946E-2547-456E-84D0-992F78B1B219}" type="parTrans" cxnId="{B990358A-CFF9-4AC3-B01E-F51D7C97D279}">
      <dgm:prSet/>
      <dgm:spPr/>
      <dgm:t>
        <a:bodyPr/>
        <a:lstStyle/>
        <a:p>
          <a:endParaRPr lang="lv-LV"/>
        </a:p>
      </dgm:t>
    </dgm:pt>
    <dgm:pt modelId="{BC935195-23E7-4FF9-AA05-538E07FBC292}" type="sibTrans" cxnId="{B990358A-CFF9-4AC3-B01E-F51D7C97D279}">
      <dgm:prSet/>
      <dgm:spPr/>
      <dgm:t>
        <a:bodyPr/>
        <a:lstStyle/>
        <a:p>
          <a:endParaRPr lang="lv-LV"/>
        </a:p>
      </dgm:t>
    </dgm:pt>
    <dgm:pt modelId="{A29709DD-4380-4AED-9F4A-992097D6273B}">
      <dgm:prSet phldrT="[Text]" custT="1"/>
      <dgm:spPr/>
      <dgm:t>
        <a:bodyPr/>
        <a:lstStyle/>
        <a:p>
          <a:r>
            <a:rPr lang="lv-LV" sz="1200" b="1" dirty="0">
              <a:solidFill>
                <a:sysClr val="windowText" lastClr="000000"/>
              </a:solidFill>
            </a:rPr>
            <a:t>3 mēneši</a:t>
          </a:r>
        </a:p>
      </dgm:t>
    </dgm:pt>
    <dgm:pt modelId="{533FD413-D50D-42BC-A7EC-E802B16B4040}" type="parTrans" cxnId="{0834681C-74AB-4BA6-A759-50185333902C}">
      <dgm:prSet/>
      <dgm:spPr/>
      <dgm:t>
        <a:bodyPr/>
        <a:lstStyle/>
        <a:p>
          <a:endParaRPr lang="lv-LV"/>
        </a:p>
      </dgm:t>
    </dgm:pt>
    <dgm:pt modelId="{3D95325E-2FD3-4CF4-818B-FE5B27914357}" type="sibTrans" cxnId="{0834681C-74AB-4BA6-A759-50185333902C}">
      <dgm:prSet/>
      <dgm:spPr/>
      <dgm:t>
        <a:bodyPr/>
        <a:lstStyle/>
        <a:p>
          <a:endParaRPr lang="lv-LV"/>
        </a:p>
      </dgm:t>
    </dgm:pt>
    <dgm:pt modelId="{2B933C2C-1D68-41F8-8E2A-C86C17DE10A5}">
      <dgm:prSet custT="1"/>
      <dgm:spPr/>
      <dgm:t>
        <a:bodyPr/>
        <a:lstStyle/>
        <a:p>
          <a:r>
            <a:rPr lang="lv-LV" sz="1400" b="1" dirty="0"/>
            <a:t>līdz 6.maijam </a:t>
          </a:r>
          <a:r>
            <a:rPr lang="lv-LV" sz="1400" b="0" dirty="0"/>
            <a:t>MNF vērtē projektu atbilstību SVVA stratēģijai</a:t>
          </a:r>
        </a:p>
      </dgm:t>
    </dgm:pt>
    <dgm:pt modelId="{6DDC97A9-14D1-499C-A637-163DC835EA91}" type="parTrans" cxnId="{4F2673B0-FA35-432C-8BCF-83359F5539E3}">
      <dgm:prSet/>
      <dgm:spPr/>
      <dgm:t>
        <a:bodyPr/>
        <a:lstStyle/>
        <a:p>
          <a:endParaRPr lang="lv-LV"/>
        </a:p>
      </dgm:t>
    </dgm:pt>
    <dgm:pt modelId="{BE1B1D8A-3013-4558-8E92-7D7F7B7F5576}" type="sibTrans" cxnId="{4F2673B0-FA35-432C-8BCF-83359F5539E3}">
      <dgm:prSet/>
      <dgm:spPr/>
      <dgm:t>
        <a:bodyPr/>
        <a:lstStyle/>
        <a:p>
          <a:endParaRPr lang="lv-LV"/>
        </a:p>
      </dgm:t>
    </dgm:pt>
    <dgm:pt modelId="{ED2D63A2-8E9E-4CF4-8D31-F9B59E4D2147}">
      <dgm:prSet custT="1"/>
      <dgm:spPr/>
      <dgm:t>
        <a:bodyPr/>
        <a:lstStyle/>
        <a:p>
          <a:r>
            <a:rPr lang="lv-LV" sz="1400" b="1" dirty="0"/>
            <a:t>līdz 2024. g. </a:t>
          </a:r>
          <a:r>
            <a:rPr lang="lv-LV" sz="1400" b="0" dirty="0"/>
            <a:t>septembra vidum notiek vērtēšana LAD</a:t>
          </a:r>
        </a:p>
      </dgm:t>
    </dgm:pt>
    <dgm:pt modelId="{4F11AA24-66B7-4749-94A9-955F0702EA9B}" type="parTrans" cxnId="{8153AFE6-DDAF-46F8-9C1B-72FA0D5974FC}">
      <dgm:prSet/>
      <dgm:spPr/>
      <dgm:t>
        <a:bodyPr/>
        <a:lstStyle/>
        <a:p>
          <a:endParaRPr lang="lv-LV"/>
        </a:p>
      </dgm:t>
    </dgm:pt>
    <dgm:pt modelId="{DA1B7A2F-B70E-4539-8FBD-6EC45006FCE8}" type="sibTrans" cxnId="{8153AFE6-DDAF-46F8-9C1B-72FA0D5974FC}">
      <dgm:prSet/>
      <dgm:spPr/>
      <dgm:t>
        <a:bodyPr/>
        <a:lstStyle/>
        <a:p>
          <a:endParaRPr lang="lv-LV"/>
        </a:p>
      </dgm:t>
    </dgm:pt>
    <dgm:pt modelId="{8D301C7E-3A5A-4A60-A4A2-3A79D4E814B6}">
      <dgm:prSet phldrT="[Text]" custT="1"/>
      <dgm:spPr/>
      <dgm:t>
        <a:bodyPr/>
        <a:lstStyle/>
        <a:p>
          <a:endParaRPr lang="lv-LV" sz="1400" dirty="0"/>
        </a:p>
        <a:p>
          <a:r>
            <a:rPr lang="lv-LV" sz="1200" b="1" dirty="0">
              <a:solidFill>
                <a:sysClr val="windowText" lastClr="000000"/>
              </a:solidFill>
            </a:rPr>
            <a:t>12 vai 24 mēneši</a:t>
          </a:r>
        </a:p>
      </dgm:t>
    </dgm:pt>
    <dgm:pt modelId="{4FC0B172-8E04-4E82-AB19-08A81D44B055}" type="sibTrans" cxnId="{7F86EB7F-1061-4432-BEE3-40EA15D0CA45}">
      <dgm:prSet/>
      <dgm:spPr/>
      <dgm:t>
        <a:bodyPr/>
        <a:lstStyle/>
        <a:p>
          <a:endParaRPr lang="lv-LV"/>
        </a:p>
      </dgm:t>
    </dgm:pt>
    <dgm:pt modelId="{53112E84-E6D7-414A-96A3-579C94F0C6D9}" type="parTrans" cxnId="{7F86EB7F-1061-4432-BEE3-40EA15D0CA45}">
      <dgm:prSet/>
      <dgm:spPr/>
      <dgm:t>
        <a:bodyPr/>
        <a:lstStyle/>
        <a:p>
          <a:endParaRPr lang="lv-LV"/>
        </a:p>
      </dgm:t>
    </dgm:pt>
    <dgm:pt modelId="{1BA31E32-3D18-486A-A8EB-1A4402CDEA58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ct val="15000"/>
            </a:spcAft>
          </a:pPr>
          <a:r>
            <a:rPr lang="lv-LV" sz="1400" b="1" dirty="0"/>
            <a:t>LEADER projektu īstenošanas laiks</a:t>
          </a:r>
          <a:r>
            <a:rPr lang="lv-LV" sz="1400" dirty="0"/>
            <a:t>. </a:t>
          </a:r>
          <a:r>
            <a:rPr lang="lv-LV" sz="1400" b="0" dirty="0"/>
            <a:t>Būvniecība - 2 gadi;</a:t>
          </a:r>
          <a:endParaRPr lang="lv-LV" sz="1400" dirty="0"/>
        </a:p>
      </dgm:t>
    </dgm:pt>
    <dgm:pt modelId="{6E2D04F1-F89F-41C4-B586-D81BD45ED4E9}" type="parTrans" cxnId="{736964CF-2A42-4444-BB7E-C6B079ACCA80}">
      <dgm:prSet/>
      <dgm:spPr/>
      <dgm:t>
        <a:bodyPr/>
        <a:lstStyle/>
        <a:p>
          <a:endParaRPr lang="lv-LV"/>
        </a:p>
      </dgm:t>
    </dgm:pt>
    <dgm:pt modelId="{4A4CF791-499B-43F9-8C37-2A1E96CAE06D}" type="sibTrans" cxnId="{736964CF-2A42-4444-BB7E-C6B079ACCA80}">
      <dgm:prSet/>
      <dgm:spPr/>
      <dgm:t>
        <a:bodyPr/>
        <a:lstStyle/>
        <a:p>
          <a:endParaRPr lang="lv-LV"/>
        </a:p>
      </dgm:t>
    </dgm:pt>
    <dgm:pt modelId="{351FD3F9-6422-433D-901B-5CE659916F16}">
      <dgm:prSet phldrT="[Text]" custT="1"/>
      <dgm:spPr/>
      <dgm:t>
        <a:bodyPr/>
        <a:lstStyle/>
        <a:p>
          <a:r>
            <a:rPr lang="lv-LV" sz="1200" b="1" dirty="0">
              <a:solidFill>
                <a:sysClr val="windowText" lastClr="000000"/>
              </a:solidFill>
            </a:rPr>
            <a:t>3-5 </a:t>
          </a:r>
          <a:r>
            <a:rPr lang="lv-LV" sz="1400" b="1" dirty="0">
              <a:solidFill>
                <a:sysClr val="windowText" lastClr="000000"/>
              </a:solidFill>
            </a:rPr>
            <a:t>gadi</a:t>
          </a:r>
        </a:p>
      </dgm:t>
    </dgm:pt>
    <dgm:pt modelId="{AC703512-C249-42CB-AF4B-401D19EA6B3A}" type="parTrans" cxnId="{5C8B2DEA-3F51-4BF3-8E03-2B67B9D84800}">
      <dgm:prSet/>
      <dgm:spPr/>
      <dgm:t>
        <a:bodyPr/>
        <a:lstStyle/>
        <a:p>
          <a:endParaRPr lang="lv-LV"/>
        </a:p>
      </dgm:t>
    </dgm:pt>
    <dgm:pt modelId="{38948695-816A-4D0E-B35D-25CA94948EFA}" type="sibTrans" cxnId="{5C8B2DEA-3F51-4BF3-8E03-2B67B9D84800}">
      <dgm:prSet/>
      <dgm:spPr/>
      <dgm:t>
        <a:bodyPr/>
        <a:lstStyle/>
        <a:p>
          <a:endParaRPr lang="lv-LV"/>
        </a:p>
      </dgm:t>
    </dgm:pt>
    <dgm:pt modelId="{AD347371-D010-4EE5-81B8-2FB3C40D31AD}">
      <dgm:prSet custT="1"/>
      <dgm:spPr/>
      <dgm:t>
        <a:bodyPr/>
        <a:lstStyle/>
        <a:p>
          <a:r>
            <a:rPr lang="lv-LV" sz="1400" b="1" dirty="0"/>
            <a:t>Projekta uzraudzības periods </a:t>
          </a:r>
          <a:r>
            <a:rPr lang="lv-LV" sz="1400" b="0" dirty="0"/>
            <a:t>sākas nākamajā gadā pēc pēdējās atskaites par projekta </a:t>
          </a:r>
          <a:r>
            <a:rPr lang="lv-LV" sz="1400" b="0" dirty="0" smtClean="0"/>
            <a:t>īstenošanu.</a:t>
          </a:r>
          <a:endParaRPr lang="lv-LV" sz="1400" b="1" dirty="0"/>
        </a:p>
      </dgm:t>
    </dgm:pt>
    <dgm:pt modelId="{EE4CE4C2-394A-4A95-983E-4E8529F69DA3}" type="parTrans" cxnId="{9D5D055B-15E6-4EA5-93D4-7912106D53D4}">
      <dgm:prSet/>
      <dgm:spPr/>
      <dgm:t>
        <a:bodyPr/>
        <a:lstStyle/>
        <a:p>
          <a:endParaRPr lang="lv-LV"/>
        </a:p>
      </dgm:t>
    </dgm:pt>
    <dgm:pt modelId="{738DFEF6-AD52-4A07-B45F-A56B08F43063}" type="sibTrans" cxnId="{9D5D055B-15E6-4EA5-93D4-7912106D53D4}">
      <dgm:prSet/>
      <dgm:spPr/>
      <dgm:t>
        <a:bodyPr/>
        <a:lstStyle/>
        <a:p>
          <a:endParaRPr lang="lv-LV"/>
        </a:p>
      </dgm:t>
    </dgm:pt>
    <dgm:pt modelId="{86D6F906-D2FB-404D-B611-CDC79098454A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ts val="0"/>
            </a:spcAft>
          </a:pPr>
          <a:r>
            <a:rPr lang="lv-LV" sz="1400" dirty="0"/>
            <a:t>6 mēnešu laikā no LAD lēmuma par finansējuma piešķiršanu jāuzsāk projekta īstenošana;</a:t>
          </a:r>
        </a:p>
      </dgm:t>
    </dgm:pt>
    <dgm:pt modelId="{3CB2131A-4D52-4743-940A-A2FE6AE8160C}" type="parTrans" cxnId="{0C12889A-9A07-4F58-9399-0E581EB490DD}">
      <dgm:prSet/>
      <dgm:spPr/>
      <dgm:t>
        <a:bodyPr/>
        <a:lstStyle/>
        <a:p>
          <a:endParaRPr lang="lv-LV"/>
        </a:p>
      </dgm:t>
    </dgm:pt>
    <dgm:pt modelId="{882816D6-6BBD-4AB5-809B-4379B57C4116}" type="sibTrans" cxnId="{0C12889A-9A07-4F58-9399-0E581EB490DD}">
      <dgm:prSet/>
      <dgm:spPr/>
      <dgm:t>
        <a:bodyPr/>
        <a:lstStyle/>
        <a:p>
          <a:endParaRPr lang="lv-LV"/>
        </a:p>
      </dgm:t>
    </dgm:pt>
    <dgm:pt modelId="{BF8413CE-5BDA-45BA-97B2-45E991D533AA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ct val="15000"/>
            </a:spcAft>
          </a:pPr>
          <a:r>
            <a:rPr lang="lv-LV" sz="1400" b="0" dirty="0"/>
            <a:t>pārējām izmaksām 1 gads </a:t>
          </a:r>
          <a:r>
            <a:rPr lang="lv-LV" sz="1400" dirty="0"/>
            <a:t>no LAD lēmuma;</a:t>
          </a:r>
        </a:p>
      </dgm:t>
    </dgm:pt>
    <dgm:pt modelId="{25B0E4B8-BF47-4F59-8758-9F5B1662F318}" type="parTrans" cxnId="{E7FCF083-D480-4ECE-9C47-93E046A9FBF5}">
      <dgm:prSet/>
      <dgm:spPr/>
      <dgm:t>
        <a:bodyPr/>
        <a:lstStyle/>
        <a:p>
          <a:endParaRPr lang="lv-LV"/>
        </a:p>
      </dgm:t>
    </dgm:pt>
    <dgm:pt modelId="{7DEF2080-149F-4336-B0AF-24AB0D0E2120}" type="sibTrans" cxnId="{E7FCF083-D480-4ECE-9C47-93E046A9FBF5}">
      <dgm:prSet/>
      <dgm:spPr/>
      <dgm:t>
        <a:bodyPr/>
        <a:lstStyle/>
        <a:p>
          <a:endParaRPr lang="lv-LV"/>
        </a:p>
      </dgm:t>
    </dgm:pt>
    <dgm:pt modelId="{1C7597D8-DCFC-40D1-B85B-78A5B45B4C7C}">
      <dgm:prSet phldrT="[Text]" custT="1"/>
      <dgm:spPr/>
      <dgm:t>
        <a:bodyPr/>
        <a:lstStyle/>
        <a:p>
          <a:r>
            <a:rPr lang="lv-LV" sz="1200" b="1" dirty="0">
              <a:solidFill>
                <a:sysClr val="windowText" lastClr="000000"/>
              </a:solidFill>
            </a:rPr>
            <a:t>1</a:t>
          </a:r>
          <a:r>
            <a:rPr lang="lv-LV" sz="1200" b="1" dirty="0"/>
            <a:t> </a:t>
          </a:r>
          <a:r>
            <a:rPr lang="lv-LV" sz="1400" b="1" dirty="0">
              <a:solidFill>
                <a:sysClr val="windowText" lastClr="000000"/>
              </a:solidFill>
            </a:rPr>
            <a:t>mēnesis</a:t>
          </a:r>
        </a:p>
      </dgm:t>
    </dgm:pt>
    <dgm:pt modelId="{DB0515D6-E39F-4C13-BBDA-45C2C2636BEB}" type="sibTrans" cxnId="{D7E96FB6-F663-4E9A-BB2C-AC7843BFAAFE}">
      <dgm:prSet/>
      <dgm:spPr/>
      <dgm:t>
        <a:bodyPr/>
        <a:lstStyle/>
        <a:p>
          <a:endParaRPr lang="lv-LV"/>
        </a:p>
      </dgm:t>
    </dgm:pt>
    <dgm:pt modelId="{E1555AE1-6295-434A-9FBB-F3D5208C4D1A}" type="parTrans" cxnId="{D7E96FB6-F663-4E9A-BB2C-AC7843BFAAFE}">
      <dgm:prSet/>
      <dgm:spPr/>
      <dgm:t>
        <a:bodyPr/>
        <a:lstStyle/>
        <a:p>
          <a:endParaRPr lang="lv-LV"/>
        </a:p>
      </dgm:t>
    </dgm:pt>
    <dgm:pt modelId="{BBF53A9D-2E13-429F-901B-759489B9EF09}">
      <dgm:prSet phldrT="[Text]" custT="1"/>
      <dgm:spPr/>
      <dgm:t>
        <a:bodyPr/>
        <a:lstStyle/>
        <a:p>
          <a:r>
            <a:rPr lang="lv-LV" sz="1400" b="1" dirty="0"/>
            <a:t>MNF</a:t>
          </a:r>
          <a:r>
            <a:rPr lang="lv-LV" sz="1400" b="0" dirty="0"/>
            <a:t> s</a:t>
          </a:r>
          <a:r>
            <a:rPr lang="lv-LV" sz="1400" dirty="0"/>
            <a:t>ludinājums www.mnf.lv</a:t>
          </a:r>
        </a:p>
      </dgm:t>
    </dgm:pt>
    <dgm:pt modelId="{077C1B45-E33A-4128-A219-E24DC2A1EDC4}" type="sibTrans" cxnId="{13B55997-BCD4-41C7-9A3E-067CE3CFAB5B}">
      <dgm:prSet/>
      <dgm:spPr/>
      <dgm:t>
        <a:bodyPr/>
        <a:lstStyle/>
        <a:p>
          <a:endParaRPr lang="lv-LV"/>
        </a:p>
      </dgm:t>
    </dgm:pt>
    <dgm:pt modelId="{58F51D8F-830F-41CA-9AA7-548953D4DEE3}" type="parTrans" cxnId="{13B55997-BCD4-41C7-9A3E-067CE3CFAB5B}">
      <dgm:prSet/>
      <dgm:spPr/>
      <dgm:t>
        <a:bodyPr/>
        <a:lstStyle/>
        <a:p>
          <a:endParaRPr lang="lv-LV"/>
        </a:p>
      </dgm:t>
    </dgm:pt>
    <dgm:pt modelId="{868DB7AE-A7EF-46F3-AC83-670B1E40082B}">
      <dgm:prSet custT="1"/>
      <dgm:spPr/>
      <dgm:t>
        <a:bodyPr/>
        <a:lstStyle/>
        <a:p>
          <a:r>
            <a:rPr lang="lv-LV" sz="1400" b="1" dirty="0"/>
            <a:t>līdz 17.maijam </a:t>
          </a:r>
          <a:r>
            <a:rPr lang="lv-LV" sz="1400" b="0" dirty="0"/>
            <a:t>iesniedz projektus LAD </a:t>
          </a:r>
        </a:p>
      </dgm:t>
    </dgm:pt>
    <dgm:pt modelId="{DE18616A-121E-4EAC-87C4-0D73A9A0A550}" type="parTrans" cxnId="{DB533E4F-F818-479A-B06F-E14BB8D3CDAF}">
      <dgm:prSet/>
      <dgm:spPr/>
      <dgm:t>
        <a:bodyPr/>
        <a:lstStyle/>
        <a:p>
          <a:endParaRPr lang="lv-LV"/>
        </a:p>
      </dgm:t>
    </dgm:pt>
    <dgm:pt modelId="{E5A3851C-D736-48E9-959E-A4853BA8EF3B}" type="sibTrans" cxnId="{DB533E4F-F818-479A-B06F-E14BB8D3CDAF}">
      <dgm:prSet/>
      <dgm:spPr/>
      <dgm:t>
        <a:bodyPr/>
        <a:lstStyle/>
        <a:p>
          <a:endParaRPr lang="lv-LV"/>
        </a:p>
      </dgm:t>
    </dgm:pt>
    <dgm:pt modelId="{D4AAFFAE-03DB-48E9-955E-41B02F71789B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ts val="0"/>
            </a:spcAft>
          </a:pPr>
          <a:r>
            <a:rPr lang="lv-LV" sz="1400" dirty="0">
              <a:solidFill>
                <a:srgbClr val="FF0000"/>
              </a:solidFill>
            </a:rPr>
            <a:t>iesniegumā norādām pilnu laiku!!!, lai nenoslogotu sevi un LAD ar saraksti!!!</a:t>
          </a:r>
        </a:p>
      </dgm:t>
    </dgm:pt>
    <dgm:pt modelId="{F45FF513-8D11-432C-A114-4C9AACE8490F}" type="parTrans" cxnId="{4D47D943-C06F-4A5F-8F73-1440CDD77E11}">
      <dgm:prSet/>
      <dgm:spPr/>
      <dgm:t>
        <a:bodyPr/>
        <a:lstStyle/>
        <a:p>
          <a:endParaRPr lang="lv-LV"/>
        </a:p>
      </dgm:t>
    </dgm:pt>
    <dgm:pt modelId="{FEB674E6-3F86-4264-BD09-61465395F945}" type="sibTrans" cxnId="{4D47D943-C06F-4A5F-8F73-1440CDD77E11}">
      <dgm:prSet/>
      <dgm:spPr/>
      <dgm:t>
        <a:bodyPr/>
        <a:lstStyle/>
        <a:p>
          <a:endParaRPr lang="lv-LV"/>
        </a:p>
      </dgm:t>
    </dgm:pt>
    <dgm:pt modelId="{1E84540E-1733-48CB-97E1-80C2E433CE3A}">
      <dgm:prSet custT="1"/>
      <dgm:spPr/>
      <dgm:t>
        <a:bodyPr/>
        <a:lstStyle/>
        <a:p>
          <a:r>
            <a:rPr lang="lv-LV" sz="1400" b="1" dirty="0" smtClean="0">
              <a:solidFill>
                <a:srgbClr val="008000"/>
              </a:solidFill>
            </a:rPr>
            <a:t>Informē </a:t>
          </a:r>
          <a:r>
            <a:rPr lang="lv-LV" sz="1400" b="1" dirty="0">
              <a:solidFill>
                <a:srgbClr val="008000"/>
              </a:solidFill>
            </a:rPr>
            <a:t>MNF par aktualitātēm, kas saistītas ar izveidoto </a:t>
          </a:r>
          <a:r>
            <a:rPr lang="lv-LV" sz="1400" b="1" dirty="0" smtClean="0">
              <a:solidFill>
                <a:srgbClr val="008000"/>
              </a:solidFill>
            </a:rPr>
            <a:t>infrastruktūru.</a:t>
          </a:r>
          <a:endParaRPr lang="lv-LV" sz="1400" b="1" dirty="0">
            <a:solidFill>
              <a:srgbClr val="008000"/>
            </a:solidFill>
          </a:endParaRPr>
        </a:p>
      </dgm:t>
    </dgm:pt>
    <dgm:pt modelId="{A14A660D-0EFC-4415-AE31-358D916A53C1}" type="parTrans" cxnId="{3B59272E-1714-45BF-81FA-48B144E2E3AE}">
      <dgm:prSet/>
      <dgm:spPr/>
      <dgm:t>
        <a:bodyPr/>
        <a:lstStyle/>
        <a:p>
          <a:endParaRPr lang="lv-LV"/>
        </a:p>
      </dgm:t>
    </dgm:pt>
    <dgm:pt modelId="{051B27DE-3C8F-4DC5-A961-9D4D7BBFC60B}" type="sibTrans" cxnId="{3B59272E-1714-45BF-81FA-48B144E2E3AE}">
      <dgm:prSet/>
      <dgm:spPr/>
      <dgm:t>
        <a:bodyPr/>
        <a:lstStyle/>
        <a:p>
          <a:endParaRPr lang="lv-LV"/>
        </a:p>
      </dgm:t>
    </dgm:pt>
    <dgm:pt modelId="{145D8710-F4A5-4E2F-B030-758816C7D96B}" type="pres">
      <dgm:prSet presAssocID="{5E7EBEAE-DF1E-4FA6-A112-117F49402CF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5205218C-A319-4304-AB7E-441E45A56291}" type="pres">
      <dgm:prSet presAssocID="{1C7597D8-DCFC-40D1-B85B-78A5B45B4C7C}" presName="composite" presStyleCnt="0"/>
      <dgm:spPr/>
    </dgm:pt>
    <dgm:pt modelId="{D93E9D18-ABDC-4B81-90E5-4CD9E8E8239E}" type="pres">
      <dgm:prSet presAssocID="{1C7597D8-DCFC-40D1-B85B-78A5B45B4C7C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F50A536-B383-498F-A1CF-04B3CB9AF373}" type="pres">
      <dgm:prSet presAssocID="{1C7597D8-DCFC-40D1-B85B-78A5B45B4C7C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9560EE5-E6CF-424D-8853-981D19CE0CF0}" type="pres">
      <dgm:prSet presAssocID="{DB0515D6-E39F-4C13-BBDA-45C2C2636BEB}" presName="sp" presStyleCnt="0"/>
      <dgm:spPr/>
    </dgm:pt>
    <dgm:pt modelId="{E599A3C2-620E-4446-8417-214F86E41DAD}" type="pres">
      <dgm:prSet presAssocID="{9BB813F5-FEBE-4DA8-9E71-57F66DCEBC2A}" presName="composite" presStyleCnt="0"/>
      <dgm:spPr/>
    </dgm:pt>
    <dgm:pt modelId="{B6EED9DA-8DDB-47C3-BA9B-0DEF3E65E53E}" type="pres">
      <dgm:prSet presAssocID="{9BB813F5-FEBE-4DA8-9E71-57F66DCEBC2A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E5340A6-8F28-4E6B-A28B-1C8CAA273C6D}" type="pres">
      <dgm:prSet presAssocID="{9BB813F5-FEBE-4DA8-9E71-57F66DCEBC2A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F2ADDCC-557E-4A65-8210-68116519F3D5}" type="pres">
      <dgm:prSet presAssocID="{FDAA3586-066C-4A2F-AEA2-12B2AC6458DD}" presName="sp" presStyleCnt="0"/>
      <dgm:spPr/>
    </dgm:pt>
    <dgm:pt modelId="{2CC13A8B-8A1B-48B0-A78D-9BD5A5398F0C}" type="pres">
      <dgm:prSet presAssocID="{AFB1E928-16A5-4A3C-A1DF-FEEE0C87F8B2}" presName="composite" presStyleCnt="0"/>
      <dgm:spPr/>
    </dgm:pt>
    <dgm:pt modelId="{4625E8B6-1368-464F-9274-C31BAD55F580}" type="pres">
      <dgm:prSet presAssocID="{AFB1E928-16A5-4A3C-A1DF-FEEE0C87F8B2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EB92347-7A09-484C-932C-6477454C468C}" type="pres">
      <dgm:prSet presAssocID="{AFB1E928-16A5-4A3C-A1DF-FEEE0C87F8B2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8DE52ED-C056-437E-ADE9-53FE641A9E3C}" type="pres">
      <dgm:prSet presAssocID="{BC935195-23E7-4FF9-AA05-538E07FBC292}" presName="sp" presStyleCnt="0"/>
      <dgm:spPr/>
    </dgm:pt>
    <dgm:pt modelId="{70BBC19D-DF14-4048-B55A-BED898D837B0}" type="pres">
      <dgm:prSet presAssocID="{A29709DD-4380-4AED-9F4A-992097D6273B}" presName="composite" presStyleCnt="0"/>
      <dgm:spPr/>
    </dgm:pt>
    <dgm:pt modelId="{7DFBB03A-06DB-4C91-BA93-76B45C63F6FF}" type="pres">
      <dgm:prSet presAssocID="{A29709DD-4380-4AED-9F4A-992097D6273B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3ABEA65-2080-4B12-8545-7DDF5780518D}" type="pres">
      <dgm:prSet presAssocID="{A29709DD-4380-4AED-9F4A-992097D6273B}" presName="descendantText" presStyleLbl="alignAcc1" presStyleIdx="3" presStyleCnt="6" custScaleY="102278" custLinFactNeighborY="3999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BCC64F35-83D3-4C62-9BB9-65B3B0DC9BA5}" type="pres">
      <dgm:prSet presAssocID="{3D95325E-2FD3-4CF4-818B-FE5B27914357}" presName="sp" presStyleCnt="0"/>
      <dgm:spPr/>
    </dgm:pt>
    <dgm:pt modelId="{3B58F566-38C1-4871-9F15-D7AC7ED7F5ED}" type="pres">
      <dgm:prSet presAssocID="{8D301C7E-3A5A-4A60-A4A2-3A79D4E814B6}" presName="composite" presStyleCnt="0"/>
      <dgm:spPr/>
    </dgm:pt>
    <dgm:pt modelId="{825CCCBF-2C58-49FC-90B5-AD23592638C1}" type="pres">
      <dgm:prSet presAssocID="{8D301C7E-3A5A-4A60-A4A2-3A79D4E814B6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FF17E87A-8363-4D3E-9929-18B039BAC32C}" type="pres">
      <dgm:prSet presAssocID="{8D301C7E-3A5A-4A60-A4A2-3A79D4E814B6}" presName="descendantText" presStyleLbl="alignAcc1" presStyleIdx="4" presStyleCnt="6" custScaleY="16782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FC51CB7-49E5-4AA2-973D-091710FB9BB7}" type="pres">
      <dgm:prSet presAssocID="{4FC0B172-8E04-4E82-AB19-08A81D44B055}" presName="sp" presStyleCnt="0"/>
      <dgm:spPr/>
    </dgm:pt>
    <dgm:pt modelId="{436C4F9D-6E25-485F-878C-CB12BD0339EC}" type="pres">
      <dgm:prSet presAssocID="{351FD3F9-6422-433D-901B-5CE659916F16}" presName="composite" presStyleCnt="0"/>
      <dgm:spPr/>
    </dgm:pt>
    <dgm:pt modelId="{F40A0FD9-36AB-4A77-978D-E49A37A6D471}" type="pres">
      <dgm:prSet presAssocID="{351FD3F9-6422-433D-901B-5CE659916F16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48CBC844-3D80-4C5A-86B3-BD4EE2153E0B}" type="pres">
      <dgm:prSet presAssocID="{351FD3F9-6422-433D-901B-5CE659916F16}" presName="descendantText" presStyleLbl="alignAcc1" presStyleIdx="5" presStyleCnt="6" custScaleY="179428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DB533E4F-F818-479A-B06F-E14BB8D3CDAF}" srcId="{AFB1E928-16A5-4A3C-A1DF-FEEE0C87F8B2}" destId="{868DB7AE-A7EF-46F3-AC83-670B1E40082B}" srcOrd="1" destOrd="0" parTransId="{DE18616A-121E-4EAC-87C4-0D73A9A0A550}" sibTransId="{E5A3851C-D736-48E9-959E-A4853BA8EF3B}"/>
    <dgm:cxn modelId="{3968A439-DB1B-4313-B93C-5D6D5A7C746E}" type="presOf" srcId="{ED2D63A2-8E9E-4CF4-8D31-F9B59E4D2147}" destId="{D3ABEA65-2080-4B12-8545-7DDF5780518D}" srcOrd="0" destOrd="0" presId="urn:microsoft.com/office/officeart/2005/8/layout/chevron2"/>
    <dgm:cxn modelId="{0C12889A-9A07-4F58-9399-0E581EB490DD}" srcId="{8D301C7E-3A5A-4A60-A4A2-3A79D4E814B6}" destId="{86D6F906-D2FB-404D-B611-CDC79098454A}" srcOrd="2" destOrd="0" parTransId="{3CB2131A-4D52-4743-940A-A2FE6AE8160C}" sibTransId="{882816D6-6BBD-4AB5-809B-4379B57C4116}"/>
    <dgm:cxn modelId="{0834681C-74AB-4BA6-A759-50185333902C}" srcId="{5E7EBEAE-DF1E-4FA6-A112-117F49402CF9}" destId="{A29709DD-4380-4AED-9F4A-992097D6273B}" srcOrd="3" destOrd="0" parTransId="{533FD413-D50D-42BC-A7EC-E802B16B4040}" sibTransId="{3D95325E-2FD3-4CF4-818B-FE5B27914357}"/>
    <dgm:cxn modelId="{8153AFE6-DDAF-46F8-9C1B-72FA0D5974FC}" srcId="{A29709DD-4380-4AED-9F4A-992097D6273B}" destId="{ED2D63A2-8E9E-4CF4-8D31-F9B59E4D2147}" srcOrd="0" destOrd="0" parTransId="{4F11AA24-66B7-4749-94A9-955F0702EA9B}" sibTransId="{DA1B7A2F-B70E-4539-8FBD-6EC45006FCE8}"/>
    <dgm:cxn modelId="{A7DA367E-80CB-4AA0-9A9E-5B41AFDD5E34}" type="presOf" srcId="{BBF53A9D-2E13-429F-901B-759489B9EF09}" destId="{2F50A536-B383-498F-A1CF-04B3CB9AF373}" srcOrd="0" destOrd="0" presId="urn:microsoft.com/office/officeart/2005/8/layout/chevron2"/>
    <dgm:cxn modelId="{86C64FAE-CB71-42A1-891C-5C0815432624}" type="presOf" srcId="{868DB7AE-A7EF-46F3-AC83-670B1E40082B}" destId="{9EB92347-7A09-484C-932C-6477454C468C}" srcOrd="0" destOrd="1" presId="urn:microsoft.com/office/officeart/2005/8/layout/chevron2"/>
    <dgm:cxn modelId="{4F8321DF-EB69-4955-B05B-C1E984620237}" srcId="{9BB813F5-FEBE-4DA8-9E71-57F66DCEBC2A}" destId="{7854A238-A526-4577-9356-86E51F4220D5}" srcOrd="0" destOrd="0" parTransId="{B20F4B75-96ED-477A-BAAF-148D5107D0CF}" sibTransId="{0CF5BE18-0B11-455B-AA2F-31479E835775}"/>
    <dgm:cxn modelId="{13B55997-BCD4-41C7-9A3E-067CE3CFAB5B}" srcId="{1C7597D8-DCFC-40D1-B85B-78A5B45B4C7C}" destId="{BBF53A9D-2E13-429F-901B-759489B9EF09}" srcOrd="0" destOrd="0" parTransId="{58F51D8F-830F-41CA-9AA7-548953D4DEE3}" sibTransId="{077C1B45-E33A-4128-A219-E24DC2A1EDC4}"/>
    <dgm:cxn modelId="{626A2821-A840-4EB0-9816-378B7BEA8854}" srcId="{9BB813F5-FEBE-4DA8-9E71-57F66DCEBC2A}" destId="{53843124-B357-4E9C-BA9E-46C06C0C3D48}" srcOrd="1" destOrd="0" parTransId="{F8A61442-1CD5-4329-B09F-79A31394442E}" sibTransId="{F04BF583-042B-4661-8A1D-7A1ADA651807}"/>
    <dgm:cxn modelId="{3B59272E-1714-45BF-81FA-48B144E2E3AE}" srcId="{351FD3F9-6422-433D-901B-5CE659916F16}" destId="{1E84540E-1733-48CB-97E1-80C2E433CE3A}" srcOrd="1" destOrd="0" parTransId="{A14A660D-0EFC-4415-AE31-358D916A53C1}" sibTransId="{051B27DE-3C8F-4DC5-A961-9D4D7BBFC60B}"/>
    <dgm:cxn modelId="{32F8A80C-FFBB-425E-BE1F-7DDD5D8D75D7}" type="presOf" srcId="{2B933C2C-1D68-41F8-8E2A-C86C17DE10A5}" destId="{9EB92347-7A09-484C-932C-6477454C468C}" srcOrd="0" destOrd="0" presId="urn:microsoft.com/office/officeart/2005/8/layout/chevron2"/>
    <dgm:cxn modelId="{B990358A-CFF9-4AC3-B01E-F51D7C97D279}" srcId="{5E7EBEAE-DF1E-4FA6-A112-117F49402CF9}" destId="{AFB1E928-16A5-4A3C-A1DF-FEEE0C87F8B2}" srcOrd="2" destOrd="0" parTransId="{FF64946E-2547-456E-84D0-992F78B1B219}" sibTransId="{BC935195-23E7-4FF9-AA05-538E07FBC292}"/>
    <dgm:cxn modelId="{C3DDFF55-E52E-4A80-A879-E20B842A2D31}" type="presOf" srcId="{351FD3F9-6422-433D-901B-5CE659916F16}" destId="{F40A0FD9-36AB-4A77-978D-E49A37A6D471}" srcOrd="0" destOrd="0" presId="urn:microsoft.com/office/officeart/2005/8/layout/chevron2"/>
    <dgm:cxn modelId="{D7E96FB6-F663-4E9A-BB2C-AC7843BFAAFE}" srcId="{5E7EBEAE-DF1E-4FA6-A112-117F49402CF9}" destId="{1C7597D8-DCFC-40D1-B85B-78A5B45B4C7C}" srcOrd="0" destOrd="0" parTransId="{E1555AE1-6295-434A-9FBB-F3D5208C4D1A}" sibTransId="{DB0515D6-E39F-4C13-BBDA-45C2C2636BEB}"/>
    <dgm:cxn modelId="{4D47D943-C06F-4A5F-8F73-1440CDD77E11}" srcId="{8D301C7E-3A5A-4A60-A4A2-3A79D4E814B6}" destId="{D4AAFFAE-03DB-48E9-955E-41B02F71789B}" srcOrd="3" destOrd="0" parTransId="{F45FF513-8D11-432C-A114-4C9AACE8490F}" sibTransId="{FEB674E6-3F86-4264-BD09-61465395F945}"/>
    <dgm:cxn modelId="{4F2673B0-FA35-432C-8BCF-83359F5539E3}" srcId="{AFB1E928-16A5-4A3C-A1DF-FEEE0C87F8B2}" destId="{2B933C2C-1D68-41F8-8E2A-C86C17DE10A5}" srcOrd="0" destOrd="0" parTransId="{6DDC97A9-14D1-499C-A637-163DC835EA91}" sibTransId="{BE1B1D8A-3013-4558-8E92-7D7F7B7F5576}"/>
    <dgm:cxn modelId="{118129DE-1214-4EDE-9F47-EC5C8DCA3A69}" type="presOf" srcId="{7854A238-A526-4577-9356-86E51F4220D5}" destId="{DE5340A6-8F28-4E6B-A28B-1C8CAA273C6D}" srcOrd="0" destOrd="0" presId="urn:microsoft.com/office/officeart/2005/8/layout/chevron2"/>
    <dgm:cxn modelId="{6988B818-5627-429E-A48B-9A9F2C3587BA}" type="presOf" srcId="{9BB813F5-FEBE-4DA8-9E71-57F66DCEBC2A}" destId="{B6EED9DA-8DDB-47C3-BA9B-0DEF3E65E53E}" srcOrd="0" destOrd="0" presId="urn:microsoft.com/office/officeart/2005/8/layout/chevron2"/>
    <dgm:cxn modelId="{D9C9CB32-76C1-4CED-A83B-87F76AE66057}" type="presOf" srcId="{BF8413CE-5BDA-45BA-97B2-45E991D533AA}" destId="{FF17E87A-8363-4D3E-9929-18B039BAC32C}" srcOrd="0" destOrd="1" presId="urn:microsoft.com/office/officeart/2005/8/layout/chevron2"/>
    <dgm:cxn modelId="{7B0BB469-6882-405F-9550-E799A3328F71}" type="presOf" srcId="{8D301C7E-3A5A-4A60-A4A2-3A79D4E814B6}" destId="{825CCCBF-2C58-49FC-90B5-AD23592638C1}" srcOrd="0" destOrd="0" presId="urn:microsoft.com/office/officeart/2005/8/layout/chevron2"/>
    <dgm:cxn modelId="{47EDB3D7-FD86-465D-914C-629DA67C227A}" srcId="{5E7EBEAE-DF1E-4FA6-A112-117F49402CF9}" destId="{9BB813F5-FEBE-4DA8-9E71-57F66DCEBC2A}" srcOrd="1" destOrd="0" parTransId="{35DF70C2-1459-43E2-BCF1-CA1DAF4D9025}" sibTransId="{FDAA3586-066C-4A2F-AEA2-12B2AC6458DD}"/>
    <dgm:cxn modelId="{9D5D055B-15E6-4EA5-93D4-7912106D53D4}" srcId="{351FD3F9-6422-433D-901B-5CE659916F16}" destId="{AD347371-D010-4EE5-81B8-2FB3C40D31AD}" srcOrd="0" destOrd="0" parTransId="{EE4CE4C2-394A-4A95-983E-4E8529F69DA3}" sibTransId="{738DFEF6-AD52-4A07-B45F-A56B08F43063}"/>
    <dgm:cxn modelId="{A329E3E0-74BB-4949-8414-35DBB782D928}" type="presOf" srcId="{86D6F906-D2FB-404D-B611-CDC79098454A}" destId="{FF17E87A-8363-4D3E-9929-18B039BAC32C}" srcOrd="0" destOrd="2" presId="urn:microsoft.com/office/officeart/2005/8/layout/chevron2"/>
    <dgm:cxn modelId="{7F86EB7F-1061-4432-BEE3-40EA15D0CA45}" srcId="{5E7EBEAE-DF1E-4FA6-A112-117F49402CF9}" destId="{8D301C7E-3A5A-4A60-A4A2-3A79D4E814B6}" srcOrd="4" destOrd="0" parTransId="{53112E84-E6D7-414A-96A3-579C94F0C6D9}" sibTransId="{4FC0B172-8E04-4E82-AB19-08A81D44B055}"/>
    <dgm:cxn modelId="{1C68CAD0-6245-4A08-AFC5-F1B10A06B922}" type="presOf" srcId="{AD347371-D010-4EE5-81B8-2FB3C40D31AD}" destId="{48CBC844-3D80-4C5A-86B3-BD4EE2153E0B}" srcOrd="0" destOrd="0" presId="urn:microsoft.com/office/officeart/2005/8/layout/chevron2"/>
    <dgm:cxn modelId="{ECA15378-845E-441C-8546-FADF301B37E0}" type="presOf" srcId="{5E7EBEAE-DF1E-4FA6-A112-117F49402CF9}" destId="{145D8710-F4A5-4E2F-B030-758816C7D96B}" srcOrd="0" destOrd="0" presId="urn:microsoft.com/office/officeart/2005/8/layout/chevron2"/>
    <dgm:cxn modelId="{E7FCF083-D480-4ECE-9C47-93E046A9FBF5}" srcId="{8D301C7E-3A5A-4A60-A4A2-3A79D4E814B6}" destId="{BF8413CE-5BDA-45BA-97B2-45E991D533AA}" srcOrd="1" destOrd="0" parTransId="{25B0E4B8-BF47-4F59-8758-9F5B1662F318}" sibTransId="{7DEF2080-149F-4336-B0AF-24AB0D0E2120}"/>
    <dgm:cxn modelId="{B2DB4D13-16BB-4952-8D12-7F73CCBF2FC8}" type="presOf" srcId="{AFB1E928-16A5-4A3C-A1DF-FEEE0C87F8B2}" destId="{4625E8B6-1368-464F-9274-C31BAD55F580}" srcOrd="0" destOrd="0" presId="urn:microsoft.com/office/officeart/2005/8/layout/chevron2"/>
    <dgm:cxn modelId="{5C8B2DEA-3F51-4BF3-8E03-2B67B9D84800}" srcId="{5E7EBEAE-DF1E-4FA6-A112-117F49402CF9}" destId="{351FD3F9-6422-433D-901B-5CE659916F16}" srcOrd="5" destOrd="0" parTransId="{AC703512-C249-42CB-AF4B-401D19EA6B3A}" sibTransId="{38948695-816A-4D0E-B35D-25CA94948EFA}"/>
    <dgm:cxn modelId="{4DC75B9D-2452-44FE-8BCE-269FBAA15815}" type="presOf" srcId="{1C7597D8-DCFC-40D1-B85B-78A5B45B4C7C}" destId="{D93E9D18-ABDC-4B81-90E5-4CD9E8E8239E}" srcOrd="0" destOrd="0" presId="urn:microsoft.com/office/officeart/2005/8/layout/chevron2"/>
    <dgm:cxn modelId="{0D895EED-12E0-4B1F-96A2-464D29B77D59}" type="presOf" srcId="{1E84540E-1733-48CB-97E1-80C2E433CE3A}" destId="{48CBC844-3D80-4C5A-86B3-BD4EE2153E0B}" srcOrd="0" destOrd="1" presId="urn:microsoft.com/office/officeart/2005/8/layout/chevron2"/>
    <dgm:cxn modelId="{1C57A9CA-9FE3-4CCB-92F0-675EB6F854F5}" type="presOf" srcId="{D4AAFFAE-03DB-48E9-955E-41B02F71789B}" destId="{FF17E87A-8363-4D3E-9929-18B039BAC32C}" srcOrd="0" destOrd="3" presId="urn:microsoft.com/office/officeart/2005/8/layout/chevron2"/>
    <dgm:cxn modelId="{05241AF6-C0B5-4768-B6D5-11D5A39301D9}" type="presOf" srcId="{1BA31E32-3D18-486A-A8EB-1A4402CDEA58}" destId="{FF17E87A-8363-4D3E-9929-18B039BAC32C}" srcOrd="0" destOrd="0" presId="urn:microsoft.com/office/officeart/2005/8/layout/chevron2"/>
    <dgm:cxn modelId="{736964CF-2A42-4444-BB7E-C6B079ACCA80}" srcId="{8D301C7E-3A5A-4A60-A4A2-3A79D4E814B6}" destId="{1BA31E32-3D18-486A-A8EB-1A4402CDEA58}" srcOrd="0" destOrd="0" parTransId="{6E2D04F1-F89F-41C4-B586-D81BD45ED4E9}" sibTransId="{4A4CF791-499B-43F9-8C37-2A1E96CAE06D}"/>
    <dgm:cxn modelId="{ACAAD12D-691B-41FA-8FC1-4BE6EE5E2A68}" type="presOf" srcId="{53843124-B357-4E9C-BA9E-46C06C0C3D48}" destId="{DE5340A6-8F28-4E6B-A28B-1C8CAA273C6D}" srcOrd="0" destOrd="1" presId="urn:microsoft.com/office/officeart/2005/8/layout/chevron2"/>
    <dgm:cxn modelId="{622A39FD-9D93-43AA-A347-7736CBDD6DA7}" type="presOf" srcId="{A29709DD-4380-4AED-9F4A-992097D6273B}" destId="{7DFBB03A-06DB-4C91-BA93-76B45C63F6FF}" srcOrd="0" destOrd="0" presId="urn:microsoft.com/office/officeart/2005/8/layout/chevron2"/>
    <dgm:cxn modelId="{BF9EB566-E9A0-464D-8210-38C3234CA368}" type="presParOf" srcId="{145D8710-F4A5-4E2F-B030-758816C7D96B}" destId="{5205218C-A319-4304-AB7E-441E45A56291}" srcOrd="0" destOrd="0" presId="urn:microsoft.com/office/officeart/2005/8/layout/chevron2"/>
    <dgm:cxn modelId="{C1D33842-E6DA-4C3A-9536-C99AD91CC988}" type="presParOf" srcId="{5205218C-A319-4304-AB7E-441E45A56291}" destId="{D93E9D18-ABDC-4B81-90E5-4CD9E8E8239E}" srcOrd="0" destOrd="0" presId="urn:microsoft.com/office/officeart/2005/8/layout/chevron2"/>
    <dgm:cxn modelId="{BBA6C3B3-E800-4762-ADDD-49F5E596B512}" type="presParOf" srcId="{5205218C-A319-4304-AB7E-441E45A56291}" destId="{2F50A536-B383-498F-A1CF-04B3CB9AF373}" srcOrd="1" destOrd="0" presId="urn:microsoft.com/office/officeart/2005/8/layout/chevron2"/>
    <dgm:cxn modelId="{F77A05A8-B082-4C66-B09A-8742613A6939}" type="presParOf" srcId="{145D8710-F4A5-4E2F-B030-758816C7D96B}" destId="{19560EE5-E6CF-424D-8853-981D19CE0CF0}" srcOrd="1" destOrd="0" presId="urn:microsoft.com/office/officeart/2005/8/layout/chevron2"/>
    <dgm:cxn modelId="{FECE28C8-788B-4517-B1B7-96B69DEA87F8}" type="presParOf" srcId="{145D8710-F4A5-4E2F-B030-758816C7D96B}" destId="{E599A3C2-620E-4446-8417-214F86E41DAD}" srcOrd="2" destOrd="0" presId="urn:microsoft.com/office/officeart/2005/8/layout/chevron2"/>
    <dgm:cxn modelId="{0CC43EA7-BF5E-4A98-BE05-5F27DDB8C443}" type="presParOf" srcId="{E599A3C2-620E-4446-8417-214F86E41DAD}" destId="{B6EED9DA-8DDB-47C3-BA9B-0DEF3E65E53E}" srcOrd="0" destOrd="0" presId="urn:microsoft.com/office/officeart/2005/8/layout/chevron2"/>
    <dgm:cxn modelId="{D6CC722D-A4EB-4244-9FDE-9A562B747601}" type="presParOf" srcId="{E599A3C2-620E-4446-8417-214F86E41DAD}" destId="{DE5340A6-8F28-4E6B-A28B-1C8CAA273C6D}" srcOrd="1" destOrd="0" presId="urn:microsoft.com/office/officeart/2005/8/layout/chevron2"/>
    <dgm:cxn modelId="{6C34957F-9A3D-40CD-BDA1-3B306058A73D}" type="presParOf" srcId="{145D8710-F4A5-4E2F-B030-758816C7D96B}" destId="{9F2ADDCC-557E-4A65-8210-68116519F3D5}" srcOrd="3" destOrd="0" presId="urn:microsoft.com/office/officeart/2005/8/layout/chevron2"/>
    <dgm:cxn modelId="{FF6B3220-AD04-41AB-AD8D-0D6F982D714E}" type="presParOf" srcId="{145D8710-F4A5-4E2F-B030-758816C7D96B}" destId="{2CC13A8B-8A1B-48B0-A78D-9BD5A5398F0C}" srcOrd="4" destOrd="0" presId="urn:microsoft.com/office/officeart/2005/8/layout/chevron2"/>
    <dgm:cxn modelId="{C9408F27-E1CE-41FD-800B-67B1195F8523}" type="presParOf" srcId="{2CC13A8B-8A1B-48B0-A78D-9BD5A5398F0C}" destId="{4625E8B6-1368-464F-9274-C31BAD55F580}" srcOrd="0" destOrd="0" presId="urn:microsoft.com/office/officeart/2005/8/layout/chevron2"/>
    <dgm:cxn modelId="{0A3F395F-2946-4831-8D49-5D504E9E3283}" type="presParOf" srcId="{2CC13A8B-8A1B-48B0-A78D-9BD5A5398F0C}" destId="{9EB92347-7A09-484C-932C-6477454C468C}" srcOrd="1" destOrd="0" presId="urn:microsoft.com/office/officeart/2005/8/layout/chevron2"/>
    <dgm:cxn modelId="{DC55C2BE-0BFC-40CC-8E53-A032BB9ECD5A}" type="presParOf" srcId="{145D8710-F4A5-4E2F-B030-758816C7D96B}" destId="{78DE52ED-C056-437E-ADE9-53FE641A9E3C}" srcOrd="5" destOrd="0" presId="urn:microsoft.com/office/officeart/2005/8/layout/chevron2"/>
    <dgm:cxn modelId="{81B46CDF-D224-4E17-8831-56A5269AF471}" type="presParOf" srcId="{145D8710-F4A5-4E2F-B030-758816C7D96B}" destId="{70BBC19D-DF14-4048-B55A-BED898D837B0}" srcOrd="6" destOrd="0" presId="urn:microsoft.com/office/officeart/2005/8/layout/chevron2"/>
    <dgm:cxn modelId="{817AAC02-9531-4E3A-9E15-DA51D9F930A1}" type="presParOf" srcId="{70BBC19D-DF14-4048-B55A-BED898D837B0}" destId="{7DFBB03A-06DB-4C91-BA93-76B45C63F6FF}" srcOrd="0" destOrd="0" presId="urn:microsoft.com/office/officeart/2005/8/layout/chevron2"/>
    <dgm:cxn modelId="{25A2B3FE-78EC-44F6-920A-00DB3C479E42}" type="presParOf" srcId="{70BBC19D-DF14-4048-B55A-BED898D837B0}" destId="{D3ABEA65-2080-4B12-8545-7DDF5780518D}" srcOrd="1" destOrd="0" presId="urn:microsoft.com/office/officeart/2005/8/layout/chevron2"/>
    <dgm:cxn modelId="{3B353276-3D22-4667-BB0E-8641F1AD6826}" type="presParOf" srcId="{145D8710-F4A5-4E2F-B030-758816C7D96B}" destId="{BCC64F35-83D3-4C62-9BB9-65B3B0DC9BA5}" srcOrd="7" destOrd="0" presId="urn:microsoft.com/office/officeart/2005/8/layout/chevron2"/>
    <dgm:cxn modelId="{81307C11-FDD8-4B1F-B98B-962971B9CC9D}" type="presParOf" srcId="{145D8710-F4A5-4E2F-B030-758816C7D96B}" destId="{3B58F566-38C1-4871-9F15-D7AC7ED7F5ED}" srcOrd="8" destOrd="0" presId="urn:microsoft.com/office/officeart/2005/8/layout/chevron2"/>
    <dgm:cxn modelId="{7CA17FC5-78C5-422F-9AF0-BF872DB5D36B}" type="presParOf" srcId="{3B58F566-38C1-4871-9F15-D7AC7ED7F5ED}" destId="{825CCCBF-2C58-49FC-90B5-AD23592638C1}" srcOrd="0" destOrd="0" presId="urn:microsoft.com/office/officeart/2005/8/layout/chevron2"/>
    <dgm:cxn modelId="{0DE0AA6D-E9F7-4C52-8C52-F05F55144A1A}" type="presParOf" srcId="{3B58F566-38C1-4871-9F15-D7AC7ED7F5ED}" destId="{FF17E87A-8363-4D3E-9929-18B039BAC32C}" srcOrd="1" destOrd="0" presId="urn:microsoft.com/office/officeart/2005/8/layout/chevron2"/>
    <dgm:cxn modelId="{F093ADC9-1CFF-44CA-8D85-6468E4A5D6F1}" type="presParOf" srcId="{145D8710-F4A5-4E2F-B030-758816C7D96B}" destId="{3FC51CB7-49E5-4AA2-973D-091710FB9BB7}" srcOrd="9" destOrd="0" presId="urn:microsoft.com/office/officeart/2005/8/layout/chevron2"/>
    <dgm:cxn modelId="{5C9B7F7F-FBAC-4469-9FC2-30CEAA86CA52}" type="presParOf" srcId="{145D8710-F4A5-4E2F-B030-758816C7D96B}" destId="{436C4F9D-6E25-485F-878C-CB12BD0339EC}" srcOrd="10" destOrd="0" presId="urn:microsoft.com/office/officeart/2005/8/layout/chevron2"/>
    <dgm:cxn modelId="{5D17C44B-69F5-4A95-B667-4915EBDBACB2}" type="presParOf" srcId="{436C4F9D-6E25-485F-878C-CB12BD0339EC}" destId="{F40A0FD9-36AB-4A77-978D-E49A37A6D471}" srcOrd="0" destOrd="0" presId="urn:microsoft.com/office/officeart/2005/8/layout/chevron2"/>
    <dgm:cxn modelId="{5D2360F3-E4F0-47F7-8BC2-2D36EA7FAF27}" type="presParOf" srcId="{436C4F9D-6E25-485F-878C-CB12BD0339EC}" destId="{48CBC844-3D80-4C5A-86B3-BD4EE2153E0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E9D18-ABDC-4B81-90E5-4CD9E8E8239E}">
      <dsp:nvSpPr>
        <dsp:cNvPr id="0" name=""/>
        <dsp:cNvSpPr/>
      </dsp:nvSpPr>
      <dsp:spPr>
        <a:xfrm rot="5400000">
          <a:off x="-151790" y="246672"/>
          <a:ext cx="1011935" cy="70835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>
              <a:solidFill>
                <a:sysClr val="windowText" lastClr="000000"/>
              </a:solidFill>
            </a:rPr>
            <a:t>1</a:t>
          </a:r>
          <a:r>
            <a:rPr lang="lv-LV" sz="1200" b="1" kern="1200" dirty="0"/>
            <a:t> </a:t>
          </a:r>
          <a:r>
            <a:rPr lang="lv-LV" sz="1400" b="1" kern="1200" dirty="0">
              <a:solidFill>
                <a:sysClr val="windowText" lastClr="000000"/>
              </a:solidFill>
            </a:rPr>
            <a:t>mēnesis</a:t>
          </a:r>
        </a:p>
      </dsp:txBody>
      <dsp:txXfrm rot="-5400000">
        <a:off x="1" y="449058"/>
        <a:ext cx="708354" cy="303581"/>
      </dsp:txXfrm>
    </dsp:sp>
    <dsp:sp modelId="{2F50A536-B383-498F-A1CF-04B3CB9AF373}">
      <dsp:nvSpPr>
        <dsp:cNvPr id="0" name=""/>
        <dsp:cNvSpPr/>
      </dsp:nvSpPr>
      <dsp:spPr>
        <a:xfrm rot="5400000">
          <a:off x="3758925" y="-2955688"/>
          <a:ext cx="658103" cy="6759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MNF</a:t>
          </a:r>
          <a:r>
            <a:rPr lang="lv-LV" sz="1400" b="0" kern="1200" dirty="0"/>
            <a:t> s</a:t>
          </a:r>
          <a:r>
            <a:rPr lang="lv-LV" sz="1400" kern="1200" dirty="0"/>
            <a:t>ludinājums www.mnf.lv</a:t>
          </a:r>
        </a:p>
      </dsp:txBody>
      <dsp:txXfrm rot="-5400000">
        <a:off x="708354" y="127009"/>
        <a:ext cx="6727119" cy="593851"/>
      </dsp:txXfrm>
    </dsp:sp>
    <dsp:sp modelId="{B6EED9DA-8DDB-47C3-BA9B-0DEF3E65E53E}">
      <dsp:nvSpPr>
        <dsp:cNvPr id="0" name=""/>
        <dsp:cNvSpPr/>
      </dsp:nvSpPr>
      <dsp:spPr>
        <a:xfrm rot="5400000">
          <a:off x="-151790" y="1172898"/>
          <a:ext cx="1011935" cy="708354"/>
        </a:xfrm>
        <a:prstGeom prst="chevron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>
              <a:solidFill>
                <a:sysClr val="windowText" lastClr="000000"/>
              </a:solidFill>
            </a:rPr>
            <a:t>1 </a:t>
          </a:r>
          <a:r>
            <a:rPr lang="lv-LV" sz="1400" b="1" kern="1200" dirty="0">
              <a:solidFill>
                <a:sysClr val="windowText" lastClr="000000"/>
              </a:solidFill>
            </a:rPr>
            <a:t>mēnesis</a:t>
          </a:r>
        </a:p>
      </dsp:txBody>
      <dsp:txXfrm rot="-5400000">
        <a:off x="1" y="1375284"/>
        <a:ext cx="708354" cy="303581"/>
      </dsp:txXfrm>
    </dsp:sp>
    <dsp:sp modelId="{DE5340A6-8F28-4E6B-A28B-1C8CAA273C6D}">
      <dsp:nvSpPr>
        <dsp:cNvPr id="0" name=""/>
        <dsp:cNvSpPr/>
      </dsp:nvSpPr>
      <dsp:spPr>
        <a:xfrm rot="5400000">
          <a:off x="3759098" y="-2029635"/>
          <a:ext cx="657757" cy="6759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5.martā </a:t>
          </a:r>
          <a:r>
            <a:rPr lang="lv-LV" sz="1400" kern="1200" dirty="0"/>
            <a:t>MNF sāk pieņemt LEADER projektu iesniegumus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5.aprīlī </a:t>
          </a:r>
          <a:r>
            <a:rPr lang="lv-LV" sz="1400" b="0" kern="1200" dirty="0"/>
            <a:t>MNF </a:t>
          </a:r>
          <a:r>
            <a:rPr lang="lv-LV" sz="1400" kern="1200" dirty="0"/>
            <a:t>beidz pieņemt projektu iesniegumus</a:t>
          </a:r>
        </a:p>
      </dsp:txBody>
      <dsp:txXfrm rot="-5400000">
        <a:off x="708355" y="1053217"/>
        <a:ext cx="6727136" cy="593539"/>
      </dsp:txXfrm>
    </dsp:sp>
    <dsp:sp modelId="{4625E8B6-1368-464F-9274-C31BAD55F580}">
      <dsp:nvSpPr>
        <dsp:cNvPr id="0" name=""/>
        <dsp:cNvSpPr/>
      </dsp:nvSpPr>
      <dsp:spPr>
        <a:xfrm rot="5400000">
          <a:off x="-151790" y="2099124"/>
          <a:ext cx="1011935" cy="708354"/>
        </a:xfrm>
        <a:prstGeom prst="chevron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1 mēnesis</a:t>
          </a:r>
        </a:p>
      </dsp:txBody>
      <dsp:txXfrm rot="-5400000">
        <a:off x="1" y="2301510"/>
        <a:ext cx="708354" cy="303581"/>
      </dsp:txXfrm>
    </dsp:sp>
    <dsp:sp modelId="{9EB92347-7A09-484C-932C-6477454C468C}">
      <dsp:nvSpPr>
        <dsp:cNvPr id="0" name=""/>
        <dsp:cNvSpPr/>
      </dsp:nvSpPr>
      <dsp:spPr>
        <a:xfrm rot="5400000">
          <a:off x="3759098" y="-1103409"/>
          <a:ext cx="657757" cy="6759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līdz 6.maijam </a:t>
          </a:r>
          <a:r>
            <a:rPr lang="lv-LV" sz="1400" b="0" kern="1200" dirty="0"/>
            <a:t>MNF vērtē projektu atbilstību SVVA stratēģijai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līdz 17.maijam </a:t>
          </a:r>
          <a:r>
            <a:rPr lang="lv-LV" sz="1400" b="0" kern="1200" dirty="0"/>
            <a:t>iesniedz projektus LAD </a:t>
          </a:r>
        </a:p>
      </dsp:txBody>
      <dsp:txXfrm rot="-5400000">
        <a:off x="708355" y="1979443"/>
        <a:ext cx="6727136" cy="593539"/>
      </dsp:txXfrm>
    </dsp:sp>
    <dsp:sp modelId="{7DFBB03A-06DB-4C91-BA93-76B45C63F6FF}">
      <dsp:nvSpPr>
        <dsp:cNvPr id="0" name=""/>
        <dsp:cNvSpPr/>
      </dsp:nvSpPr>
      <dsp:spPr>
        <a:xfrm rot="5400000">
          <a:off x="-151790" y="3032843"/>
          <a:ext cx="1011935" cy="708354"/>
        </a:xfrm>
        <a:prstGeom prst="chevron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>
              <a:solidFill>
                <a:sysClr val="windowText" lastClr="000000"/>
              </a:solidFill>
            </a:rPr>
            <a:t>3 mēneši</a:t>
          </a:r>
        </a:p>
      </dsp:txBody>
      <dsp:txXfrm rot="-5400000">
        <a:off x="1" y="3235229"/>
        <a:ext cx="708354" cy="303581"/>
      </dsp:txXfrm>
    </dsp:sp>
    <dsp:sp modelId="{D3ABEA65-2080-4B12-8545-7DDF5780518D}">
      <dsp:nvSpPr>
        <dsp:cNvPr id="0" name=""/>
        <dsp:cNvSpPr/>
      </dsp:nvSpPr>
      <dsp:spPr>
        <a:xfrm rot="5400000">
          <a:off x="3751606" y="-143387"/>
          <a:ext cx="672741" cy="6759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līdz 2024. g. </a:t>
          </a:r>
          <a:r>
            <a:rPr lang="lv-LV" sz="1400" b="0" kern="1200" dirty="0"/>
            <a:t>septembra vidum notiek vērtēšana LAD</a:t>
          </a:r>
        </a:p>
      </dsp:txBody>
      <dsp:txXfrm rot="-5400000">
        <a:off x="708355" y="2932705"/>
        <a:ext cx="6726404" cy="607059"/>
      </dsp:txXfrm>
    </dsp:sp>
    <dsp:sp modelId="{825CCCBF-2C58-49FC-90B5-AD23592638C1}">
      <dsp:nvSpPr>
        <dsp:cNvPr id="0" name=""/>
        <dsp:cNvSpPr/>
      </dsp:nvSpPr>
      <dsp:spPr>
        <a:xfrm rot="5400000">
          <a:off x="-151790" y="4182124"/>
          <a:ext cx="1011935" cy="708354"/>
        </a:xfrm>
        <a:prstGeom prst="chevron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kern="1200" dirty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>
              <a:solidFill>
                <a:sysClr val="windowText" lastClr="000000"/>
              </a:solidFill>
            </a:rPr>
            <a:t>12 vai 24 mēneši</a:t>
          </a:r>
        </a:p>
      </dsp:txBody>
      <dsp:txXfrm rot="-5400000">
        <a:off x="1" y="4384510"/>
        <a:ext cx="708354" cy="303581"/>
      </dsp:txXfrm>
    </dsp:sp>
    <dsp:sp modelId="{FF17E87A-8363-4D3E-9929-18B039BAC32C}">
      <dsp:nvSpPr>
        <dsp:cNvPr id="0" name=""/>
        <dsp:cNvSpPr/>
      </dsp:nvSpPr>
      <dsp:spPr>
        <a:xfrm rot="5400000">
          <a:off x="3536042" y="979590"/>
          <a:ext cx="1103868" cy="6759245"/>
        </a:xfrm>
        <a:prstGeom prst="round2Same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LEADER projektu īstenošanas laiks</a:t>
          </a:r>
          <a:r>
            <a:rPr lang="lv-LV" sz="1400" kern="1200" dirty="0"/>
            <a:t>. </a:t>
          </a:r>
          <a:r>
            <a:rPr lang="lv-LV" sz="1400" b="0" kern="1200" dirty="0"/>
            <a:t>Būvniecība - 2 gadi;</a:t>
          </a:r>
          <a:endParaRPr lang="lv-LV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0" kern="1200" dirty="0"/>
            <a:t>pārējām izmaksām 1 gads </a:t>
          </a:r>
          <a:r>
            <a:rPr lang="lv-LV" sz="1400" kern="1200" dirty="0"/>
            <a:t>no LAD lēmuma;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lv-LV" sz="1400" kern="1200" dirty="0"/>
            <a:t>6 mēnešu laikā no LAD lēmuma par finansējuma piešķiršanu jāuzsāk projekta īstenošana;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lv-LV" sz="1400" kern="1200" dirty="0">
              <a:solidFill>
                <a:srgbClr val="FF0000"/>
              </a:solidFill>
            </a:rPr>
            <a:t>iesniegumā norādām pilnu laiku!!!, lai nenoslogotu sevi un LAD ar saraksti!!!</a:t>
          </a:r>
        </a:p>
      </dsp:txBody>
      <dsp:txXfrm rot="-5400000">
        <a:off x="708354" y="3861164"/>
        <a:ext cx="6705359" cy="996096"/>
      </dsp:txXfrm>
    </dsp:sp>
    <dsp:sp modelId="{F40A0FD9-36AB-4A77-978D-E49A37A6D471}">
      <dsp:nvSpPr>
        <dsp:cNvPr id="0" name=""/>
        <dsp:cNvSpPr/>
      </dsp:nvSpPr>
      <dsp:spPr>
        <a:xfrm rot="5400000">
          <a:off x="-151790" y="5369573"/>
          <a:ext cx="1011935" cy="708354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b="1" kern="1200" dirty="0">
              <a:solidFill>
                <a:sysClr val="windowText" lastClr="000000"/>
              </a:solidFill>
            </a:rPr>
            <a:t>3-5 </a:t>
          </a:r>
          <a:r>
            <a:rPr lang="lv-LV" sz="1400" b="1" kern="1200" dirty="0">
              <a:solidFill>
                <a:sysClr val="windowText" lastClr="000000"/>
              </a:solidFill>
            </a:rPr>
            <a:t>gadi</a:t>
          </a:r>
        </a:p>
      </dsp:txBody>
      <dsp:txXfrm rot="-5400000">
        <a:off x="1" y="5571959"/>
        <a:ext cx="708354" cy="303581"/>
      </dsp:txXfrm>
    </dsp:sp>
    <dsp:sp modelId="{48CBC844-3D80-4C5A-86B3-BD4EE2153E0B}">
      <dsp:nvSpPr>
        <dsp:cNvPr id="0" name=""/>
        <dsp:cNvSpPr/>
      </dsp:nvSpPr>
      <dsp:spPr>
        <a:xfrm rot="5400000">
          <a:off x="3497876" y="2167039"/>
          <a:ext cx="1180201" cy="67592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/>
            <a:t>Projekta uzraudzības periods </a:t>
          </a:r>
          <a:r>
            <a:rPr lang="lv-LV" sz="1400" b="0" kern="1200" dirty="0"/>
            <a:t>sākas nākamajā gadā pēc pēdējās atskaites par projekta </a:t>
          </a:r>
          <a:r>
            <a:rPr lang="lv-LV" sz="1400" b="0" kern="1200" dirty="0" smtClean="0"/>
            <a:t>īstenošanu.</a:t>
          </a:r>
          <a:endParaRPr lang="lv-LV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1" kern="1200" dirty="0" smtClean="0">
              <a:solidFill>
                <a:srgbClr val="008000"/>
              </a:solidFill>
            </a:rPr>
            <a:t>Informē </a:t>
          </a:r>
          <a:r>
            <a:rPr lang="lv-LV" sz="1400" b="1" kern="1200" dirty="0">
              <a:solidFill>
                <a:srgbClr val="008000"/>
              </a:solidFill>
            </a:rPr>
            <a:t>MNF par aktualitātēm, kas saistītas ar izveidoto </a:t>
          </a:r>
          <a:r>
            <a:rPr lang="lv-LV" sz="1400" b="1" kern="1200" dirty="0" smtClean="0">
              <a:solidFill>
                <a:srgbClr val="008000"/>
              </a:solidFill>
            </a:rPr>
            <a:t>infrastruktūru.</a:t>
          </a:r>
          <a:endParaRPr lang="lv-LV" sz="1400" b="1" kern="1200" dirty="0">
            <a:solidFill>
              <a:srgbClr val="008000"/>
            </a:solidFill>
          </a:endParaRPr>
        </a:p>
      </dsp:txBody>
      <dsp:txXfrm rot="-5400000">
        <a:off x="708355" y="5014174"/>
        <a:ext cx="6701632" cy="1064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/>
          <a:lstStyle>
            <a:lvl1pPr algn="r">
              <a:defRPr sz="1200"/>
            </a:lvl1pPr>
          </a:lstStyle>
          <a:p>
            <a:fld id="{FC4746EE-1E18-4FAD-8E51-CBCFFEEA4E95}" type="datetimeFigureOut">
              <a:rPr lang="lv-LV" smtClean="0"/>
              <a:pPr/>
              <a:t>01.02.2024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 anchor="b"/>
          <a:lstStyle>
            <a:lvl1pPr algn="r">
              <a:defRPr sz="1200"/>
            </a:lvl1pPr>
          </a:lstStyle>
          <a:p>
            <a:fld id="{8081BC8F-93C9-4DC9-BA41-9588BF5A7256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/>
          <a:lstStyle>
            <a:lvl1pPr algn="r">
              <a:defRPr sz="1200"/>
            </a:lvl1pPr>
          </a:lstStyle>
          <a:p>
            <a:fld id="{DC4DCDE4-9268-41FA-866D-8A4C443FA1BD}" type="datetimeFigureOut">
              <a:rPr lang="lv-LV" smtClean="0"/>
              <a:pPr/>
              <a:t>01.02.2024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9" tIns="45674" rIns="91349" bIns="45674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349" tIns="45674" rIns="91349" bIns="4567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0" cy="493316"/>
          </a:xfrm>
          <a:prstGeom prst="rect">
            <a:avLst/>
          </a:prstGeom>
        </p:spPr>
        <p:txBody>
          <a:bodyPr vert="horz" lIns="91349" tIns="45674" rIns="91349" bIns="45674" rtlCol="0" anchor="b"/>
          <a:lstStyle>
            <a:lvl1pPr algn="r">
              <a:defRPr sz="1200"/>
            </a:lvl1pPr>
          </a:lstStyle>
          <a:p>
            <a:fld id="{68BC05FE-ADA8-46D7-928E-C8D9EDFEE597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245E-8E1D-4B34-94A5-721EAE8182B1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02B18-8B1A-41C5-9093-AAEAFBA4ED8F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942BD-6A30-4D7C-8289-6135F39103EE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8CDAB-A14C-402E-BE52-149547B5BCFE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5B6EC-FCCB-4283-BE7A-857BDF9C1CC1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8741-2E69-4B58-9DD9-EE5803D0E057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CCEC3-F820-4722-A81E-78EAC7D09593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0659D-E3A6-4584-A877-832F82A9D86F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B78A3-2C15-4697-BFF3-C024B91BB01D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DEE9-5D35-417B-8B2A-BE0CBCBCEE46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B552-36ED-4C85-981A-C95A9B0E0DAD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EEC7B-4917-4D00-B752-30609594312D}" type="datetime1">
              <a:rPr lang="en-US" smtClean="0"/>
              <a:pPr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tvijasbuvnieki.lv/wp-content/uploads/2017/09/rg-db-v1-1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f.lv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f.lv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jogitabaune@inbox.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1" y="0"/>
            <a:ext cx="9144000" cy="6858000"/>
          </a:xfrm>
          <a:prstGeom prst="rect">
            <a:avLst/>
          </a:prstGeom>
        </p:spPr>
      </p:pic>
      <p:pic>
        <p:nvPicPr>
          <p:cNvPr id="3" name="Picture 2" descr="C:\Users\Fonds\Desktop\LOGO\MNF_darba_faili\MNF_logo_1 - Copy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35909" y="619901"/>
            <a:ext cx="1072384" cy="76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387067" y="5790694"/>
            <a:ext cx="2299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2000" b="1" dirty="0" smtClean="0">
                <a:solidFill>
                  <a:srgbClr val="000066"/>
                </a:solidFill>
              </a:rPr>
              <a:t>2024.gada februāris</a:t>
            </a:r>
            <a:endParaRPr lang="lv-LV" sz="2000" b="1" dirty="0">
              <a:solidFill>
                <a:srgbClr val="00206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384802" y="3329748"/>
            <a:ext cx="506914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2400" b="1" dirty="0">
                <a:solidFill>
                  <a:srgbClr val="002060"/>
                </a:solidFill>
              </a:rPr>
              <a:t>Sabiedrības virzītas vietējās attīstības </a:t>
            </a:r>
          </a:p>
          <a:p>
            <a:pPr algn="ctr"/>
            <a:r>
              <a:rPr lang="lv-LV" sz="2400" b="1" dirty="0">
                <a:solidFill>
                  <a:srgbClr val="002060"/>
                </a:solidFill>
              </a:rPr>
              <a:t>stratēģijas 2023.-2027.</a:t>
            </a:r>
          </a:p>
          <a:p>
            <a:pPr algn="ctr"/>
            <a:r>
              <a:rPr lang="lv-LV" sz="2400" b="1" dirty="0">
                <a:solidFill>
                  <a:srgbClr val="002060"/>
                </a:solidFill>
              </a:rPr>
              <a:t>atklāta konkursa projektu iesniegumu </a:t>
            </a:r>
          </a:p>
          <a:p>
            <a:pPr algn="ctr"/>
            <a:r>
              <a:rPr lang="lv-LV" sz="2400" b="1" dirty="0">
                <a:solidFill>
                  <a:srgbClr val="002060"/>
                </a:solidFill>
              </a:rPr>
              <a:t>pieņemšanas 1.kārta</a:t>
            </a:r>
          </a:p>
          <a:p>
            <a:pPr algn="ctr"/>
            <a:endParaRPr lang="lv-LV" sz="1000" b="1" dirty="0">
              <a:solidFill>
                <a:srgbClr val="002060"/>
              </a:solidFill>
            </a:endParaRPr>
          </a:p>
        </p:txBody>
      </p:sp>
      <p:pic>
        <p:nvPicPr>
          <p:cNvPr id="2" name="Attēls 1">
            <a:extLst>
              <a:ext uri="{FF2B5EF4-FFF2-40B4-BE49-F238E27FC236}">
                <a16:creationId xmlns:a16="http://schemas.microsoft.com/office/drawing/2014/main" id="{5C0E6F73-1A8E-B70B-3A6C-7CB77AA63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440321"/>
            <a:ext cx="670618" cy="859611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338EE777-6FCA-684A-80B8-BE4A32868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23" y="473196"/>
            <a:ext cx="902286" cy="9144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04006F-6259-6606-59E1-76C870280B66}"/>
              </a:ext>
            </a:extLst>
          </p:cNvPr>
          <p:cNvSpPr txBox="1"/>
          <p:nvPr/>
        </p:nvSpPr>
        <p:spPr>
          <a:xfrm>
            <a:off x="838200" y="2117789"/>
            <a:ext cx="8009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dirty="0">
                <a:solidFill>
                  <a:srgbClr val="002060"/>
                </a:solidFill>
              </a:rPr>
              <a:t>Madonas novada fonds par LEADER projektiem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193"/>
            <a:ext cx="9144000" cy="6858000"/>
          </a:xfrm>
          <a:prstGeom prst="rect">
            <a:avLst/>
          </a:prstGeom>
        </p:spPr>
      </p:pic>
      <p:pic>
        <p:nvPicPr>
          <p:cNvPr id="3" name="Picture 2" descr="C:\Users\Fonds\Desktop\LOGO\MNF_darba_faili\MNF_logo_1 - Copy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4800"/>
            <a:ext cx="1072384" cy="76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Straight Connector 2"/>
          <p:cNvSpPr>
            <a:spLocks noChangeShapeType="1"/>
          </p:cNvSpPr>
          <p:nvPr/>
        </p:nvSpPr>
        <p:spPr bwMode="auto">
          <a:xfrm>
            <a:off x="1752600" y="381000"/>
            <a:ext cx="0" cy="577850"/>
          </a:xfrm>
          <a:prstGeom prst="line">
            <a:avLst/>
          </a:prstGeom>
          <a:noFill/>
          <a:ln w="6350" algn="ctr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pic>
        <p:nvPicPr>
          <p:cNvPr id="6" name="Attēls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381000"/>
            <a:ext cx="4896981" cy="57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Straight Connector 2"/>
          <p:cNvSpPr>
            <a:spLocks noChangeShapeType="1"/>
          </p:cNvSpPr>
          <p:nvPr/>
        </p:nvSpPr>
        <p:spPr bwMode="auto">
          <a:xfrm>
            <a:off x="7086600" y="304800"/>
            <a:ext cx="0" cy="577850"/>
          </a:xfrm>
          <a:prstGeom prst="line">
            <a:avLst/>
          </a:prstGeom>
          <a:noFill/>
          <a:ln w="6350" algn="ctr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pic>
        <p:nvPicPr>
          <p:cNvPr id="2052" name="Attēls 8" descr="https://www.zm.gov.lv/public/ck/images/ZM/ES%20logo/Leader_logo_150px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304800"/>
            <a:ext cx="5794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99787" y="1289441"/>
            <a:ext cx="735842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lv-LV" sz="2400" b="1" dirty="0">
              <a:solidFill>
                <a:srgbClr val="000066"/>
              </a:solidFill>
            </a:endParaRPr>
          </a:p>
          <a:p>
            <a:pPr algn="ctr"/>
            <a:r>
              <a:rPr lang="lv-LV" sz="2400" dirty="0">
                <a:solidFill>
                  <a:srgbClr val="002060"/>
                </a:solidFill>
              </a:rPr>
              <a:t>Vietējās rīcības grupas (VRG)</a:t>
            </a:r>
          </a:p>
          <a:p>
            <a:pPr algn="ctr"/>
            <a:r>
              <a:rPr lang="lv-LV" sz="2400" dirty="0">
                <a:solidFill>
                  <a:srgbClr val="002060"/>
                </a:solidFill>
              </a:rPr>
              <a:t>Madonas novada </a:t>
            </a:r>
            <a:r>
              <a:rPr lang="lv-LV" sz="2400" dirty="0" smtClean="0">
                <a:solidFill>
                  <a:srgbClr val="002060"/>
                </a:solidFill>
              </a:rPr>
              <a:t>fonds </a:t>
            </a:r>
            <a:r>
              <a:rPr lang="lv-LV" sz="2400" dirty="0">
                <a:solidFill>
                  <a:srgbClr val="002060"/>
                </a:solidFill>
              </a:rPr>
              <a:t>(MNF)</a:t>
            </a:r>
          </a:p>
          <a:p>
            <a:pPr algn="ctr"/>
            <a:r>
              <a:rPr lang="lv-LV" sz="2400" b="1" dirty="0">
                <a:solidFill>
                  <a:srgbClr val="002060"/>
                </a:solidFill>
              </a:rPr>
              <a:t>«Sabiedrības virzītas vietējās attīstības (SVVA) stratēģija </a:t>
            </a:r>
          </a:p>
          <a:p>
            <a:pPr algn="ctr"/>
            <a:r>
              <a:rPr lang="lv-LV" sz="2800" b="1" dirty="0" smtClean="0">
                <a:solidFill>
                  <a:srgbClr val="002060"/>
                </a:solidFill>
              </a:rPr>
              <a:t>2023.-2027.”</a:t>
            </a:r>
            <a:endParaRPr lang="lv-LV" sz="2800" dirty="0">
              <a:solidFill>
                <a:srgbClr val="00206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417853" y="3696780"/>
            <a:ext cx="662130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2400" dirty="0">
                <a:solidFill>
                  <a:srgbClr val="002060"/>
                </a:solidFill>
              </a:rPr>
              <a:t>SVVA stratēģijas un MNF darbības teritorija</a:t>
            </a:r>
          </a:p>
          <a:p>
            <a:pPr algn="ctr"/>
            <a:endParaRPr lang="lv-LV" sz="1000" b="1" dirty="0">
              <a:solidFill>
                <a:srgbClr val="002060"/>
              </a:solidFill>
            </a:endParaRPr>
          </a:p>
          <a:p>
            <a:pPr algn="ctr"/>
            <a:r>
              <a:rPr lang="lv-LV" sz="2400" b="1" dirty="0">
                <a:solidFill>
                  <a:srgbClr val="002060"/>
                </a:solidFill>
              </a:rPr>
              <a:t>Madonas un Varakļānu novads</a:t>
            </a:r>
          </a:p>
          <a:p>
            <a:endParaRPr lang="lv-LV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90F409-ACAC-6B33-8C31-453CDA2BDEA7}"/>
              </a:ext>
            </a:extLst>
          </p:cNvPr>
          <p:cNvSpPr txBox="1"/>
          <p:nvPr/>
        </p:nvSpPr>
        <p:spPr>
          <a:xfrm>
            <a:off x="1794803" y="4974891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kārtā pieejamais finansējums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91 000,00 </a:t>
            </a:r>
            <a:r>
              <a:rPr kumimoji="0" lang="lv-LV" sz="240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</a:t>
            </a:r>
            <a:endParaRPr kumimoji="0" lang="lv-LV" sz="240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2459504"/>
            <a:ext cx="70281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>
                <a:solidFill>
                  <a:srgbClr val="000066"/>
                </a:solidFill>
              </a:rPr>
              <a:t>Madonas novada fonda SVVA stratēģija </a:t>
            </a:r>
            <a:r>
              <a:rPr lang="lv-LV" sz="2400" b="1" dirty="0" smtClean="0">
                <a:solidFill>
                  <a:srgbClr val="000066"/>
                </a:solidFill>
              </a:rPr>
              <a:t>2023.-2027.</a:t>
            </a:r>
            <a:endParaRPr lang="lv-LV" sz="2400" b="1" dirty="0">
              <a:solidFill>
                <a:srgbClr val="000066"/>
              </a:solidFill>
            </a:endParaRPr>
          </a:p>
          <a:p>
            <a:r>
              <a:rPr lang="lv-LV" sz="2400" b="1" dirty="0">
                <a:solidFill>
                  <a:srgbClr val="000066"/>
                </a:solidFill>
              </a:rPr>
              <a:t> </a:t>
            </a:r>
          </a:p>
          <a:p>
            <a:r>
              <a:rPr lang="lv-LV" sz="2400" dirty="0">
                <a:solidFill>
                  <a:srgbClr val="000066"/>
                </a:solidFill>
              </a:rPr>
              <a:t>MK not. </a:t>
            </a:r>
            <a:r>
              <a:rPr lang="lv-LV" sz="2400" b="1" dirty="0">
                <a:solidFill>
                  <a:srgbClr val="000066"/>
                </a:solidFill>
              </a:rPr>
              <a:t>Nr.580</a:t>
            </a:r>
            <a:r>
              <a:rPr lang="lv-LV" sz="2400" dirty="0">
                <a:solidFill>
                  <a:srgbClr val="000066"/>
                </a:solidFill>
              </a:rPr>
              <a:t>, 10.10.2023., par LEADER projektiem</a:t>
            </a:r>
          </a:p>
          <a:p>
            <a:endParaRPr lang="lv-LV" sz="2400" dirty="0">
              <a:solidFill>
                <a:srgbClr val="000066"/>
              </a:solidFill>
            </a:endParaRPr>
          </a:p>
          <a:p>
            <a:r>
              <a:rPr lang="lv-LV" sz="2400" dirty="0">
                <a:solidFill>
                  <a:srgbClr val="000066"/>
                </a:solidFill>
              </a:rPr>
              <a:t>MK not. </a:t>
            </a:r>
            <a:r>
              <a:rPr lang="lv-LV" sz="2400" b="1" dirty="0">
                <a:solidFill>
                  <a:srgbClr val="000066"/>
                </a:solidFill>
              </a:rPr>
              <a:t>Nr.113</a:t>
            </a:r>
            <a:r>
              <a:rPr lang="lv-LV" sz="2400" dirty="0">
                <a:solidFill>
                  <a:srgbClr val="000066"/>
                </a:solidFill>
              </a:rPr>
              <a:t>,</a:t>
            </a:r>
            <a:r>
              <a:rPr lang="lv-LV" sz="2400" b="1" dirty="0">
                <a:solidFill>
                  <a:srgbClr val="000066"/>
                </a:solidFill>
              </a:rPr>
              <a:t> </a:t>
            </a:r>
            <a:r>
              <a:rPr lang="lv-LV" sz="2400" dirty="0">
                <a:solidFill>
                  <a:srgbClr val="000066"/>
                </a:solidFill>
              </a:rPr>
              <a:t>07.03.2023., </a:t>
            </a:r>
            <a:r>
              <a:rPr lang="lv-LV" sz="2400" dirty="0" err="1">
                <a:solidFill>
                  <a:srgbClr val="000066"/>
                </a:solidFill>
              </a:rPr>
              <a:t>virsnoteikumi</a:t>
            </a:r>
            <a:endParaRPr lang="lv-LV" sz="2400" dirty="0">
              <a:solidFill>
                <a:srgbClr val="00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609600"/>
            <a:ext cx="4049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Saistošie dokumenti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421908"/>
            <a:ext cx="6324600" cy="11430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2.2.R </a:t>
            </a:r>
            <a:r>
              <a:rPr lang="lv-LV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Stratēģiskais projekts.</a:t>
            </a:r>
            <a:r>
              <a:rPr lang="lv-LV" sz="3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3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32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Publisko tirgus laukumu </a:t>
            </a:r>
            <a:r>
              <a:rPr lang="lv-LV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attīstība</a:t>
            </a:r>
            <a:endParaRPr lang="lv-LV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7102349"/>
              </p:ext>
            </p:extLst>
          </p:nvPr>
        </p:nvGraphicFramePr>
        <p:xfrm>
          <a:off x="857250" y="2596234"/>
          <a:ext cx="7429500" cy="284046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089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0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371">
                <a:tc>
                  <a:txBody>
                    <a:bodyPr/>
                    <a:lstStyle/>
                    <a:p>
                      <a:pPr algn="ctr"/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rīcība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2.2.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092">
                <a:tc>
                  <a:txBody>
                    <a:bodyPr/>
                    <a:lstStyle/>
                    <a:p>
                      <a:r>
                        <a:rPr lang="lv-LV" sz="2200" dirty="0">
                          <a:solidFill>
                            <a:srgbClr val="002060"/>
                          </a:solidFill>
                        </a:rPr>
                        <a:t>Maks. attiecināmās izmaksas 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200" dirty="0">
                          <a:solidFill>
                            <a:srgbClr val="002060"/>
                          </a:solidFill>
                        </a:rPr>
                        <a:t>MNP 100 000</a:t>
                      </a:r>
                    </a:p>
                    <a:p>
                      <a:pPr algn="ctr"/>
                      <a:r>
                        <a:rPr lang="lv-LV" sz="2200" b="0" dirty="0">
                          <a:solidFill>
                            <a:srgbClr val="002060"/>
                          </a:solidFill>
                        </a:rPr>
                        <a:t>VNP 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572">
                <a:tc>
                  <a:txBody>
                    <a:bodyPr/>
                    <a:lstStyle/>
                    <a:p>
                      <a:r>
                        <a:rPr lang="lv-LV" sz="2200" dirty="0">
                          <a:solidFill>
                            <a:srgbClr val="002060"/>
                          </a:solidFill>
                        </a:rPr>
                        <a:t>Atbalsta intensitāte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200" dirty="0">
                          <a:solidFill>
                            <a:srgbClr val="002060"/>
                          </a:solidFill>
                        </a:rPr>
                        <a:t>70%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691">
                <a:tc>
                  <a:txBody>
                    <a:bodyPr/>
                    <a:lstStyle/>
                    <a:p>
                      <a:r>
                        <a:rPr lang="lv-LV" sz="2200" dirty="0">
                          <a:solidFill>
                            <a:srgbClr val="002060"/>
                          </a:solidFill>
                        </a:rPr>
                        <a:t>Projektus</a:t>
                      </a:r>
                      <a:r>
                        <a:rPr lang="lv-LV" sz="2200" baseline="0" dirty="0">
                          <a:solidFill>
                            <a:srgbClr val="002060"/>
                          </a:solidFill>
                        </a:rPr>
                        <a:t> īsteno</a:t>
                      </a:r>
                      <a:endParaRPr lang="lv-LV" sz="22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200" dirty="0">
                          <a:solidFill>
                            <a:srgbClr val="002060"/>
                          </a:solidFill>
                        </a:rPr>
                        <a:t>pašvaldības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aisnstūris 1">
            <a:extLst>
              <a:ext uri="{FF2B5EF4-FFF2-40B4-BE49-F238E27FC236}">
                <a16:creationId xmlns:a16="http://schemas.microsoft.com/office/drawing/2014/main" id="{FA05D64E-A1E7-463D-95DC-6207CA2C730F}"/>
              </a:ext>
            </a:extLst>
          </p:cNvPr>
          <p:cNvSpPr/>
          <p:nvPr/>
        </p:nvSpPr>
        <p:spPr>
          <a:xfrm>
            <a:off x="515645" y="1825779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b="1" dirty="0">
                <a:solidFill>
                  <a:srgbClr val="002060"/>
                </a:solidFill>
              </a:rPr>
              <a:t>Projektus iesniedz no 3.marta līdz 3.aprīlim</a:t>
            </a:r>
          </a:p>
        </p:txBody>
      </p:sp>
    </p:spTree>
    <p:extLst>
      <p:ext uri="{BB962C8B-B14F-4D97-AF65-F5344CB8AC3E}">
        <p14:creationId xmlns:p14="http://schemas.microsoft.com/office/powerpoint/2010/main" val="1394375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Stratēģiskais projekts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2514600"/>
            <a:ext cx="6934200" cy="2514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sz="2800" dirty="0">
                <a:solidFill>
                  <a:srgbClr val="002060"/>
                </a:solidFill>
              </a:rPr>
              <a:t>Projektus īsteno Ērgļu ciemā un Varakļānu pilsētā, izveidojot tirgus laukumu Ērgļos, Madonas novadā, un </a:t>
            </a:r>
          </a:p>
          <a:p>
            <a:pPr marL="0" indent="0">
              <a:buNone/>
            </a:pPr>
            <a:endParaRPr lang="lv-LV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lv-LV" sz="2800" dirty="0">
                <a:solidFill>
                  <a:srgbClr val="002060"/>
                </a:solidFill>
              </a:rPr>
              <a:t>sakārtojot  tirgus laukumu Varakļānos, Varakļānu novadā. </a:t>
            </a:r>
            <a:endParaRPr lang="lv-LV" dirty="0">
              <a:solidFill>
                <a:srgbClr val="00206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2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Projekta veids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905000"/>
            <a:ext cx="8001000" cy="411480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lv-LV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lv-LV" sz="3800" b="1" dirty="0">
                <a:solidFill>
                  <a:srgbClr val="33CC3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2.2. </a:t>
            </a:r>
            <a:r>
              <a:rPr lang="lv-LV" sz="38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sabiedriskā labuma projekts</a:t>
            </a:r>
            <a:r>
              <a:rPr lang="lv-LV" sz="38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aktivitātē </a:t>
            </a:r>
          </a:p>
          <a:p>
            <a:pPr marL="0" indent="0">
              <a:buNone/>
            </a:pPr>
            <a:r>
              <a:rPr lang="lv-LV" sz="38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"Kopienu spēcinošas un vietas attīstību sekmējošas iniciatīvas" īstenots projekts, </a:t>
            </a:r>
          </a:p>
          <a:p>
            <a:pPr marL="0" indent="0">
              <a:buNone/>
            </a:pPr>
            <a:endParaRPr lang="lv-LV" sz="38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38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kura mērķim nav komerciāla </a:t>
            </a:r>
            <a:r>
              <a:rPr lang="lv-LV" sz="38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rakstura, </a:t>
            </a:r>
            <a:endParaRPr lang="lv-LV" sz="38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sz="38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38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kurš ir publiski </a:t>
            </a:r>
            <a:r>
              <a:rPr lang="lv-LV" sz="38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pieejams </a:t>
            </a:r>
            <a:r>
              <a:rPr lang="lv-LV" sz="38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</a:p>
          <a:p>
            <a:pPr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sz="38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38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kurā ieņēmumi par sniegto pakalpojumu nav kvalificējami kā </a:t>
            </a:r>
            <a:r>
              <a:rPr lang="lv-LV" sz="3800" dirty="0" smtClean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peļņa.</a:t>
            </a:r>
            <a:endParaRPr lang="lv-LV" sz="3800" dirty="0">
              <a:solidFill>
                <a:srgbClr val="002060"/>
              </a:solidFill>
            </a:endParaRPr>
          </a:p>
          <a:p>
            <a:pPr marL="0" lvl="0" indent="0">
              <a:buNone/>
            </a:pPr>
            <a:endParaRPr lang="lv-LV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0210" y="228116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Attiecināmās izmaksas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4623" y="1354100"/>
            <a:ext cx="8229600" cy="5503900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sz="2400" dirty="0">
                <a:solidFill>
                  <a:srgbClr val="002060"/>
                </a:solidFill>
              </a:rPr>
              <a:t>j</a:t>
            </a:r>
            <a:r>
              <a:rPr lang="lv-LV" sz="2400" dirty="0" smtClean="0">
                <a:solidFill>
                  <a:srgbClr val="002060"/>
                </a:solidFill>
              </a:rPr>
              <a:t>aunu </a:t>
            </a:r>
            <a:r>
              <a:rPr lang="lv-LV" sz="2400" dirty="0">
                <a:solidFill>
                  <a:srgbClr val="002060"/>
                </a:solidFill>
              </a:rPr>
              <a:t>pamatlīdzekļu iegāde;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endParaRPr lang="lv-LV" sz="2400" dirty="0">
              <a:solidFill>
                <a:srgbClr val="002060"/>
              </a:solidFill>
            </a:endParaRP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sz="2400" dirty="0">
                <a:solidFill>
                  <a:srgbClr val="002060"/>
                </a:solidFill>
              </a:rPr>
              <a:t>jauna būvniecība, būves pārbūve, būves ierīkošana, būves </a:t>
            </a:r>
            <a:r>
              <a:rPr lang="lv-LV" sz="2400" dirty="0" smtClean="0">
                <a:solidFill>
                  <a:srgbClr val="002060"/>
                </a:solidFill>
              </a:rPr>
              <a:t>novietošana;</a:t>
            </a:r>
            <a:endParaRPr lang="lv-LV" sz="2400" dirty="0">
              <a:solidFill>
                <a:srgbClr val="002060"/>
              </a:solidFill>
            </a:endParaRP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endParaRPr lang="lv-LV" sz="2400" dirty="0">
              <a:solidFill>
                <a:srgbClr val="002060"/>
              </a:solidFill>
            </a:endParaRP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sz="2400" dirty="0">
                <a:solidFill>
                  <a:srgbClr val="002060"/>
                </a:solidFill>
              </a:rPr>
              <a:t>tādu publiskās </a:t>
            </a:r>
            <a:r>
              <a:rPr lang="lv-LV" sz="2400" dirty="0" err="1">
                <a:solidFill>
                  <a:srgbClr val="002060"/>
                </a:solidFill>
              </a:rPr>
              <a:t>ārtelpas</a:t>
            </a:r>
            <a:r>
              <a:rPr lang="lv-LV" sz="2400" dirty="0">
                <a:solidFill>
                  <a:srgbClr val="002060"/>
                </a:solidFill>
              </a:rPr>
              <a:t> atsevišķu labiekārtojuma elementu būvniecības izmaksas, kuru būvdarbiem nav vajadzīga būvniecības ieceres dokumentācija;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endParaRPr lang="lv-LV" sz="2400" dirty="0">
              <a:solidFill>
                <a:srgbClr val="002060"/>
              </a:solidFill>
            </a:endParaRP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sz="2400" dirty="0">
                <a:solidFill>
                  <a:srgbClr val="002060"/>
                </a:solidFill>
              </a:rPr>
              <a:t>projekta iesnieguma sagatavošanas izmaksas un </a:t>
            </a:r>
            <a:r>
              <a:rPr lang="lv-LV" sz="2400" u="sng" dirty="0">
                <a:solidFill>
                  <a:srgbClr val="002060"/>
                </a:solidFill>
              </a:rPr>
              <a:t>vispārējās izmaksas (tai skaitā </a:t>
            </a:r>
            <a:r>
              <a:rPr lang="lv-LV" sz="2400" dirty="0">
                <a:solidFill>
                  <a:srgbClr val="002060"/>
                </a:solidFill>
              </a:rPr>
              <a:t>arhitektu, inženieru un konsultantu honorāri, ekspertīzes, būvuzraudzības un autoruzraudzības pakalpojumu, juridisko pakalpojumu, tehniski ekonomiskā </a:t>
            </a:r>
            <a:r>
              <a:rPr lang="lv-LV" sz="2400" dirty="0" smtClean="0">
                <a:solidFill>
                  <a:srgbClr val="002060"/>
                </a:solidFill>
              </a:rPr>
              <a:t>pamatojuma izmaksas), </a:t>
            </a:r>
            <a:r>
              <a:rPr lang="lv-LV" sz="2400" dirty="0">
                <a:solidFill>
                  <a:srgbClr val="002060"/>
                </a:solidFill>
              </a:rPr>
              <a:t>kas ir tieši saistītas ar projekta sagatavošanu vai īstenošanu, piemērojot Zemkopības ministrijas apstiprināto vienotās likmes aprēķina metodiku.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92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7608" y="97213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lv-LV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ZM </a:t>
            </a:r>
            <a:r>
              <a:rPr lang="lv-LV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apstiprinātā </a:t>
            </a:r>
            <a:r>
              <a:rPr lang="lv-LV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vienotās likmes aprēķina metodika </a:t>
            </a:r>
            <a:r>
              <a:rPr lang="lv-LV" sz="2800" b="1" dirty="0">
                <a:solidFill>
                  <a:srgbClr val="008000"/>
                </a:solidFill>
              </a:rPr>
              <a:t>LA19.1</a:t>
            </a:r>
            <a:r>
              <a:rPr lang="lv-LV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v-LV" sz="2800" b="1" dirty="0">
              <a:solidFill>
                <a:srgbClr val="33CC33"/>
              </a:solidFill>
            </a:endParaRPr>
          </a:p>
        </p:txBody>
      </p:sp>
      <p:graphicFrame>
        <p:nvGraphicFramePr>
          <p:cNvPr id="6" name="Satura vietturis 5">
            <a:extLst>
              <a:ext uri="{FF2B5EF4-FFF2-40B4-BE49-F238E27FC236}">
                <a16:creationId xmlns:a16="http://schemas.microsoft.com/office/drawing/2014/main" id="{BC064FDB-35BD-154C-53FF-D6E0020BF80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1" y="1011613"/>
          <a:ext cx="8001001" cy="2599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66505017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6822646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659675905"/>
                    </a:ext>
                  </a:extLst>
                </a:gridCol>
                <a:gridCol w="968523">
                  <a:extLst>
                    <a:ext uri="{9D8B030D-6E8A-4147-A177-3AD203B41FA5}">
                      <a16:colId xmlns:a16="http://schemas.microsoft.com/office/drawing/2014/main" val="3072242972"/>
                    </a:ext>
                  </a:extLst>
                </a:gridCol>
                <a:gridCol w="1393677">
                  <a:extLst>
                    <a:ext uri="{9D8B030D-6E8A-4147-A177-3AD203B41FA5}">
                      <a16:colId xmlns:a16="http://schemas.microsoft.com/office/drawing/2014/main" val="2909477788"/>
                    </a:ext>
                  </a:extLst>
                </a:gridCol>
                <a:gridCol w="1447801">
                  <a:extLst>
                    <a:ext uri="{9D8B030D-6E8A-4147-A177-3AD203B41FA5}">
                      <a16:colId xmlns:a16="http://schemas.microsoft.com/office/drawing/2014/main" val="3980040555"/>
                    </a:ext>
                  </a:extLst>
                </a:gridCol>
              </a:tblGrid>
              <a:tr h="609600">
                <a:tc rowSpan="2">
                  <a:txBody>
                    <a:bodyPr/>
                    <a:lstStyle/>
                    <a:p>
                      <a:r>
                        <a:rPr lang="sv-SE" dirty="0"/>
                        <a:t>Projekta attiecināmo izmaksu apjoms, EUR</a:t>
                      </a:r>
                      <a:endParaRPr lang="lv-LV" dirty="0"/>
                    </a:p>
                  </a:txBody>
                  <a:tcPr anchor="b"/>
                </a:tc>
                <a:tc gridSpan="2">
                  <a:txBody>
                    <a:bodyPr/>
                    <a:lstStyle/>
                    <a:p>
                      <a:r>
                        <a:rPr lang="lv-LV" dirty="0"/>
                        <a:t>Sagatavošanas  izmaksas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lv-LV" dirty="0"/>
                        <a:t>Vispārējas izmaksas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v-LV" dirty="0" err="1"/>
                        <a:t>Sagatavoš</a:t>
                      </a:r>
                      <a:r>
                        <a:rPr lang="lv-LV" dirty="0"/>
                        <a:t>.</a:t>
                      </a:r>
                    </a:p>
                    <a:p>
                      <a:r>
                        <a:rPr lang="lv-LV" dirty="0"/>
                        <a:t>un vispārējas</a:t>
                      </a:r>
                    </a:p>
                    <a:p>
                      <a:r>
                        <a:rPr lang="lv-LV" dirty="0"/>
                        <a:t>maksimālās</a:t>
                      </a:r>
                    </a:p>
                    <a:p>
                      <a:r>
                        <a:rPr lang="lv-LV" dirty="0"/>
                        <a:t>vienotās likmes</a:t>
                      </a:r>
                    </a:p>
                    <a:p>
                      <a:r>
                        <a:rPr lang="lv-LV" dirty="0"/>
                        <a:t>summa, EUR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183851322"/>
                  </a:ext>
                </a:extLst>
              </a:tr>
              <a:tr h="1501985">
                <a:tc v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Vienotā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likme </a:t>
                      </a:r>
                      <a:r>
                        <a:rPr lang="lv-LV" b="1" dirty="0">
                          <a:solidFill>
                            <a:srgbClr val="002060"/>
                          </a:solidFill>
                        </a:rPr>
                        <a:t>%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Maksimālās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vienotās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likmes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summa,</a:t>
                      </a:r>
                    </a:p>
                    <a:p>
                      <a:r>
                        <a:rPr lang="lv-LV" b="1" dirty="0">
                          <a:solidFill>
                            <a:srgbClr val="002060"/>
                          </a:solidFill>
                        </a:rPr>
                        <a:t>EUR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Vienotā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likme </a:t>
                      </a:r>
                      <a:r>
                        <a:rPr lang="lv-LV" b="1" dirty="0">
                          <a:solidFill>
                            <a:srgbClr val="002060"/>
                          </a:solidFill>
                        </a:rPr>
                        <a:t>%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Maksimālās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vienotās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likmes</a:t>
                      </a:r>
                    </a:p>
                    <a:p>
                      <a:r>
                        <a:rPr lang="lv-LV" dirty="0">
                          <a:solidFill>
                            <a:srgbClr val="002060"/>
                          </a:solidFill>
                        </a:rPr>
                        <a:t>summa,</a:t>
                      </a:r>
                    </a:p>
                    <a:p>
                      <a:r>
                        <a:rPr lang="lv-LV" b="1" dirty="0">
                          <a:solidFill>
                            <a:srgbClr val="002060"/>
                          </a:solidFill>
                        </a:rPr>
                        <a:t>EUR</a:t>
                      </a:r>
                    </a:p>
                  </a:txBody>
                  <a:tcPr anchor="b"/>
                </a:tc>
                <a:tc v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785661"/>
                  </a:ext>
                </a:extLst>
              </a:tr>
              <a:tr h="442129">
                <a:tc>
                  <a:txBody>
                    <a:bodyPr/>
                    <a:lstStyle/>
                    <a:p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Līdz 200 000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6750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2400" dirty="0">
                          <a:solidFill>
                            <a:srgbClr val="002060"/>
                          </a:solidFill>
                        </a:rPr>
                        <a:t>9500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30676"/>
                  </a:ext>
                </a:extLst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D85D67-EF1A-0824-F698-63FD2A92D1DA}"/>
              </a:ext>
            </a:extLst>
          </p:cNvPr>
          <p:cNvSpPr txBox="1"/>
          <p:nvPr/>
        </p:nvSpPr>
        <p:spPr>
          <a:xfrm>
            <a:off x="457201" y="4021357"/>
            <a:ext cx="81770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Konstants 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lielums – izrēķina un ieraksta (piem., izmaksu </a:t>
            </a: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summa*3/100=</a:t>
            </a:r>
            <a:r>
              <a:rPr kumimoji="0" lang="lv-LV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</a:t>
            </a: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  <a:endParaRPr kumimoji="0" lang="lv-LV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Nedrīkst pārsniegt projekta attiecināmās izmaksas (</a:t>
            </a:r>
            <a:r>
              <a:rPr kumimoji="0" lang="lv-LV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būvniecība+Y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=100 000</a:t>
            </a: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  <a:endParaRPr kumimoji="0" lang="lv-LV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Sagatavošanas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attiecināmām izmaksām </a:t>
            </a: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vienotā likme</a:t>
            </a:r>
            <a:r>
              <a:rPr kumimoji="0" lang="lv-LV" sz="20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ir</a:t>
            </a: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1.8%, </a:t>
            </a: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nepārsniedzot maksimālo vienotās likmes summu 2 900 </a:t>
            </a:r>
            <a:r>
              <a:rPr lang="lv-LV" sz="2000" dirty="0" smtClean="0">
                <a:solidFill>
                  <a:srgbClr val="002060"/>
                </a:solidFill>
                <a:latin typeface="Calibri"/>
              </a:rPr>
              <a:t>EUR</a:t>
            </a: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endParaRPr kumimoji="0" lang="lv-LV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CC33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Vispārējām izmaksām 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vienotā likme ir 3%, </a:t>
            </a: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lv-LV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nepārsniedzot 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maksimālo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likmes summu 6 750 </a:t>
            </a:r>
            <a:r>
              <a:rPr kumimoji="0" lang="lv-LV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euro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Vispārējās izmaksas </a:t>
            </a: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 </a:t>
            </a:r>
            <a:r>
              <a:rPr kumimoji="0" lang="lv-LV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attiecināmas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ja </a:t>
            </a:r>
            <a:r>
              <a:rPr kumimoji="0" lang="lv-LV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projekta ietvaros ir būvniecība un tās īstenošanai </a:t>
            </a: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nepieciešams būvprojekts.</a:t>
            </a:r>
          </a:p>
        </p:txBody>
      </p:sp>
    </p:spTree>
    <p:extLst>
      <p:ext uri="{BB962C8B-B14F-4D97-AF65-F5344CB8AC3E}">
        <p14:creationId xmlns:p14="http://schemas.microsoft.com/office/powerpoint/2010/main" val="3749711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95300"/>
            <a:ext cx="8763000" cy="11430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Attiecināmās izmaksas. </a:t>
            </a:r>
            <a:b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Būvniecība un vispārējās izmaksas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2057400"/>
            <a:ext cx="7848600" cy="4044849"/>
          </a:xfrm>
        </p:spPr>
        <p:txBody>
          <a:bodyPr>
            <a:normAutofit fontScale="85000" lnSpcReduction="20000"/>
          </a:bodyPr>
          <a:lstStyle/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sz="2800" dirty="0">
                <a:solidFill>
                  <a:srgbClr val="002060"/>
                </a:solidFill>
              </a:rPr>
              <a:t>V</a:t>
            </a:r>
            <a:r>
              <a:rPr lang="lv-LV" sz="2800" dirty="0" smtClean="0">
                <a:solidFill>
                  <a:srgbClr val="002060"/>
                </a:solidFill>
              </a:rPr>
              <a:t>ienā </a:t>
            </a:r>
            <a:r>
              <a:rPr lang="lv-LV" sz="2800" dirty="0">
                <a:solidFill>
                  <a:srgbClr val="002060"/>
                </a:solidFill>
              </a:rPr>
              <a:t>iepirkumā var veikt projektēšanu un </a:t>
            </a:r>
            <a:r>
              <a:rPr lang="lv-LV" sz="2800" dirty="0" smtClean="0">
                <a:solidFill>
                  <a:srgbClr val="002060"/>
                </a:solidFill>
              </a:rPr>
              <a:t>būvniecību.</a:t>
            </a:r>
            <a:endParaRPr lang="lv-LV" sz="2800" dirty="0">
              <a:solidFill>
                <a:srgbClr val="002060"/>
              </a:solidFill>
            </a:endParaRP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sz="2800" dirty="0">
                <a:solidFill>
                  <a:srgbClr val="002060"/>
                </a:solidFill>
              </a:rPr>
              <a:t>M</a:t>
            </a:r>
            <a:r>
              <a:rPr lang="lv-LV" sz="2800" dirty="0" smtClean="0">
                <a:solidFill>
                  <a:srgbClr val="002060"/>
                </a:solidFill>
              </a:rPr>
              <a:t>etodiskais norādījums, </a:t>
            </a:r>
            <a:r>
              <a:rPr lang="lv-LV" sz="2800" dirty="0">
                <a:solidFill>
                  <a:srgbClr val="002060"/>
                </a:solidFill>
              </a:rPr>
              <a:t>kā tas ir </a:t>
            </a:r>
            <a:r>
              <a:rPr lang="lv-LV" sz="2800" dirty="0" smtClean="0">
                <a:solidFill>
                  <a:srgbClr val="002060"/>
                </a:solidFill>
              </a:rPr>
              <a:t>veicams:</a:t>
            </a:r>
            <a:endParaRPr lang="lv-LV" sz="28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33CC33"/>
              </a:buClr>
              <a:buNone/>
            </a:pPr>
            <a:r>
              <a:rPr lang="lv-LV" sz="2800" dirty="0">
                <a:solidFill>
                  <a:srgbClr val="002060"/>
                </a:solidFill>
                <a:hlinkClick r:id="rId3"/>
              </a:rPr>
              <a:t>https://www.latvijasbuvnieki.lv/wp-content/uploads/2017/09/rg-db-v1-1.pdf</a:t>
            </a:r>
            <a:r>
              <a:rPr lang="lv-LV" sz="2800" dirty="0">
                <a:solidFill>
                  <a:srgbClr val="002060"/>
                </a:solidFill>
              </a:rPr>
              <a:t> </a:t>
            </a:r>
          </a:p>
          <a:p>
            <a:pPr marL="0" indent="0" algn="just">
              <a:buClr>
                <a:srgbClr val="33CC33"/>
              </a:buClr>
              <a:buNone/>
            </a:pPr>
            <a:endParaRPr lang="lv-LV" sz="28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33CC33"/>
              </a:buClr>
              <a:buNone/>
            </a:pPr>
            <a:endParaRPr lang="lv-LV" sz="28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33CC33"/>
              </a:buClr>
              <a:buNone/>
            </a:pPr>
            <a:r>
              <a:rPr lang="lv-LV" sz="2800" dirty="0">
                <a:solidFill>
                  <a:srgbClr val="002060"/>
                </a:solidFill>
              </a:rPr>
              <a:t>Viens kopīgs iepirkums, kas sastāv no vairākām daļām, kur var izdalīt katra iepirkuma priekšmeta summu. </a:t>
            </a:r>
          </a:p>
          <a:p>
            <a:pPr marL="0" indent="0" algn="just">
              <a:buClr>
                <a:srgbClr val="33CC33"/>
              </a:buClr>
              <a:buNone/>
            </a:pPr>
            <a:endParaRPr lang="lv-LV" sz="28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33CC33"/>
              </a:buClr>
              <a:buNone/>
            </a:pPr>
            <a:r>
              <a:rPr lang="lv-LV" sz="2800" dirty="0">
                <a:solidFill>
                  <a:srgbClr val="002060"/>
                </a:solidFill>
              </a:rPr>
              <a:t>Būvniecība ir tīrie </a:t>
            </a:r>
            <a:r>
              <a:rPr lang="lv-LV" sz="2800" b="1" dirty="0">
                <a:solidFill>
                  <a:srgbClr val="002060"/>
                </a:solidFill>
              </a:rPr>
              <a:t>būvniecības</a:t>
            </a:r>
            <a:r>
              <a:rPr lang="lv-LV" sz="2800" dirty="0">
                <a:solidFill>
                  <a:srgbClr val="002060"/>
                </a:solidFill>
              </a:rPr>
              <a:t> darbi, 3% no šīs summas var tikt norādīta zem </a:t>
            </a:r>
            <a:r>
              <a:rPr lang="lv-LV" sz="2800" b="1" dirty="0">
                <a:solidFill>
                  <a:srgbClr val="002060"/>
                </a:solidFill>
              </a:rPr>
              <a:t>vispārējām izmaksām</a:t>
            </a:r>
            <a:r>
              <a:rPr lang="lv-LV" sz="2800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15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Kā attiecinās PVN?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4900" y="2209800"/>
            <a:ext cx="6934200" cy="2667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sz="2800" b="1" dirty="0">
                <a:solidFill>
                  <a:srgbClr val="C00000"/>
                </a:solidFill>
              </a:rPr>
              <a:t>34.</a:t>
            </a:r>
            <a:r>
              <a:rPr lang="lv-LV" sz="2400" dirty="0">
                <a:solidFill>
                  <a:srgbClr val="002060"/>
                </a:solidFill>
              </a:rPr>
              <a:t> </a:t>
            </a:r>
            <a:r>
              <a:rPr lang="lv-LV" sz="2800" dirty="0">
                <a:solidFill>
                  <a:srgbClr val="002060"/>
                </a:solidFill>
              </a:rPr>
              <a:t>Attiecināms ir pievienotās vērtības nodoklis, ja nav tiesību to atskaitīt no valsts budžetā maksājamās nodokļa summas kā priekšnodokli normatīvajos aktos par pievienotās vērtības nodokli noteiktajā kārtībā.</a:t>
            </a:r>
          </a:p>
          <a:p>
            <a:pPr marL="0" indent="0" algn="ctr">
              <a:buNone/>
            </a:pPr>
            <a:endParaRPr lang="lv-LV" sz="28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lv-LV" sz="3100" dirty="0">
              <a:solidFill>
                <a:srgbClr val="002060"/>
              </a:solidFill>
            </a:endParaRPr>
          </a:p>
          <a:p>
            <a:pPr marL="0" lvl="0" indent="0">
              <a:buNone/>
            </a:pPr>
            <a:endParaRPr lang="lv-LV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22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19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4318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Pavaddokumenti, kurus iesniedz ar iesniegumu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00100" y="1431585"/>
            <a:ext cx="7696200" cy="4969215"/>
          </a:xfrm>
        </p:spPr>
        <p:txBody>
          <a:bodyPr>
            <a:noAutofit/>
          </a:bodyPr>
          <a:lstStyle/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200" b="1" dirty="0">
                <a:solidFill>
                  <a:srgbClr val="002060"/>
                </a:solidFill>
              </a:rPr>
              <a:t>pretendenta deklarācija </a:t>
            </a:r>
            <a:r>
              <a:rPr lang="lv-LV" sz="2200" b="1" dirty="0">
                <a:solidFill>
                  <a:srgbClr val="33CC33"/>
                </a:solidFill>
              </a:rPr>
              <a:t>49.2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200" b="1" dirty="0">
                <a:solidFill>
                  <a:srgbClr val="002060"/>
                </a:solidFill>
              </a:rPr>
              <a:t>iepirkuma procedūru </a:t>
            </a:r>
            <a:r>
              <a:rPr lang="lv-LV" sz="2200" b="1" dirty="0" smtClean="0">
                <a:solidFill>
                  <a:srgbClr val="002060"/>
                </a:solidFill>
              </a:rPr>
              <a:t>apliecinoši </a:t>
            </a:r>
            <a:r>
              <a:rPr lang="lv-LV" sz="2200" dirty="0" smtClean="0">
                <a:solidFill>
                  <a:srgbClr val="002060"/>
                </a:solidFill>
              </a:rPr>
              <a:t>dokumenti </a:t>
            </a:r>
            <a:r>
              <a:rPr lang="lv-LV" sz="2200" b="1" dirty="0">
                <a:solidFill>
                  <a:srgbClr val="33CC33"/>
                </a:solidFill>
              </a:rPr>
              <a:t>49.4. / 52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200" dirty="0">
                <a:solidFill>
                  <a:srgbClr val="002060"/>
                </a:solidFill>
              </a:rPr>
              <a:t>Valsts vides dienesta izziņa </a:t>
            </a:r>
            <a:r>
              <a:rPr lang="lv-LV" sz="2200" b="1" dirty="0">
                <a:solidFill>
                  <a:srgbClr val="33CC33"/>
                </a:solidFill>
              </a:rPr>
              <a:t>49.6</a:t>
            </a:r>
            <a:r>
              <a:rPr lang="lv-LV" sz="2200" dirty="0">
                <a:solidFill>
                  <a:srgbClr val="002060"/>
                </a:solidFill>
              </a:rPr>
              <a:t>, ja attiecas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200" dirty="0">
                <a:solidFill>
                  <a:srgbClr val="002060"/>
                </a:solidFill>
              </a:rPr>
              <a:t>ja publiskās </a:t>
            </a:r>
            <a:r>
              <a:rPr lang="lv-LV" sz="2200" dirty="0" err="1" smtClean="0">
                <a:solidFill>
                  <a:srgbClr val="002060"/>
                </a:solidFill>
              </a:rPr>
              <a:t>ārtelpās</a:t>
            </a:r>
            <a:r>
              <a:rPr lang="lv-LV" sz="2200" dirty="0" smtClean="0">
                <a:solidFill>
                  <a:srgbClr val="002060"/>
                </a:solidFill>
              </a:rPr>
              <a:t> </a:t>
            </a:r>
            <a:r>
              <a:rPr lang="lv-LV" sz="2200" dirty="0">
                <a:solidFill>
                  <a:srgbClr val="002060"/>
                </a:solidFill>
              </a:rPr>
              <a:t>uzstāda atsevišķu labiekārtojuma elementu, kuru būvdarbiem nav vajadzīga būvniecības ieceres dokumentācija, </a:t>
            </a:r>
            <a:r>
              <a:rPr lang="lv-LV" sz="2200" b="1" dirty="0">
                <a:solidFill>
                  <a:srgbClr val="002060"/>
                </a:solidFill>
              </a:rPr>
              <a:t>iesniedz</a:t>
            </a:r>
            <a:r>
              <a:rPr lang="lv-LV" sz="2200" dirty="0">
                <a:solidFill>
                  <a:srgbClr val="002060"/>
                </a:solidFill>
              </a:rPr>
              <a:t> </a:t>
            </a:r>
            <a:r>
              <a:rPr lang="lv-LV" sz="2200" b="1" dirty="0">
                <a:solidFill>
                  <a:srgbClr val="002060"/>
                </a:solidFill>
              </a:rPr>
              <a:t> būvvaldes izziņu </a:t>
            </a:r>
            <a:r>
              <a:rPr lang="lv-LV" sz="2200" dirty="0">
                <a:solidFill>
                  <a:srgbClr val="002060"/>
                </a:solidFill>
              </a:rPr>
              <a:t>par to, ka tiem nav nepieciešams izstrādāt būvniecības ieceres dokumentāciju </a:t>
            </a:r>
            <a:r>
              <a:rPr lang="lv-LV" sz="2200" b="1" dirty="0">
                <a:solidFill>
                  <a:srgbClr val="33CC33"/>
                </a:solidFill>
              </a:rPr>
              <a:t>49.7.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200" b="1" dirty="0" smtClean="0">
                <a:solidFill>
                  <a:srgbClr val="002060"/>
                </a:solidFill>
              </a:rPr>
              <a:t>pašnovērtējums</a:t>
            </a:r>
            <a:r>
              <a:rPr lang="lv-LV" sz="2200" dirty="0" smtClean="0">
                <a:solidFill>
                  <a:srgbClr val="002060"/>
                </a:solidFill>
              </a:rPr>
              <a:t> </a:t>
            </a:r>
            <a:r>
              <a:rPr lang="lv-LV" sz="2200" dirty="0">
                <a:solidFill>
                  <a:srgbClr val="002060"/>
                </a:solidFill>
              </a:rPr>
              <a:t>(MNF sagatavota Excel veidlapa </a:t>
            </a:r>
            <a:r>
              <a:rPr lang="lv-LV" sz="2200" dirty="0">
                <a:solidFill>
                  <a:srgbClr val="002060"/>
                </a:solidFill>
                <a:hlinkClick r:id="rId3"/>
              </a:rPr>
              <a:t>www.mnf.lv</a:t>
            </a:r>
            <a:r>
              <a:rPr lang="lv-LV" sz="2200" dirty="0">
                <a:solidFill>
                  <a:srgbClr val="002060"/>
                </a:solidFill>
              </a:rPr>
              <a:t>) </a:t>
            </a:r>
            <a:r>
              <a:rPr lang="lv-LV" sz="2200" b="1" dirty="0">
                <a:solidFill>
                  <a:srgbClr val="33CC33"/>
                </a:solidFill>
              </a:rPr>
              <a:t>49.8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200" b="1" dirty="0">
                <a:solidFill>
                  <a:srgbClr val="002060"/>
                </a:solidFill>
              </a:rPr>
              <a:t>pašvaldības </a:t>
            </a:r>
            <a:r>
              <a:rPr lang="lv-LV" sz="2200" b="1" dirty="0" smtClean="0">
                <a:solidFill>
                  <a:srgbClr val="002060"/>
                </a:solidFill>
              </a:rPr>
              <a:t>lēmums </a:t>
            </a:r>
            <a:r>
              <a:rPr lang="lv-LV" sz="2200" dirty="0">
                <a:solidFill>
                  <a:srgbClr val="002060"/>
                </a:solidFill>
              </a:rPr>
              <a:t>par piedalīšanos projektā un projekta īstenošanai nepieciešamā finansējuma apmēru </a:t>
            </a:r>
            <a:r>
              <a:rPr lang="lv-LV" sz="2200" b="1" dirty="0">
                <a:solidFill>
                  <a:srgbClr val="33CC33"/>
                </a:solidFill>
              </a:rPr>
              <a:t>55</a:t>
            </a:r>
            <a:endParaRPr lang="lv-LV" sz="2200" b="1" dirty="0">
              <a:solidFill>
                <a:srgbClr val="00206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43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24" y="327025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Pavaddokumenti. Iepirkuma dokumenti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470024"/>
            <a:ext cx="7620000" cy="488632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lv-LV" sz="2800" b="1" dirty="0">
                <a:solidFill>
                  <a:srgbClr val="33CC33"/>
                </a:solidFill>
              </a:rPr>
              <a:t>52. </a:t>
            </a:r>
            <a:r>
              <a:rPr lang="lv-LV" sz="2800" dirty="0">
                <a:solidFill>
                  <a:srgbClr val="002060"/>
                </a:solidFill>
              </a:rPr>
              <a:t>Pašvaldība iepirkuma dokumentus, kas saistīti ar preces iegādi vai pakalpojumu (izņemot būvdarbus), iesniedz kopā ar projekta iesniegumu  </a:t>
            </a:r>
            <a:r>
              <a:rPr lang="lv-LV" sz="2800" b="1" dirty="0">
                <a:solidFill>
                  <a:srgbClr val="002060"/>
                </a:solidFill>
              </a:rPr>
              <a:t>vai </a:t>
            </a:r>
          </a:p>
          <a:p>
            <a:pPr marL="0" indent="0" algn="just">
              <a:buNone/>
            </a:pPr>
            <a:r>
              <a:rPr lang="lv-LV" sz="2800" dirty="0">
                <a:solidFill>
                  <a:srgbClr val="002060"/>
                </a:solidFill>
              </a:rPr>
              <a:t>projekta iesniegumam pievieno izvērstu tirgus cenu izpēti </a:t>
            </a:r>
          </a:p>
          <a:p>
            <a:pPr marL="0" indent="0" algn="just">
              <a:buNone/>
            </a:pPr>
            <a:endParaRPr lang="lv-LV" sz="28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lv-LV" sz="2800" dirty="0">
                <a:solidFill>
                  <a:srgbClr val="002060"/>
                </a:solidFill>
              </a:rPr>
              <a:t>un iepirkumu dokumentus iesniedz 6 mēnešu laikā pēc dienas, kad stājies spēkā LAD lēmums par projekta iesnieguma apstiprināšanu, bet ne vēlāk kā 5 darbdienu laikā pēc iepirkuma procedūras pabeigšanas.</a:t>
            </a:r>
          </a:p>
          <a:p>
            <a:pPr marL="0" indent="0" algn="just">
              <a:buNone/>
            </a:pPr>
            <a:endParaRPr lang="lv-LV" sz="2800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lv-LV" sz="2800" b="1" dirty="0">
                <a:solidFill>
                  <a:srgbClr val="002060"/>
                </a:solidFill>
              </a:rPr>
              <a:t>Plašāki skaidrojumi par iepirkumu ELFLA ietvaros </a:t>
            </a:r>
            <a:r>
              <a:rPr lang="lv-LV" sz="2800" b="1" dirty="0" smtClean="0">
                <a:solidFill>
                  <a:srgbClr val="33CC33"/>
                </a:solidFill>
              </a:rPr>
              <a:t>MKN 113</a:t>
            </a:r>
            <a:r>
              <a:rPr lang="lv-LV" sz="2800" b="1" dirty="0">
                <a:solidFill>
                  <a:srgbClr val="33CC33"/>
                </a:solidFill>
              </a:rPr>
              <a:t>, punktā 7.5.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49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4318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Pavaddokumenti, kurus iesniedz ar iesniegumu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71550" y="1429367"/>
            <a:ext cx="7353300" cy="4790458"/>
          </a:xfrm>
        </p:spPr>
        <p:txBody>
          <a:bodyPr>
            <a:noAutofit/>
          </a:bodyPr>
          <a:lstStyle/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400" dirty="0">
                <a:solidFill>
                  <a:srgbClr val="002060"/>
                </a:solidFill>
              </a:rPr>
              <a:t>J</a:t>
            </a:r>
            <a:r>
              <a:rPr lang="lv-LV" sz="2400" dirty="0" smtClean="0">
                <a:solidFill>
                  <a:srgbClr val="002060"/>
                </a:solidFill>
              </a:rPr>
              <a:t>a </a:t>
            </a:r>
            <a:r>
              <a:rPr lang="lv-LV" sz="2400" dirty="0">
                <a:solidFill>
                  <a:srgbClr val="002060"/>
                </a:solidFill>
              </a:rPr>
              <a:t>projektā plānota jauna būvniecība, būves atjaunošana, būves restaurācija, būves ierīkošana, būves novietošana vai pārbūve vai būvmateriālu iegāde, – </a:t>
            </a:r>
            <a:r>
              <a:rPr lang="lv-LV" sz="2400" b="1" dirty="0">
                <a:solidFill>
                  <a:srgbClr val="002060"/>
                </a:solidFill>
              </a:rPr>
              <a:t>informāciju par būvniecības lietu</a:t>
            </a:r>
            <a:r>
              <a:rPr lang="lv-LV" sz="2400" dirty="0">
                <a:solidFill>
                  <a:srgbClr val="002060"/>
                </a:solidFill>
              </a:rPr>
              <a:t>, </a:t>
            </a:r>
            <a:r>
              <a:rPr lang="lv-LV" sz="2400" b="1" dirty="0">
                <a:solidFill>
                  <a:srgbClr val="002060"/>
                </a:solidFill>
              </a:rPr>
              <a:t>kas</a:t>
            </a:r>
            <a:r>
              <a:rPr lang="lv-LV" sz="2400" dirty="0">
                <a:solidFill>
                  <a:srgbClr val="002060"/>
                </a:solidFill>
              </a:rPr>
              <a:t> atbilstoši būvniecības jomu regulējošajiem normatīvajiem aktiem </a:t>
            </a:r>
            <a:r>
              <a:rPr lang="lv-LV" sz="2400" b="1" dirty="0">
                <a:solidFill>
                  <a:srgbClr val="002060"/>
                </a:solidFill>
              </a:rPr>
              <a:t>reģistrēta Būvniecības informācijas sistēmā </a:t>
            </a:r>
            <a:r>
              <a:rPr lang="lv-LV" sz="2400" b="1" dirty="0" smtClean="0">
                <a:solidFill>
                  <a:srgbClr val="33CC33"/>
                </a:solidFill>
              </a:rPr>
              <a:t>49.5.</a:t>
            </a:r>
            <a:endParaRPr lang="lv-LV" sz="2400" b="1" dirty="0">
              <a:solidFill>
                <a:srgbClr val="33CC33"/>
              </a:solidFill>
            </a:endParaRP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sz="2400" b="1" dirty="0">
              <a:solidFill>
                <a:srgbClr val="33CC33"/>
              </a:solidFill>
            </a:endParaRPr>
          </a:p>
          <a:p>
            <a:pPr lvl="1"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400" dirty="0">
                <a:solidFill>
                  <a:srgbClr val="002060"/>
                </a:solidFill>
              </a:rPr>
              <a:t>I</a:t>
            </a:r>
            <a:r>
              <a:rPr lang="lv-LV" sz="2400" dirty="0" smtClean="0">
                <a:solidFill>
                  <a:srgbClr val="002060"/>
                </a:solidFill>
              </a:rPr>
              <a:t>esniedz </a:t>
            </a:r>
            <a:r>
              <a:rPr lang="lv-LV" sz="2400" dirty="0">
                <a:solidFill>
                  <a:srgbClr val="002060"/>
                </a:solidFill>
              </a:rPr>
              <a:t>ar projekta pieteikumu </a:t>
            </a:r>
            <a:r>
              <a:rPr lang="lv-LV" sz="2400" b="1" dirty="0">
                <a:solidFill>
                  <a:srgbClr val="002060"/>
                </a:solidFill>
              </a:rPr>
              <a:t>vai</a:t>
            </a:r>
            <a:r>
              <a:rPr lang="lv-LV" sz="2400" dirty="0">
                <a:solidFill>
                  <a:srgbClr val="002060"/>
                </a:solidFill>
              </a:rPr>
              <a:t> sešu mēnešu laikā pēc dienas, kad stājies spēkā LAD lēmums par projekta iesnieguma apstiprināšanu </a:t>
            </a:r>
            <a:r>
              <a:rPr lang="lv-LV" sz="2400" b="1" dirty="0">
                <a:solidFill>
                  <a:srgbClr val="33CC33"/>
                </a:solidFill>
              </a:rPr>
              <a:t>(vairāk 51.punktā</a:t>
            </a:r>
            <a:r>
              <a:rPr lang="lv-LV" sz="2400" b="1" dirty="0" smtClean="0">
                <a:solidFill>
                  <a:srgbClr val="33CC33"/>
                </a:solidFill>
              </a:rPr>
              <a:t>).</a:t>
            </a:r>
            <a:endParaRPr lang="lv-LV" sz="2400" b="1" dirty="0">
              <a:solidFill>
                <a:srgbClr val="33CC33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48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27025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Projekta īstenošanas nosacījumi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1564853"/>
            <a:ext cx="7353300" cy="4454947"/>
          </a:xfrm>
        </p:spPr>
        <p:txBody>
          <a:bodyPr>
            <a:normAutofit fontScale="70000" lnSpcReduction="20000"/>
          </a:bodyPr>
          <a:lstStyle/>
          <a:p>
            <a:pPr lvl="0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dirty="0">
                <a:solidFill>
                  <a:srgbClr val="002060"/>
                </a:solidFill>
              </a:rPr>
              <a:t>L</a:t>
            </a:r>
            <a:r>
              <a:rPr lang="lv-LV" dirty="0" smtClean="0">
                <a:solidFill>
                  <a:srgbClr val="002060"/>
                </a:solidFill>
              </a:rPr>
              <a:t>īdz </a:t>
            </a:r>
            <a:r>
              <a:rPr lang="lv-LV" dirty="0">
                <a:solidFill>
                  <a:srgbClr val="002060"/>
                </a:solidFill>
              </a:rPr>
              <a:t>pēdējā maksājuma pieprasījuma iesniegšanai nodrošina projekta rezultātu </a:t>
            </a:r>
            <a:r>
              <a:rPr lang="lv-LV" b="1" dirty="0">
                <a:solidFill>
                  <a:srgbClr val="002060"/>
                </a:solidFill>
              </a:rPr>
              <a:t>publicitāti plašsaziņas līdzekļos vai savā tīmekļvietnē </a:t>
            </a:r>
            <a:r>
              <a:rPr lang="lv-LV" b="1" dirty="0">
                <a:solidFill>
                  <a:srgbClr val="33CC33"/>
                </a:solidFill>
              </a:rPr>
              <a:t>62.2.</a:t>
            </a:r>
          </a:p>
          <a:p>
            <a:pPr marL="0" lvl="0" indent="0">
              <a:buClr>
                <a:srgbClr val="33CC33"/>
              </a:buClr>
              <a:buNone/>
            </a:pPr>
            <a:r>
              <a:rPr lang="lv-LV" b="1" dirty="0">
                <a:solidFill>
                  <a:srgbClr val="33CC33"/>
                </a:solidFill>
              </a:rPr>
              <a:t> </a:t>
            </a:r>
          </a:p>
          <a:p>
            <a:pPr lvl="1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b="1" dirty="0">
                <a:solidFill>
                  <a:srgbClr val="002060"/>
                </a:solidFill>
              </a:rPr>
              <a:t>Noformē ar logotipiem </a:t>
            </a:r>
          </a:p>
          <a:p>
            <a:pPr lvl="0"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b="1" dirty="0">
              <a:solidFill>
                <a:srgbClr val="33CC33"/>
              </a:solidFill>
            </a:endParaRPr>
          </a:p>
          <a:p>
            <a:pPr lvl="1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b="1" dirty="0">
                <a:solidFill>
                  <a:srgbClr val="002060"/>
                </a:solidFill>
              </a:rPr>
              <a:t>Sauklis</a:t>
            </a:r>
            <a:r>
              <a:rPr lang="lv-LV" dirty="0">
                <a:solidFill>
                  <a:srgbClr val="002060"/>
                </a:solidFill>
              </a:rPr>
              <a:t> «Atbalsta Zemkopības ministrija un Lauku atbalsta dienests»</a:t>
            </a:r>
          </a:p>
          <a:p>
            <a:pPr lvl="1"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dirty="0">
              <a:solidFill>
                <a:srgbClr val="002060"/>
              </a:solidFill>
            </a:endParaRPr>
          </a:p>
          <a:p>
            <a:pPr lvl="1"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dirty="0">
              <a:solidFill>
                <a:srgbClr val="002060"/>
              </a:solidFill>
            </a:endParaRPr>
          </a:p>
          <a:p>
            <a:pPr lvl="0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dirty="0">
                <a:solidFill>
                  <a:srgbClr val="002060"/>
                </a:solidFill>
              </a:rPr>
              <a:t>Ja projekts ir saistīts ar pakalpojuma vai produktu piedāvājumu, atbalsta saņēmējs </a:t>
            </a:r>
            <a:r>
              <a:rPr lang="lv-LV" b="1" i="1" dirty="0">
                <a:solidFill>
                  <a:srgbClr val="002060"/>
                </a:solidFill>
              </a:rPr>
              <a:t>visā projekta uzraudzības periodā </a:t>
            </a:r>
            <a:r>
              <a:rPr lang="lv-LV" dirty="0">
                <a:solidFill>
                  <a:srgbClr val="002060"/>
                </a:solidFill>
              </a:rPr>
              <a:t>informē Madonas novada fondu par aktualitātēm, kas saistītas ar projektu </a:t>
            </a:r>
            <a:r>
              <a:rPr lang="lv-LV" b="1" dirty="0" smtClean="0">
                <a:solidFill>
                  <a:srgbClr val="33CC33"/>
                </a:solidFill>
              </a:rPr>
              <a:t>62.2.</a:t>
            </a:r>
            <a:endParaRPr lang="lv-LV" b="1" dirty="0">
              <a:solidFill>
                <a:srgbClr val="33CC33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" name="Attēls 1">
            <a:extLst>
              <a:ext uri="{FF2B5EF4-FFF2-40B4-BE49-F238E27FC236}">
                <a16:creationId xmlns:a16="http://schemas.microsoft.com/office/drawing/2014/main" id="{C5BAB5CE-2F1E-AB91-97E6-88C0552F5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343" y="2362200"/>
            <a:ext cx="908383" cy="914479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9126C3FD-7C8E-9B96-A3C3-9A74FA7E2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631" y="2378878"/>
            <a:ext cx="670618" cy="859611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A373F094-F215-825D-E2D7-57D0AC630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2052" y="2378878"/>
            <a:ext cx="1066892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13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11430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LEADER projektu īstenošanas termiņi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8680" y="1245420"/>
            <a:ext cx="8229600" cy="4393380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C00000"/>
              </a:buClr>
              <a:buNone/>
            </a:pPr>
            <a:r>
              <a:rPr lang="lv-LV" dirty="0">
                <a:solidFill>
                  <a:srgbClr val="002060"/>
                </a:solidFill>
              </a:rPr>
              <a:t>Projektus īsteno atbilstoši attiecināmām izmaksām:</a:t>
            </a:r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endParaRPr lang="lv-LV" dirty="0">
              <a:solidFill>
                <a:srgbClr val="002060"/>
              </a:solidFill>
            </a:endParaRPr>
          </a:p>
          <a:p>
            <a:pPr lvl="0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dirty="0">
                <a:solidFill>
                  <a:srgbClr val="002060"/>
                </a:solidFill>
              </a:rPr>
              <a:t>j</a:t>
            </a:r>
            <a:r>
              <a:rPr lang="lv-LV" dirty="0" smtClean="0">
                <a:solidFill>
                  <a:srgbClr val="002060"/>
                </a:solidFill>
              </a:rPr>
              <a:t>a </a:t>
            </a:r>
            <a:r>
              <a:rPr lang="lv-LV" dirty="0">
                <a:solidFill>
                  <a:srgbClr val="002060"/>
                </a:solidFill>
              </a:rPr>
              <a:t>tiek veikta būvniecība – </a:t>
            </a:r>
            <a:r>
              <a:rPr lang="lv-LV" b="1" dirty="0">
                <a:solidFill>
                  <a:srgbClr val="002060"/>
                </a:solidFill>
              </a:rPr>
              <a:t>2 gadi </a:t>
            </a:r>
            <a:r>
              <a:rPr lang="lv-LV" dirty="0">
                <a:solidFill>
                  <a:srgbClr val="002060"/>
                </a:solidFill>
              </a:rPr>
              <a:t>no Lauku atbalsta dienesta (LAD) lēmuma pieņemšanas par projekta iesnieguma apstiprināšanu;</a:t>
            </a:r>
          </a:p>
          <a:p>
            <a:pPr lvl="0">
              <a:buClr>
                <a:srgbClr val="33CC33"/>
              </a:buClr>
              <a:buFont typeface="Wingdings" panose="05000000000000000000" pitchFamily="2" charset="2"/>
              <a:buChar char="ü"/>
            </a:pPr>
            <a:endParaRPr lang="lv-LV" dirty="0">
              <a:solidFill>
                <a:srgbClr val="002060"/>
              </a:solidFill>
            </a:endParaRPr>
          </a:p>
          <a:p>
            <a:pPr lvl="0"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dirty="0">
                <a:solidFill>
                  <a:srgbClr val="002060"/>
                </a:solidFill>
              </a:rPr>
              <a:t>pārējiem projektiem projektu īstenošanas termiņš ir </a:t>
            </a:r>
            <a:r>
              <a:rPr lang="lv-LV" b="1" dirty="0">
                <a:solidFill>
                  <a:srgbClr val="002060"/>
                </a:solidFill>
              </a:rPr>
              <a:t>1 gads </a:t>
            </a:r>
            <a:r>
              <a:rPr lang="lv-LV" dirty="0">
                <a:solidFill>
                  <a:srgbClr val="002060"/>
                </a:solidFill>
              </a:rPr>
              <a:t>no LAD lēmuma pieņemšanas par projekta iesnieguma apstiprināšanu.</a:t>
            </a:r>
          </a:p>
          <a:p>
            <a:pPr>
              <a:buClr>
                <a:srgbClr val="33CC33"/>
              </a:buClr>
              <a:buFont typeface="Wingdings" panose="05000000000000000000" pitchFamily="2" charset="2"/>
              <a:buChar char="ü"/>
            </a:pPr>
            <a:endParaRPr lang="lv-LV" dirty="0">
              <a:solidFill>
                <a:srgbClr val="002060"/>
              </a:solidFill>
            </a:endParaRPr>
          </a:p>
          <a:p>
            <a:pPr>
              <a:buClr>
                <a:srgbClr val="33CC33"/>
              </a:buClr>
              <a:buFont typeface="Wingdings" panose="05000000000000000000" pitchFamily="2" charset="2"/>
              <a:buChar char="ü"/>
            </a:pPr>
            <a:r>
              <a:rPr lang="lv-LV" dirty="0">
                <a:solidFill>
                  <a:srgbClr val="002060"/>
                </a:solidFill>
              </a:rPr>
              <a:t>Var īstenot līdz 3 kārtās.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20320387">
            <a:off x="2599828" y="4976896"/>
            <a:ext cx="6464911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lv-LV" sz="2000" dirty="0">
                <a:solidFill>
                  <a:srgbClr val="FF0000"/>
                </a:solidFill>
              </a:rPr>
              <a:t>PROJEKTA IESNIEGUMĀ RAKSTĀM VISU ATĻAUTO PERIODU!!!</a:t>
            </a:r>
            <a:endParaRPr lang="lv-LV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Projekta uzraudzības periods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4900" y="2209800"/>
            <a:ext cx="69342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b="1" dirty="0">
                <a:solidFill>
                  <a:srgbClr val="33CC33"/>
                </a:solidFill>
              </a:rPr>
              <a:t>65</a:t>
            </a:r>
            <a:r>
              <a:rPr lang="lv-LV" sz="2400" dirty="0">
                <a:solidFill>
                  <a:srgbClr val="002060"/>
                </a:solidFill>
              </a:rPr>
              <a:t> Projektu uzraudzības periods ir 5 gadi. </a:t>
            </a:r>
          </a:p>
          <a:p>
            <a:pPr marL="0" indent="0"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 lvl="0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400" dirty="0">
                <a:solidFill>
                  <a:srgbClr val="002060"/>
                </a:solidFill>
              </a:rPr>
              <a:t>Ja projekta kopējā </a:t>
            </a:r>
            <a:r>
              <a:rPr lang="lv-LV" sz="2400" b="1" dirty="0">
                <a:solidFill>
                  <a:srgbClr val="002060"/>
                </a:solidFill>
              </a:rPr>
              <a:t>attiecināmo izmaksu summa nepārsniedz 50 000 </a:t>
            </a:r>
            <a:r>
              <a:rPr lang="lv-LV" sz="2400" b="1" dirty="0" smtClean="0">
                <a:solidFill>
                  <a:srgbClr val="002060"/>
                </a:solidFill>
              </a:rPr>
              <a:t>EUR</a:t>
            </a:r>
            <a:r>
              <a:rPr lang="lv-LV" sz="2400" dirty="0" smtClean="0">
                <a:solidFill>
                  <a:srgbClr val="002060"/>
                </a:solidFill>
              </a:rPr>
              <a:t>, </a:t>
            </a:r>
            <a:r>
              <a:rPr lang="lv-LV" sz="2400" dirty="0">
                <a:solidFill>
                  <a:srgbClr val="002060"/>
                </a:solidFill>
              </a:rPr>
              <a:t>pēc atbalsta saņēmēja izvēles var noteikt 3 gadus ilgu projekta uzraudzības periodu. </a:t>
            </a:r>
          </a:p>
          <a:p>
            <a:pPr marL="0" lvl="0" indent="0">
              <a:buNone/>
            </a:pPr>
            <a:endParaRPr lang="lv-LV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9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Kad uzsākt īstenot projektu?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524000"/>
            <a:ext cx="8077199" cy="541020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lv-LV" sz="2400" dirty="0">
                <a:solidFill>
                  <a:srgbClr val="002060"/>
                </a:solidFill>
              </a:rPr>
              <a:t>Atbalsta saņēmējs ir tiesīgs uzsākt projekta īstenošanu pēc projekta iesnieguma iesniegšanas LAD EPS, uzņemoties pilnu finanšu risku. </a:t>
            </a:r>
            <a:r>
              <a:rPr lang="lv-LV" sz="2400" b="1" dirty="0">
                <a:solidFill>
                  <a:srgbClr val="33CC33"/>
                </a:solidFill>
              </a:rPr>
              <a:t>MKN 113, 26. </a:t>
            </a:r>
          </a:p>
          <a:p>
            <a:pPr marL="0" lvl="0" indent="0" algn="ctr">
              <a:buNone/>
            </a:pPr>
            <a:r>
              <a:rPr lang="lv-LV" sz="1000" dirty="0">
                <a:solidFill>
                  <a:srgbClr val="002060"/>
                </a:solidFill>
              </a:rPr>
              <a:t> </a:t>
            </a:r>
          </a:p>
          <a:p>
            <a:pPr marL="0" lvl="0" indent="0" algn="ctr">
              <a:buNone/>
            </a:pPr>
            <a:r>
              <a:rPr lang="lv-LV" sz="2400" b="1" dirty="0">
                <a:solidFill>
                  <a:srgbClr val="C00000"/>
                </a:solidFill>
              </a:rPr>
              <a:t>! LEADER projekti</a:t>
            </a:r>
          </a:p>
          <a:p>
            <a:pPr marL="0" lvl="0" indent="0" algn="just">
              <a:buNone/>
            </a:pPr>
            <a:r>
              <a:rPr lang="lv-LV" sz="2400" dirty="0">
                <a:solidFill>
                  <a:srgbClr val="002060"/>
                </a:solidFill>
              </a:rPr>
              <a:t>Pretendents LEADER projekta iesniegumu iesniedz LAD EPS </a:t>
            </a:r>
            <a:r>
              <a:rPr lang="lv-LV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lv-LV" sz="2400" b="1" dirty="0">
                <a:solidFill>
                  <a:srgbClr val="002060"/>
                </a:solidFill>
              </a:rPr>
              <a:t>Madonas novada fonda VRG platformā</a:t>
            </a:r>
            <a:r>
              <a:rPr lang="lv-LV" sz="2400" dirty="0">
                <a:solidFill>
                  <a:srgbClr val="002060"/>
                </a:solidFill>
              </a:rPr>
              <a:t>.</a:t>
            </a:r>
          </a:p>
          <a:p>
            <a:pPr marL="0" lvl="0" indent="0" algn="just">
              <a:buNone/>
            </a:pPr>
            <a:r>
              <a:rPr lang="lv-LV" sz="2400" dirty="0">
                <a:solidFill>
                  <a:srgbClr val="002060"/>
                </a:solidFill>
              </a:rPr>
              <a:t>Projektu var sākt īstenot, kad to ir </a:t>
            </a:r>
          </a:p>
          <a:p>
            <a:pPr lvl="0"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400" dirty="0">
                <a:solidFill>
                  <a:srgbClr val="002060"/>
                </a:solidFill>
              </a:rPr>
              <a:t>izvērtējis MNF un </a:t>
            </a:r>
          </a:p>
          <a:p>
            <a:pPr lvl="0"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r>
              <a:rPr lang="lv-LV" sz="2400" dirty="0">
                <a:solidFill>
                  <a:srgbClr val="002060"/>
                </a:solidFill>
              </a:rPr>
              <a:t>ar pozitīvu atzinumu tālāk iesniedzis LAD. </a:t>
            </a:r>
          </a:p>
          <a:p>
            <a:pPr lvl="0"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sz="1000" dirty="0">
              <a:solidFill>
                <a:srgbClr val="002060"/>
              </a:solidFill>
            </a:endParaRPr>
          </a:p>
          <a:p>
            <a:pPr marL="0" lvl="0" indent="0" algn="just">
              <a:buNone/>
            </a:pPr>
            <a:r>
              <a:rPr lang="lv-LV" sz="2400" dirty="0">
                <a:solidFill>
                  <a:srgbClr val="002060"/>
                </a:solidFill>
              </a:rPr>
              <a:t>Pretendents uzņemas pilnu finanšu risku, jo zināms MNF lēmums, bet vēl nav zināms LAD lēmums.</a:t>
            </a:r>
            <a:endParaRPr lang="lv-LV" sz="28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380672"/>
            <a:ext cx="1847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endParaRPr lang="lv-LV" sz="2400" dirty="0">
              <a:solidFill>
                <a:srgbClr val="002060"/>
              </a:solidFill>
            </a:endParaRPr>
          </a:p>
          <a:p>
            <a:endParaRPr lang="lv-LV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40526649"/>
              </p:ext>
            </p:extLst>
          </p:nvPr>
        </p:nvGraphicFramePr>
        <p:xfrm>
          <a:off x="914400" y="304800"/>
          <a:ext cx="74676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 rot="1613625">
            <a:off x="5251003" y="1135686"/>
            <a:ext cx="388324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LEADER projekta laika grafiks</a:t>
            </a:r>
          </a:p>
        </p:txBody>
      </p:sp>
      <p:sp>
        <p:nvSpPr>
          <p:cNvPr id="3" name="Bultiņa: pa kreisi 2">
            <a:extLst>
              <a:ext uri="{FF2B5EF4-FFF2-40B4-BE49-F238E27FC236}">
                <a16:creationId xmlns:a16="http://schemas.microsoft.com/office/drawing/2014/main" id="{8D6375F4-8BF6-45B6-94CD-114F14190BF8}"/>
              </a:ext>
            </a:extLst>
          </p:cNvPr>
          <p:cNvSpPr/>
          <p:nvPr/>
        </p:nvSpPr>
        <p:spPr>
          <a:xfrm>
            <a:off x="7391400" y="4876800"/>
            <a:ext cx="6096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Projektu iesniegšana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1676400"/>
            <a:ext cx="6934200" cy="3733800"/>
          </a:xfrm>
        </p:spPr>
        <p:txBody>
          <a:bodyPr>
            <a:noAutofit/>
          </a:bodyPr>
          <a:lstStyle/>
          <a:p>
            <a:pPr marL="0" indent="0" algn="just">
              <a:buClr>
                <a:srgbClr val="C00000"/>
              </a:buClr>
              <a:buNone/>
            </a:pPr>
            <a:endParaRPr lang="lv-LV" sz="1000" dirty="0">
              <a:solidFill>
                <a:srgbClr val="002060"/>
              </a:solidFill>
            </a:endParaRPr>
          </a:p>
          <a:p>
            <a:pPr marL="0" lvl="0" indent="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lv-LV" sz="2400" dirty="0">
                <a:solidFill>
                  <a:srgbClr val="002060"/>
                </a:solidFill>
              </a:rPr>
              <a:t>LEADER projekta iesniegumus un pavaddokumentus var iesniegt tikai </a:t>
            </a:r>
            <a:r>
              <a:rPr lang="lv-LV" sz="2200" b="1" dirty="0">
                <a:solidFill>
                  <a:srgbClr val="002060"/>
                </a:solidFill>
              </a:rPr>
              <a:t>elektroniski</a:t>
            </a:r>
            <a:r>
              <a:rPr lang="lv-LV" sz="2200" dirty="0">
                <a:solidFill>
                  <a:srgbClr val="002060"/>
                </a:solidFill>
              </a:rPr>
              <a:t> LAD Elektroniskās pieteikšanās sistēmā (</a:t>
            </a:r>
            <a:r>
              <a:rPr lang="lv-LV" sz="2200" b="1" dirty="0">
                <a:solidFill>
                  <a:srgbClr val="002060"/>
                </a:solidFill>
              </a:rPr>
              <a:t>EPS</a:t>
            </a:r>
            <a:r>
              <a:rPr lang="lv-LV" sz="2200" dirty="0">
                <a:solidFill>
                  <a:srgbClr val="002060"/>
                </a:solidFill>
              </a:rPr>
              <a:t>)</a:t>
            </a:r>
          </a:p>
          <a:p>
            <a:pPr lvl="0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lv-LV" sz="2200" dirty="0">
                <a:solidFill>
                  <a:srgbClr val="002060"/>
                </a:solidFill>
              </a:rPr>
              <a:t>No 2024. gada 5.marta līdz 5.aprīlim!</a:t>
            </a:r>
          </a:p>
          <a:p>
            <a:pPr marL="400050" lvl="1" indent="0" algn="just">
              <a:buClr>
                <a:srgbClr val="C00000"/>
              </a:buClr>
              <a:buNone/>
            </a:pPr>
            <a:endParaRPr lang="lv-LV" sz="1000" dirty="0">
              <a:solidFill>
                <a:srgbClr val="002060"/>
              </a:solidFill>
            </a:endParaRPr>
          </a:p>
          <a:p>
            <a:pPr marL="400050" lvl="1" indent="0" algn="just">
              <a:buClr>
                <a:srgbClr val="C00000"/>
              </a:buClr>
              <a:buNone/>
            </a:pPr>
            <a:endParaRPr lang="lv-LV" sz="1000" dirty="0">
              <a:solidFill>
                <a:srgbClr val="002060"/>
              </a:solidFill>
            </a:endParaRPr>
          </a:p>
          <a:p>
            <a:pPr marL="0" lvl="0" indent="0" algn="just">
              <a:buClr>
                <a:srgbClr val="C00000"/>
              </a:buClr>
              <a:buNone/>
            </a:pPr>
            <a:endParaRPr lang="lv-LV" sz="2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Projekta iesnieguma atvēršana EPS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446490"/>
            <a:ext cx="8229600" cy="51368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lv-LV" sz="2400" dirty="0">
                <a:solidFill>
                  <a:srgbClr val="002060"/>
                </a:solidFill>
              </a:rPr>
              <a:t>Atveram savu EPS → Projekti un investīcijas → Pievienot jaunu projektu </a:t>
            </a:r>
            <a:r>
              <a:rPr lang="lv-LV" sz="2400" dirty="0" smtClean="0">
                <a:solidFill>
                  <a:srgbClr val="002060"/>
                </a:solidFill>
              </a:rPr>
              <a:t>iesniegumu </a:t>
            </a:r>
            <a:r>
              <a:rPr lang="lv-LV" sz="2400" dirty="0">
                <a:solidFill>
                  <a:srgbClr val="002060"/>
                </a:solidFill>
              </a:rPr>
              <a:t>→ Izveidot jaunu LEADER/sabiedrības virzītas vietējās attīstības stratēģijas īstenošanas pieteikumu </a:t>
            </a:r>
          </a:p>
          <a:p>
            <a:pPr>
              <a:buNone/>
            </a:pPr>
            <a:r>
              <a:rPr lang="lv-LV" sz="2400" dirty="0">
                <a:solidFill>
                  <a:srgbClr val="002060"/>
                </a:solidFill>
              </a:rPr>
              <a:t>→ lodziņā rakstām atbilstošo pagastu vai pilsētu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→ </a:t>
            </a:r>
            <a:r>
              <a:rPr kumimoji="0" lang="lv-LV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Izveidot jaunu iesniegumu Nodibinājums Madonas novada fonds </a:t>
            </a:r>
            <a:endParaRPr lang="lv-LV" sz="2400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lv-LV" sz="2400" dirty="0">
                <a:solidFill>
                  <a:srgbClr val="002060"/>
                </a:solidFill>
              </a:rPr>
              <a:t>→ Reģistrēt pieteikumu Nr.</a:t>
            </a:r>
            <a:r>
              <a:rPr lang="lv-LV" sz="2400" b="1" dirty="0">
                <a:solidFill>
                  <a:srgbClr val="33CC33"/>
                </a:solidFill>
              </a:rPr>
              <a:t>COLA19.22</a:t>
            </a:r>
            <a:endParaRPr lang="lv-LV" sz="2400" dirty="0">
              <a:solidFill>
                <a:srgbClr val="002060"/>
              </a:solidFill>
            </a:endParaRPr>
          </a:p>
          <a:p>
            <a:pPr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lv-LV" sz="2400" dirty="0">
                <a:solidFill>
                  <a:srgbClr val="002060"/>
                </a:solidFill>
              </a:rPr>
              <a:t>→ Atveras veidlapa pasākuma </a:t>
            </a:r>
            <a:r>
              <a:rPr lang="lv-LV" sz="2400" dirty="0">
                <a:solidFill>
                  <a:srgbClr val="33CC33"/>
                </a:solidFill>
              </a:rPr>
              <a:t>«Kopienu spēcinošās un vietas attīstības sekmējošās iniciatīvas» </a:t>
            </a:r>
            <a:r>
              <a:rPr lang="lv-LV" sz="2400" dirty="0">
                <a:solidFill>
                  <a:srgbClr val="002060"/>
                </a:solidFill>
              </a:rPr>
              <a:t>veidlapa</a:t>
            </a:r>
          </a:p>
          <a:p>
            <a:pPr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lv-LV" sz="2400" dirty="0">
                <a:solidFill>
                  <a:srgbClr val="002060"/>
                </a:solidFill>
              </a:rPr>
              <a:t>Pavaddokumentiem datnes lielums līdz 20 MB!</a:t>
            </a:r>
          </a:p>
          <a:p>
            <a:pPr>
              <a:buNone/>
            </a:pPr>
            <a:r>
              <a:rPr lang="lv-LV" sz="2400" dirty="0">
                <a:solidFill>
                  <a:srgbClr val="002060"/>
                </a:solidFill>
              </a:rPr>
              <a:t>Problēmu gadījumā zvaniet LAD Klientu </a:t>
            </a:r>
            <a:r>
              <a:rPr lang="lv-LV" sz="2400" dirty="0" smtClean="0">
                <a:solidFill>
                  <a:srgbClr val="002060"/>
                </a:solidFill>
              </a:rPr>
              <a:t>centram, </a:t>
            </a:r>
            <a:r>
              <a:rPr lang="lv-LV" sz="2400" dirty="0">
                <a:solidFill>
                  <a:srgbClr val="002060"/>
                </a:solidFill>
              </a:rPr>
              <a:t>T</a:t>
            </a:r>
            <a:r>
              <a:rPr lang="lv-LV" sz="2400" dirty="0" smtClean="0">
                <a:solidFill>
                  <a:srgbClr val="002060"/>
                </a:solidFill>
              </a:rPr>
              <a:t>. 67095000</a:t>
            </a:r>
            <a:endParaRPr lang="lv-LV" sz="2400" dirty="0">
              <a:solidFill>
                <a:srgbClr val="002060"/>
              </a:solidFill>
            </a:endParaRPr>
          </a:p>
          <a:p>
            <a:pPr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lv-LV" sz="2400" dirty="0">
                <a:solidFill>
                  <a:srgbClr val="002060"/>
                </a:solidFill>
              </a:rPr>
              <a:t>Ja kļūdas dēļ atverat pieteikumu </a:t>
            </a:r>
            <a:r>
              <a:rPr lang="lv-LV" sz="2400" b="1" dirty="0">
                <a:solidFill>
                  <a:srgbClr val="33CC33"/>
                </a:solidFill>
              </a:rPr>
              <a:t>COLA19.21 </a:t>
            </a:r>
            <a:r>
              <a:rPr lang="lv-LV" sz="2400" dirty="0">
                <a:solidFill>
                  <a:srgbClr val="33CC33"/>
                </a:solidFill>
              </a:rPr>
              <a:t>(Vietējās ekonomikas stiprināšanas iniciatīvas), </a:t>
            </a:r>
            <a:r>
              <a:rPr lang="lv-LV" sz="2400" dirty="0">
                <a:solidFill>
                  <a:srgbClr val="002060"/>
                </a:solidFill>
              </a:rPr>
              <a:t>lūdzam to izdzēst!</a:t>
            </a:r>
          </a:p>
          <a:p>
            <a:pPr>
              <a:buNone/>
            </a:pPr>
            <a:endParaRPr lang="lv-LV" sz="2400" dirty="0">
              <a:solidFill>
                <a:srgbClr val="00206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52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00078"/>
            <a:ext cx="8229600" cy="11430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Projektu īstenošanas nosacījumi </a:t>
            </a:r>
            <a:r>
              <a:rPr lang="lv-LV" sz="3200" b="1" dirty="0" smtClean="0">
                <a:solidFill>
                  <a:srgbClr val="33CC33"/>
                </a:solidFill>
              </a:rPr>
              <a:t>MKN 113</a:t>
            </a:r>
            <a:endParaRPr lang="lv-LV" sz="3200" b="1" dirty="0">
              <a:solidFill>
                <a:srgbClr val="33CC33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43000" y="1640859"/>
            <a:ext cx="6477000" cy="4162425"/>
          </a:xfrm>
        </p:spPr>
        <p:txBody>
          <a:bodyPr>
            <a:noAutofit/>
          </a:bodyPr>
          <a:lstStyle/>
          <a:p>
            <a:pPr marL="0" indent="0" algn="just">
              <a:buClr>
                <a:srgbClr val="C00000"/>
              </a:buClr>
              <a:buNone/>
            </a:pPr>
            <a:r>
              <a:rPr lang="lv-LV" sz="2400" b="1" dirty="0">
                <a:solidFill>
                  <a:srgbClr val="002060"/>
                </a:solidFill>
              </a:rPr>
              <a:t>Priekšapmaksu</a:t>
            </a:r>
            <a:r>
              <a:rPr lang="lv-LV" sz="2400" dirty="0">
                <a:solidFill>
                  <a:srgbClr val="002060"/>
                </a:solidFill>
              </a:rPr>
              <a:t> projekta īstenošanai piešķir: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lv-LV" sz="2400" b="1" dirty="0">
                <a:solidFill>
                  <a:srgbClr val="33CC33"/>
                </a:solidFill>
              </a:rPr>
              <a:t>47.1. </a:t>
            </a:r>
            <a:r>
              <a:rPr lang="lv-LV" sz="2400" dirty="0">
                <a:solidFill>
                  <a:srgbClr val="002060"/>
                </a:solidFill>
              </a:rPr>
              <a:t>pašvaldībai, ja tā priekšapmaksas pieprasījumu, norādot tās apmēru, iesniedz kopā ar projekta iesniegumu. 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lv-LV" sz="2400" dirty="0">
                <a:solidFill>
                  <a:srgbClr val="002060"/>
                </a:solidFill>
              </a:rPr>
              <a:t>Priekšapmaksu projekta iesniegumā paredz ne vairāk kā 25% apmērā no projekta kopējā publiskā finansējuma, ja specifiskie noteikumi nenosaka </a:t>
            </a:r>
            <a:r>
              <a:rPr lang="lv-LV" sz="2400" dirty="0" smtClean="0">
                <a:solidFill>
                  <a:srgbClr val="002060"/>
                </a:solidFill>
              </a:rPr>
              <a:t>citādi.</a:t>
            </a:r>
            <a:endParaRPr lang="lv-LV" sz="24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20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9044"/>
            <a:ext cx="8229600" cy="1143000"/>
          </a:xfrm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Projektu īstenošanas nosacījumi </a:t>
            </a:r>
            <a:r>
              <a:rPr lang="lv-LV" sz="3200" b="1" dirty="0" smtClean="0">
                <a:solidFill>
                  <a:srgbClr val="33CC33"/>
                </a:solidFill>
              </a:rPr>
              <a:t>MKN 113</a:t>
            </a:r>
            <a:endParaRPr lang="lv-LV" sz="3200" b="1" dirty="0">
              <a:solidFill>
                <a:srgbClr val="33CC33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7914" y="1524000"/>
            <a:ext cx="7523085" cy="4953000"/>
          </a:xfrm>
        </p:spPr>
        <p:txBody>
          <a:bodyPr>
            <a:noAutofit/>
          </a:bodyPr>
          <a:lstStyle/>
          <a:p>
            <a:pPr marL="0" indent="0" algn="just">
              <a:buClr>
                <a:srgbClr val="C00000"/>
              </a:buClr>
              <a:buNone/>
            </a:pPr>
            <a:r>
              <a:rPr lang="lv-LV" sz="2400" b="1" dirty="0">
                <a:solidFill>
                  <a:srgbClr val="33CC33"/>
                </a:solidFill>
              </a:rPr>
              <a:t>28. </a:t>
            </a:r>
            <a:r>
              <a:rPr lang="lv-LV" sz="2400" dirty="0">
                <a:solidFill>
                  <a:srgbClr val="002060"/>
                </a:solidFill>
              </a:rPr>
              <a:t>Atbalsta saņēmējs projekta īstenošanas gaitā nekavējoties informē LAD: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lv-LV" sz="2400" dirty="0">
                <a:solidFill>
                  <a:srgbClr val="33CC33"/>
                </a:solidFill>
              </a:rPr>
              <a:t>28.1. </a:t>
            </a:r>
            <a:r>
              <a:rPr lang="lv-LV" sz="2400" dirty="0">
                <a:solidFill>
                  <a:srgbClr val="002060"/>
                </a:solidFill>
              </a:rPr>
              <a:t>par nepieciešamību īstenot darbības, kas nav paredzētas projekta iesniegumā, bet ir saistītas ar projekta</a:t>
            </a:r>
          </a:p>
          <a:p>
            <a:pPr marL="0" indent="0" algn="just">
              <a:buClr>
                <a:srgbClr val="C00000"/>
              </a:buClr>
              <a:buNone/>
            </a:pPr>
            <a:r>
              <a:rPr lang="lv-LV" sz="2400" dirty="0">
                <a:solidFill>
                  <a:srgbClr val="002060"/>
                </a:solidFill>
              </a:rPr>
              <a:t>īstenošanu, kā arī par apstākļiem, kuru dēļ projektu nav iespējams īstenot. Projektā neparedzētās darbības var</a:t>
            </a:r>
          </a:p>
          <a:p>
            <a:pPr marL="0" indent="0" algn="just">
              <a:buClr>
                <a:srgbClr val="C00000"/>
              </a:buClr>
              <a:buNone/>
            </a:pPr>
            <a:r>
              <a:rPr lang="lv-LV" sz="2400" dirty="0">
                <a:solidFill>
                  <a:srgbClr val="002060"/>
                </a:solidFill>
              </a:rPr>
              <a:t>uzsākt tikai pēc LAD saskaņojuma;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lv-LV" sz="2400" dirty="0">
              <a:solidFill>
                <a:srgbClr val="002060"/>
              </a:solidFill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lv-LV" sz="2400" dirty="0">
                <a:solidFill>
                  <a:srgbClr val="33CC33"/>
                </a:solidFill>
              </a:rPr>
              <a:t>28.2. </a:t>
            </a:r>
            <a:r>
              <a:rPr lang="lv-LV" sz="2400" dirty="0">
                <a:solidFill>
                  <a:srgbClr val="002060"/>
                </a:solidFill>
              </a:rPr>
              <a:t>ja ir mainījusies atbalsta saņēmēja atbilstība atbalsta saņemšanas </a:t>
            </a:r>
            <a:r>
              <a:rPr lang="lv-LV" sz="2400" dirty="0" smtClean="0">
                <a:solidFill>
                  <a:srgbClr val="002060"/>
                </a:solidFill>
              </a:rPr>
              <a:t>nosacījumiem.</a:t>
            </a:r>
            <a:endParaRPr lang="lv-LV" sz="24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410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153400" cy="1828800"/>
          </a:xfrm>
        </p:spPr>
        <p:txBody>
          <a:bodyPr>
            <a:normAutofit/>
          </a:bodyPr>
          <a:lstStyle/>
          <a:p>
            <a:pPr algn="ctr"/>
            <a:r>
              <a:rPr lang="lv-LV" sz="3100" b="0" cap="none" dirty="0">
                <a:solidFill>
                  <a:srgbClr val="002060"/>
                </a:solidFill>
              </a:rPr>
              <a:t>Aktuālā informācija tiek publicēta </a:t>
            </a:r>
            <a:r>
              <a:rPr lang="lv-LV" sz="3100" b="0" cap="none" dirty="0">
                <a:solidFill>
                  <a:srgbClr val="002060"/>
                </a:solidFill>
                <a:hlinkClick r:id="rId3"/>
              </a:rPr>
              <a:t>www.mnf.lv</a:t>
            </a:r>
            <a:r>
              <a:rPr lang="lv-LV" sz="3100" b="0" cap="none" dirty="0">
                <a:solidFill>
                  <a:srgbClr val="002060"/>
                </a:solidFill>
              </a:rPr>
              <a:t> !!!</a:t>
            </a:r>
            <a:r>
              <a:rPr lang="lv-LV" dirty="0">
                <a:solidFill>
                  <a:srgbClr val="002060"/>
                </a:solidFill>
              </a:rPr>
              <a:t/>
            </a:r>
            <a:br>
              <a:rPr lang="lv-LV" dirty="0">
                <a:solidFill>
                  <a:srgbClr val="002060"/>
                </a:solidFill>
              </a:rPr>
            </a:br>
            <a:r>
              <a:rPr lang="lv-LV" dirty="0">
                <a:solidFill>
                  <a:srgbClr val="002060"/>
                </a:solidFill>
              </a:rPr>
              <a:t/>
            </a:r>
            <a:br>
              <a:rPr lang="lv-LV" dirty="0">
                <a:solidFill>
                  <a:srgbClr val="002060"/>
                </a:solidFill>
              </a:rPr>
            </a:b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Paldies par uzmanību!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200400" y="2971800"/>
            <a:ext cx="5638800" cy="34290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lv-LV" dirty="0">
                <a:solidFill>
                  <a:srgbClr val="002060"/>
                </a:solidFill>
              </a:rPr>
              <a:t>Vietējās rīcības grupas</a:t>
            </a:r>
          </a:p>
          <a:p>
            <a:pPr algn="r">
              <a:spcBef>
                <a:spcPts val="0"/>
              </a:spcBef>
            </a:pPr>
            <a:r>
              <a:rPr lang="lv-LV" dirty="0">
                <a:solidFill>
                  <a:srgbClr val="002060"/>
                </a:solidFill>
              </a:rPr>
              <a:t>Madonas novada fonds</a:t>
            </a:r>
          </a:p>
          <a:p>
            <a:pPr algn="r">
              <a:spcBef>
                <a:spcPts val="0"/>
              </a:spcBef>
            </a:pPr>
            <a:r>
              <a:rPr lang="lv-LV" dirty="0">
                <a:solidFill>
                  <a:srgbClr val="002060"/>
                </a:solidFill>
              </a:rPr>
              <a:t>SVVA stratēģijas</a:t>
            </a:r>
          </a:p>
          <a:p>
            <a:pPr algn="r">
              <a:spcBef>
                <a:spcPts val="0"/>
              </a:spcBef>
            </a:pPr>
            <a:r>
              <a:rPr lang="lv-LV" dirty="0">
                <a:solidFill>
                  <a:srgbClr val="002060"/>
                </a:solidFill>
              </a:rPr>
              <a:t>administratīvā vadītāja</a:t>
            </a:r>
          </a:p>
          <a:p>
            <a:pPr algn="r">
              <a:spcBef>
                <a:spcPts val="0"/>
              </a:spcBef>
            </a:pPr>
            <a:r>
              <a:rPr lang="lv-LV" dirty="0">
                <a:solidFill>
                  <a:srgbClr val="002060"/>
                </a:solidFill>
              </a:rPr>
              <a:t>Jogita </a:t>
            </a:r>
            <a:r>
              <a:rPr lang="lv-LV" dirty="0" err="1">
                <a:solidFill>
                  <a:srgbClr val="002060"/>
                </a:solidFill>
              </a:rPr>
              <a:t>Baune</a:t>
            </a:r>
            <a:endParaRPr lang="lv-LV" dirty="0">
              <a:solidFill>
                <a:srgbClr val="002060"/>
              </a:solidFill>
            </a:endParaRPr>
          </a:p>
          <a:p>
            <a:pPr algn="r">
              <a:spcBef>
                <a:spcPts val="0"/>
              </a:spcBef>
            </a:pPr>
            <a:r>
              <a:rPr lang="lv-LV" dirty="0">
                <a:solidFill>
                  <a:srgbClr val="002060"/>
                </a:solidFill>
              </a:rPr>
              <a:t>t.27527343</a:t>
            </a:r>
          </a:p>
          <a:p>
            <a:pPr algn="r">
              <a:spcBef>
                <a:spcPts val="0"/>
              </a:spcBef>
            </a:pPr>
            <a:r>
              <a:rPr lang="lv-LV" dirty="0" err="1">
                <a:hlinkClick r:id="rId4"/>
              </a:rPr>
              <a:t>jogitabaune@inbox.lv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9574</TotalTime>
  <Words>1390</Words>
  <Application>Microsoft Office PowerPoint</Application>
  <PresentationFormat>Slaidrāde ekrānā (4:3)</PresentationFormat>
  <Paragraphs>233</Paragraphs>
  <Slides>23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Office Theme</vt:lpstr>
      <vt:lpstr>PowerPoint prezentācija</vt:lpstr>
      <vt:lpstr>PowerPoint prezentācija</vt:lpstr>
      <vt:lpstr>PowerPoint prezentācija</vt:lpstr>
      <vt:lpstr>2.2.R Stratēģiskais projekts. Publisko tirgus laukumu attīstība</vt:lpstr>
      <vt:lpstr>Stratēģiskais projekts</vt:lpstr>
      <vt:lpstr>Projekta veids</vt:lpstr>
      <vt:lpstr>Attiecināmās izmaksas</vt:lpstr>
      <vt:lpstr>ZM apstiprinātā vienotās likmes aprēķina metodika LA19.1 </vt:lpstr>
      <vt:lpstr>Attiecināmās izmaksas.  Būvniecība un vispārējās izmaksas</vt:lpstr>
      <vt:lpstr>Kā attiecinās PVN?</vt:lpstr>
      <vt:lpstr>Pavaddokumenti, kurus iesniedz ar iesniegumu</vt:lpstr>
      <vt:lpstr>Pavaddokumenti. Iepirkuma dokumenti</vt:lpstr>
      <vt:lpstr>Pavaddokumenti, kurus iesniedz ar iesniegumu</vt:lpstr>
      <vt:lpstr>Projekta īstenošanas nosacījumi</vt:lpstr>
      <vt:lpstr>LEADER projektu īstenošanas termiņi </vt:lpstr>
      <vt:lpstr>Projekta uzraudzības periods</vt:lpstr>
      <vt:lpstr>Kad uzsākt īstenot projektu?</vt:lpstr>
      <vt:lpstr>PowerPoint prezentācija</vt:lpstr>
      <vt:lpstr>Projektu iesniegšana</vt:lpstr>
      <vt:lpstr>Projekta iesnieguma atvēršana EPS</vt:lpstr>
      <vt:lpstr>Projektu īstenošanas nosacījumi MKN 113</vt:lpstr>
      <vt:lpstr>Projektu īstenošanas nosacījumi MKN 113</vt:lpstr>
      <vt:lpstr>Aktuālā informācija tiek publicēta www.mnf.lv !!!  Paldies par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Fonds</dc:creator>
  <cp:lastModifiedBy>Andris</cp:lastModifiedBy>
  <cp:revision>546</cp:revision>
  <cp:lastPrinted>2024-01-24T12:42:36Z</cp:lastPrinted>
  <dcterms:created xsi:type="dcterms:W3CDTF">2006-08-16T00:00:00Z</dcterms:created>
  <dcterms:modified xsi:type="dcterms:W3CDTF">2024-02-01T09:44:17Z</dcterms:modified>
</cp:coreProperties>
</file>